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5"/>
  </p:notesMasterIdLst>
  <p:sldIdLst>
    <p:sldId id="256" r:id="rId2"/>
    <p:sldId id="257" r:id="rId3"/>
    <p:sldId id="371" r:id="rId4"/>
    <p:sldId id="372" r:id="rId5"/>
    <p:sldId id="373" r:id="rId6"/>
    <p:sldId id="374" r:id="rId7"/>
    <p:sldId id="375" r:id="rId8"/>
    <p:sldId id="376" r:id="rId9"/>
    <p:sldId id="377" r:id="rId10"/>
    <p:sldId id="378" r:id="rId11"/>
    <p:sldId id="379" r:id="rId12"/>
    <p:sldId id="380" r:id="rId13"/>
    <p:sldId id="381" r:id="rId14"/>
    <p:sldId id="382" r:id="rId15"/>
    <p:sldId id="383" r:id="rId16"/>
    <p:sldId id="384" r:id="rId17"/>
    <p:sldId id="385" r:id="rId18"/>
    <p:sldId id="386" r:id="rId19"/>
    <p:sldId id="387" r:id="rId20"/>
    <p:sldId id="388" r:id="rId21"/>
    <p:sldId id="389" r:id="rId22"/>
    <p:sldId id="390" r:id="rId23"/>
    <p:sldId id="391" r:id="rId24"/>
    <p:sldId id="392" r:id="rId25"/>
    <p:sldId id="393" r:id="rId26"/>
    <p:sldId id="394" r:id="rId27"/>
    <p:sldId id="395" r:id="rId28"/>
    <p:sldId id="396" r:id="rId29"/>
    <p:sldId id="397" r:id="rId30"/>
    <p:sldId id="398" r:id="rId31"/>
    <p:sldId id="399" r:id="rId32"/>
    <p:sldId id="258" r:id="rId33"/>
    <p:sldId id="260" r:id="rId34"/>
    <p:sldId id="261" r:id="rId35"/>
    <p:sldId id="262" r:id="rId36"/>
    <p:sldId id="263" r:id="rId37"/>
    <p:sldId id="264" r:id="rId38"/>
    <p:sldId id="265" r:id="rId39"/>
    <p:sldId id="266" r:id="rId40"/>
    <p:sldId id="267" r:id="rId41"/>
    <p:sldId id="268" r:id="rId42"/>
    <p:sldId id="269" r:id="rId43"/>
    <p:sldId id="270" r:id="rId44"/>
    <p:sldId id="271" r:id="rId45"/>
    <p:sldId id="272" r:id="rId46"/>
    <p:sldId id="273" r:id="rId47"/>
    <p:sldId id="274" r:id="rId48"/>
    <p:sldId id="275" r:id="rId49"/>
    <p:sldId id="276" r:id="rId50"/>
    <p:sldId id="277" r:id="rId51"/>
    <p:sldId id="278" r:id="rId52"/>
    <p:sldId id="279" r:id="rId53"/>
    <p:sldId id="280" r:id="rId54"/>
    <p:sldId id="281" r:id="rId55"/>
    <p:sldId id="282" r:id="rId56"/>
    <p:sldId id="283" r:id="rId57"/>
    <p:sldId id="284" r:id="rId58"/>
    <p:sldId id="285" r:id="rId59"/>
    <p:sldId id="286" r:id="rId60"/>
    <p:sldId id="287" r:id="rId61"/>
    <p:sldId id="288" r:id="rId62"/>
    <p:sldId id="289" r:id="rId63"/>
    <p:sldId id="290" r:id="rId64"/>
    <p:sldId id="291" r:id="rId65"/>
    <p:sldId id="292" r:id="rId66"/>
    <p:sldId id="293" r:id="rId67"/>
    <p:sldId id="294" r:id="rId68"/>
    <p:sldId id="295" r:id="rId69"/>
    <p:sldId id="296" r:id="rId70"/>
    <p:sldId id="297" r:id="rId71"/>
    <p:sldId id="298" r:id="rId72"/>
    <p:sldId id="299" r:id="rId73"/>
    <p:sldId id="300" r:id="rId74"/>
    <p:sldId id="301" r:id="rId75"/>
    <p:sldId id="302" r:id="rId76"/>
    <p:sldId id="303" r:id="rId77"/>
    <p:sldId id="304" r:id="rId78"/>
    <p:sldId id="259" r:id="rId79"/>
    <p:sldId id="306" r:id="rId80"/>
    <p:sldId id="307" r:id="rId81"/>
    <p:sldId id="308" r:id="rId82"/>
    <p:sldId id="309" r:id="rId83"/>
    <p:sldId id="310" r:id="rId84"/>
    <p:sldId id="311" r:id="rId85"/>
    <p:sldId id="312" r:id="rId86"/>
    <p:sldId id="313" r:id="rId87"/>
    <p:sldId id="314" r:id="rId88"/>
    <p:sldId id="315" r:id="rId89"/>
    <p:sldId id="316" r:id="rId90"/>
    <p:sldId id="317" r:id="rId91"/>
    <p:sldId id="318" r:id="rId92"/>
    <p:sldId id="319" r:id="rId93"/>
    <p:sldId id="320" r:id="rId94"/>
    <p:sldId id="321" r:id="rId95"/>
    <p:sldId id="322" r:id="rId96"/>
    <p:sldId id="323" r:id="rId97"/>
    <p:sldId id="324" r:id="rId98"/>
    <p:sldId id="325" r:id="rId99"/>
    <p:sldId id="326" r:id="rId100"/>
    <p:sldId id="327" r:id="rId101"/>
    <p:sldId id="328" r:id="rId102"/>
    <p:sldId id="329" r:id="rId103"/>
    <p:sldId id="330" r:id="rId104"/>
    <p:sldId id="331" r:id="rId105"/>
    <p:sldId id="332" r:id="rId106"/>
    <p:sldId id="333" r:id="rId107"/>
    <p:sldId id="334" r:id="rId108"/>
    <p:sldId id="335" r:id="rId109"/>
    <p:sldId id="336" r:id="rId110"/>
    <p:sldId id="337" r:id="rId111"/>
    <p:sldId id="338" r:id="rId112"/>
    <p:sldId id="339" r:id="rId113"/>
    <p:sldId id="340" r:id="rId114"/>
    <p:sldId id="341" r:id="rId115"/>
    <p:sldId id="342" r:id="rId116"/>
    <p:sldId id="343" r:id="rId117"/>
    <p:sldId id="344" r:id="rId118"/>
    <p:sldId id="345" r:id="rId119"/>
    <p:sldId id="346" r:id="rId120"/>
    <p:sldId id="347" r:id="rId121"/>
    <p:sldId id="348" r:id="rId122"/>
    <p:sldId id="349" r:id="rId123"/>
    <p:sldId id="350" r:id="rId124"/>
    <p:sldId id="351" r:id="rId125"/>
    <p:sldId id="352" r:id="rId126"/>
    <p:sldId id="353" r:id="rId127"/>
    <p:sldId id="354" r:id="rId128"/>
    <p:sldId id="355" r:id="rId129"/>
    <p:sldId id="356" r:id="rId130"/>
    <p:sldId id="357" r:id="rId131"/>
    <p:sldId id="358" r:id="rId132"/>
    <p:sldId id="359" r:id="rId133"/>
    <p:sldId id="360" r:id="rId134"/>
    <p:sldId id="361" r:id="rId135"/>
    <p:sldId id="362" r:id="rId136"/>
    <p:sldId id="363" r:id="rId137"/>
    <p:sldId id="364" r:id="rId138"/>
    <p:sldId id="365" r:id="rId139"/>
    <p:sldId id="366" r:id="rId140"/>
    <p:sldId id="367" r:id="rId141"/>
    <p:sldId id="368" r:id="rId142"/>
    <p:sldId id="369" r:id="rId143"/>
    <p:sldId id="370" r:id="rId144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05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41AD1B-17E8-42D6-B548-5FED9F7A820E}" type="datetimeFigureOut">
              <a:rPr lang="hu-HU" smtClean="0"/>
              <a:t>2013.02.22.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F6F92-D002-44D0-85C1-E8E75DECD9F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8710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1AB1BF72-FE3D-4C54-9166-4078678C894C}" type="slidenum">
              <a:rPr lang="hu-HU" smtClean="0"/>
              <a:pPr eaLnBrk="1" hangingPunct="1"/>
              <a:t>26</a:t>
            </a:fld>
            <a:endParaRPr lang="hu-HU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D909EB7E-E4D5-4956-881D-E492F95EA926}" type="slidenum">
              <a:rPr lang="hu-HU" smtClean="0"/>
              <a:pPr eaLnBrk="1" hangingPunct="1"/>
              <a:t>27</a:t>
            </a:fld>
            <a:endParaRPr lang="hu-HU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BCE2665-C1CF-4AED-9700-DA042D603B61}" type="slidenum">
              <a:rPr lang="hu-HU" smtClean="0"/>
              <a:pPr eaLnBrk="1" hangingPunct="1"/>
              <a:t>28</a:t>
            </a:fld>
            <a:endParaRPr lang="hu-HU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B62F100E-20B7-44BC-8D44-32C0121A131A}" type="slidenum">
              <a:rPr lang="hu-HU" smtClean="0"/>
              <a:pPr eaLnBrk="1" hangingPunct="1"/>
              <a:t>29</a:t>
            </a:fld>
            <a:endParaRPr lang="hu-HU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BCAE6740-EF8E-4360-B0B8-75A07E3DA0F0}" type="slidenum">
              <a:rPr lang="hu-HU" smtClean="0"/>
              <a:pPr eaLnBrk="1" hangingPunct="1"/>
              <a:t>30</a:t>
            </a:fld>
            <a:endParaRPr lang="hu-HU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DCB331D8-637F-4DDA-B503-1EE6A6D7516B}" type="slidenum">
              <a:rPr lang="hu-HU" smtClean="0"/>
              <a:pPr eaLnBrk="1" hangingPunct="1"/>
              <a:t>31</a:t>
            </a:fld>
            <a:endParaRPr lang="hu-HU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672A484-98CC-45CB-8FF4-0F0021D8FA49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522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AE09AE2-0CA5-40B5-B655-0C315EEBBF6D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33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522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hu-HU" sz="2400" smtClean="0">
              <a:latin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FA8E248-BB39-4EAE-975C-7B79A57B6EC2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5325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8824577-E609-429E-BC77-63D9522B0E53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34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532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429ED5B-E9AC-4284-B231-22697FE2E39C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5427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83B453F-4329-4E75-8BA1-AC24AF98B38A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35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542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CD6121F-006E-4674-A3E0-38C93A6823D6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5529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3848252-AC4E-4293-B2EF-0A6399D5B2DB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36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553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E47BF37-FB2B-4094-9646-78E60754283B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563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8E5D8BB-F264-4948-A70F-49AE371D4AF3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37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563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554348F-2360-4E4F-81DA-3991849B9385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5734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B323A5F-5F70-4C33-831F-51BD2B4A2389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38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85B6B4F-1270-439E-B76B-375CB3E65B9A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5837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D94C61A-5BB4-4BD0-B33B-CA699B5ED9E3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39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583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80021B6-4C23-4749-B6BD-B49359133EF6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5939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8A163E5-10B7-4040-BD8C-8E6D3CD25BE1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40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593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BC937F0-94C7-4DA4-9E53-2D2D0F22A7ED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6041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9F37210-3A6F-424D-B454-C0D86533722B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41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604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BC91FA0-116F-471C-B245-A5099C0F3177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6144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8DF2264-4DA2-4706-901F-5A2208B13938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42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614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775870E-E92C-468D-8103-6A4BBEA4D7B1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6246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689B9D8-1EFA-4687-8B80-DEC0DFF3C61D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43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624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C7EE33B-EA9D-48BD-9603-6C4A98DFC76D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6349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F4DD722-8C3F-4A52-A903-9A9FDAB25ADA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44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634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4185332-7B21-4550-A250-9D26D3436C17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6451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E19DE5B-CF09-422C-834D-DBF854D5261A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45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645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053A0F8-7A8E-435C-997B-02619059CD09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6553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F1985F2-AF67-4F51-8944-B18B754DDA6F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46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655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3A19C27-A614-4D7B-83A3-486C00BD5570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6656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94F3E0B-9607-4E12-A1EE-705E3568A370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47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665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9C1414E-5039-46E6-9E1A-51B5A97F234F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6758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993F793-4D97-4C0B-A2D6-7EE66C908C64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48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675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DA38B45-B395-41DE-8D54-869926220D0B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6861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631723E-CDF1-4691-917E-FF95A6162416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49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686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3DAEE99-B8AE-4729-877C-FA86AEC54FFB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6963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DA22890-0C0D-4E3D-B0E2-F44205FDFE01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50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696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BCC701E-7DE8-49CE-9A96-7B6E4CAA06E8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7065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50ACFFB-0BDC-4B18-913A-139E69EDE605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51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706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362FF13-503A-4AD9-B6CC-C17F0AF648BE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716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B31EB51-977F-436D-ABFF-573A8141F3CA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52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716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8E4892F-D8A9-4553-8DAB-8207FEB03F26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727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B7A15D9-01A2-4A21-8842-29A127BA4D88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53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727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270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hu-HU" sz="2400" smtClean="0">
              <a:latin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4685AC8-329F-48BE-9918-0CDE21247FD6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7373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F2DC4A2-C7F6-4672-A33E-FC5C98934AB8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54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737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33F1A28-B65C-4784-8EDF-348F2C1C4EBC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7475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F552C43-1AC5-4185-B282-B7BADF8B1B5C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55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910E2C9-AB77-4D51-B85A-4536B34F2578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757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0DFBDE5-887E-4B08-8DEB-CAA0D722D6B7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56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757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8A7C542-D8DE-4437-8AF5-4F9355DDB015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7680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B460D6A-CEA8-4550-A71C-644926D52EAF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57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768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0089742-0F13-4EFD-B08F-8A0DF4264224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5C64706-3543-4FDD-8E4D-5C8E837DDB4E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58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778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8EC4DC3-8525-478A-8D29-FE1312558DEC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7885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3CD7E31-16DE-407A-83B4-E582D33281C4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59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788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7F4A602-9134-4F2D-9990-31FC03D7DD0B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7987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8039D-F7B9-4A39-89D5-D14858888CEE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60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798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E67E958-380A-43BB-B34D-2B6CA89B10DD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8089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52B9993-344C-49D8-BFCC-35795E31CCC8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61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809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090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hu-HU" sz="2400" smtClean="0">
              <a:latin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7775E4D-929D-4591-925B-1F26EB4A69DE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819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ECA0309-EBB3-4A96-B258-E81632C68A82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62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819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7A315C6-3B05-48D3-8A25-A8E447A446AE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8294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FA28D72-BDA1-4463-BC5D-8EEACD880BD6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63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829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0A095BA-2208-4EC1-A6D7-F4488E679D66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8397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D3052BE-0887-4A61-A9B8-8B5CA6F84D42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64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839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B95FC45-64E4-496A-B6FD-F4ADCDE7CF2E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8499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B0A3BC8-599E-4FCC-90E6-7A117AF43C40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65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849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499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hu-HU" sz="2400" smtClean="0">
              <a:latin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D339C1B-4017-4F24-8B49-2F764437CE4C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8601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422A5ED-2864-44DF-8DCB-057BE39E13AB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66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860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2BFD64C-D373-4734-A192-B49A2A3EDCE7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8704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FCE96A9-510F-4FC8-A4FF-5D84DE576C0C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67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7671DCC-8F14-45C1-B010-0C1D555EE297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8806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7657482-9C58-45F6-AB2F-BC94BFCFF6F7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68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880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B967263-89C8-41F8-92F9-75E898EAA9E2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8909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6C237F5-E8AD-4BDA-8F22-CF65B384C184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69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890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EC47D7C-0E5C-41A2-AD91-52D311FCFAE1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9011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5C2067C-3A7C-4937-A9AA-E64DA2E07463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70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901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67DF49C-01CD-42A7-B411-9B0582E7D783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9113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4A3CCE3-44D3-41A2-8DB6-EC751F23A55E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71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911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A5A5425-8830-4CFF-A46D-B7A5E284F829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9216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FDC36CE-325C-4BE5-90BE-3183F8735472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72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921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F454CED-CCE1-4537-AA6B-EC9D02FD9630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9318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515FDDE-7773-4E43-A63D-BF5EFC43F86B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73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931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38CA07A-30BF-4E84-9B4D-D2046F78E219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9421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36F09B8-B2D4-45AF-99DA-F0E7FD2B941E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74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942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0610E36-86AE-4F26-90D3-8B1A32F110EE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9523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FFE9352-C285-408F-B923-88B1B4648BDB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75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952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7CE0EBC-5DC1-4F54-9695-9B858D1282AA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9625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180DA8D-26B1-4293-B55F-57D03C27EA8C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76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962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F62E8E7-715F-4C71-A835-D48C0F5C0AC7}" type="datetime1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2013.02.22.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972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F506593-3ECF-42A3-AD22-C66A15383A7A}" type="slidenum">
              <a:rPr lang="hu-HU" smtClean="0">
                <a:solidFill>
                  <a:srgbClr val="008080"/>
                </a:solidFill>
                <a:latin typeface="Arial Unicode MS" pitchFamily="34" charset="-128"/>
              </a:rPr>
              <a:pPr/>
              <a:t>77</a:t>
            </a:fld>
            <a:endParaRPr lang="hu-HU" smtClean="0">
              <a:solidFill>
                <a:srgbClr val="008080"/>
              </a:solidFill>
              <a:latin typeface="Arial Unicode MS" pitchFamily="34" charset="-128"/>
            </a:endParaRPr>
          </a:p>
        </p:txBody>
      </p:sp>
      <p:sp>
        <p:nvSpPr>
          <p:cNvPr id="972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D7728363-6027-470B-AA7B-E74E0D0D8A3B}" type="slidenum">
              <a:rPr lang="hu-HU" sz="1200" smtClean="0">
                <a:solidFill>
                  <a:schemeClr val="tx1"/>
                </a:solidFill>
              </a:rPr>
              <a:pPr>
                <a:defRPr/>
              </a:pPr>
              <a:t>84</a:t>
            </a:fld>
            <a:endParaRPr lang="hu-HU" sz="1200" smtClean="0">
              <a:solidFill>
                <a:schemeClr val="tx1"/>
              </a:solidFill>
            </a:endParaRPr>
          </a:p>
        </p:txBody>
      </p:sp>
      <p:sp>
        <p:nvSpPr>
          <p:cNvPr id="74755" name="Rectangle 4098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4099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FB69-B59D-4478-B916-F990D667B0A6}" type="datetimeFigureOut">
              <a:rPr lang="hu-HU" smtClean="0"/>
              <a:t>2013.02.22.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A4C7-9F85-4DC0-9E35-4643DA51E30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76001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FB69-B59D-4478-B916-F990D667B0A6}" type="datetimeFigureOut">
              <a:rPr lang="hu-HU" smtClean="0"/>
              <a:t>2013.02.22.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A4C7-9F85-4DC0-9E35-4643DA51E30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62800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FB69-B59D-4478-B916-F990D667B0A6}" type="datetimeFigureOut">
              <a:rPr lang="hu-HU" smtClean="0"/>
              <a:t>2013.02.22.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A4C7-9F85-4DC0-9E35-4643DA51E30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22011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FB69-B59D-4478-B916-F990D667B0A6}" type="datetimeFigureOut">
              <a:rPr lang="hu-HU" smtClean="0"/>
              <a:t>2013.02.22.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A4C7-9F85-4DC0-9E35-4643DA51E30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65885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FB69-B59D-4478-B916-F990D667B0A6}" type="datetimeFigureOut">
              <a:rPr lang="hu-HU" smtClean="0"/>
              <a:t>2013.02.22.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A4C7-9F85-4DC0-9E35-4643DA51E30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76337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FB69-B59D-4478-B916-F990D667B0A6}" type="datetimeFigureOut">
              <a:rPr lang="hu-HU" smtClean="0"/>
              <a:t>2013.02.22.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A4C7-9F85-4DC0-9E35-4643DA51E30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07733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FB69-B59D-4478-B916-F990D667B0A6}" type="datetimeFigureOut">
              <a:rPr lang="hu-HU" smtClean="0"/>
              <a:t>2013.02.22.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A4C7-9F85-4DC0-9E35-4643DA51E30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44611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FB69-B59D-4478-B916-F990D667B0A6}" type="datetimeFigureOut">
              <a:rPr lang="hu-HU" smtClean="0"/>
              <a:t>2013.02.22.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A4C7-9F85-4DC0-9E35-4643DA51E30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5755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FB69-B59D-4478-B916-F990D667B0A6}" type="datetimeFigureOut">
              <a:rPr lang="hu-HU" smtClean="0"/>
              <a:t>2013.02.22.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A4C7-9F85-4DC0-9E35-4643DA51E30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265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FB69-B59D-4478-B916-F990D667B0A6}" type="datetimeFigureOut">
              <a:rPr lang="hu-HU" smtClean="0"/>
              <a:t>2013.02.22.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A4C7-9F85-4DC0-9E35-4643DA51E30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76989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FB69-B59D-4478-B916-F990D667B0A6}" type="datetimeFigureOut">
              <a:rPr lang="hu-HU" smtClean="0"/>
              <a:t>2013.02.22.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A4C7-9F85-4DC0-9E35-4643DA51E30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105351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2BD7F-6767-46F9-9293-A6AB04FF6A1B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61051302"/>
      </p:ext>
    </p:extLst>
  </p:cSld>
  <p:clrMapOvr>
    <a:masterClrMapping/>
  </p:clrMapOvr>
  <p:transition spd="slow">
    <p:cover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2BD7F-6767-46F9-9293-A6AB04FF6A1B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61051302"/>
      </p:ext>
    </p:extLst>
  </p:cSld>
  <p:clrMapOvr>
    <a:masterClrMapping/>
  </p:clrMapOvr>
  <p:transition spd="slow">
    <p:cover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2BD7F-6767-46F9-9293-A6AB04FF6A1B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61051302"/>
      </p:ext>
    </p:extLst>
  </p:cSld>
  <p:clrMapOvr>
    <a:masterClrMapping/>
  </p:clrMapOvr>
  <p:transition spd="slow">
    <p:cover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2BD7F-6767-46F9-9293-A6AB04FF6A1B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61051302"/>
      </p:ext>
    </p:extLst>
  </p:cSld>
  <p:clrMapOvr>
    <a:masterClrMapping/>
  </p:clrMapOvr>
  <p:transition spd="slow">
    <p:cover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2BD7F-6767-46F9-9293-A6AB04FF6A1B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61051302"/>
      </p:ext>
    </p:extLst>
  </p:cSld>
  <p:clrMapOvr>
    <a:masterClrMapping/>
  </p:clrMapOvr>
  <p:transition spd="slow">
    <p:cover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2BD7F-6767-46F9-9293-A6AB04FF6A1B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61051302"/>
      </p:ext>
    </p:extLst>
  </p:cSld>
  <p:clrMapOvr>
    <a:masterClrMapping/>
  </p:clrMapOvr>
  <p:transition spd="slow">
    <p:cover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Cím, diagra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iagram helye 2"/>
          <p:cNvSpPr>
            <a:spLocks noGrp="1"/>
          </p:cNvSpPr>
          <p:nvPr>
            <p:ph type="chart" sz="half" idx="1"/>
          </p:nvPr>
        </p:nvSpPr>
        <p:spPr>
          <a:xfrm>
            <a:off x="685800" y="1981200"/>
            <a:ext cx="3810000" cy="4114800"/>
          </a:xfrm>
        </p:spPr>
        <p:txBody>
          <a:bodyPr>
            <a:normAutofit/>
          </a:bodyPr>
          <a:lstStyle/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C47D05-0B04-4065-BCD2-CEFD683C337D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99594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2BD7F-6767-46F9-9293-A6AB04FF6A1B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61051302"/>
      </p:ext>
    </p:extLst>
  </p:cSld>
  <p:clrMapOvr>
    <a:masterClrMapping/>
  </p:clrMapOvr>
  <p:transition spd="slow">
    <p:cover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2BD7F-6767-46F9-9293-A6AB04FF6A1B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61051302"/>
      </p:ext>
    </p:extLst>
  </p:cSld>
  <p:clrMapOvr>
    <a:masterClrMapping/>
  </p:clrMapOvr>
  <p:transition spd="slow">
    <p:cover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2BD7F-6767-46F9-9293-A6AB04FF6A1B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61051302"/>
      </p:ext>
    </p:extLst>
  </p:cSld>
  <p:clrMapOvr>
    <a:masterClrMapping/>
  </p:clrMapOvr>
  <p:transition spd="slow">
    <p:cover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  <a:alpha val="4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8FB69-B59D-4478-B916-F990D667B0A6}" type="datetimeFigureOut">
              <a:rPr lang="hu-HU" smtClean="0"/>
              <a:t>2013.02.22.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9A4C7-9F85-4DC0-9E35-4643DA51E30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75719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6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wmf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hyperlink" Target="http://hu.wikipedia.org/wiki/Kereslet" TargetMode="External"/><Relationship Id="rId2" Type="http://schemas.openxmlformats.org/officeDocument/2006/relationships/hyperlink" Target="http://hu.wikipedia.org/wiki/K%C3%ADn%C3%A1lat" TargetMode="External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hyperlink" Target="http://hu.wikipedia.org/w/index.php?title=Alfred_Marshall&amp;action=edit&amp;redlink=1" TargetMode="External"/><Relationship Id="rId2" Type="http://schemas.openxmlformats.org/officeDocument/2006/relationships/hyperlink" Target="http://hu.wikipedia.org/wiki/Egyens%C3%BAlyi_%C3%A1r" TargetMode="External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2.wmf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2</a:t>
            </a:r>
            <a:r>
              <a:rPr lang="hu-HU" dirty="0" smtClean="0"/>
              <a:t>. nap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u-HU"/>
              <a:t>Vállalati stratégia</a:t>
            </a:r>
          </a:p>
          <a:p>
            <a:r>
              <a:rPr lang="hu-HU" smtClean="0"/>
              <a:t>Üzleti </a:t>
            </a:r>
            <a:r>
              <a:rPr lang="hu-HU" dirty="0" smtClean="0"/>
              <a:t>tervezés</a:t>
            </a:r>
          </a:p>
          <a:p>
            <a:r>
              <a:rPr lang="hu-HU" dirty="0" smtClean="0"/>
              <a:t>Marketing</a:t>
            </a:r>
          </a:p>
        </p:txBody>
      </p:sp>
    </p:spTree>
    <p:extLst>
      <p:ext uri="{BB962C8B-B14F-4D97-AF65-F5344CB8AC3E}">
        <p14:creationId xmlns:p14="http://schemas.microsoft.com/office/powerpoint/2010/main" val="1612201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Vállalati stratégia</a:t>
            </a:r>
            <a:br>
              <a:rPr lang="hu-HU" dirty="0"/>
            </a:b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19985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323850" y="1268413"/>
            <a:ext cx="8424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hu-HU"/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323850" y="1052513"/>
            <a:ext cx="8496300" cy="399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hu-HU" sz="3200" b="1" u="sng"/>
              <a:t>A vállalati stratégia lényege:</a:t>
            </a:r>
          </a:p>
          <a:p>
            <a:pPr eaLnBrk="1" hangingPunct="1"/>
            <a:endParaRPr lang="hu-HU" sz="3200"/>
          </a:p>
          <a:p>
            <a:pPr algn="ctr" eaLnBrk="1" hangingPunct="1"/>
            <a:r>
              <a:rPr lang="hu-HU" sz="3200"/>
              <a:t>olyan összehangolt, célorientált, állandó irányítás és felügyelet nélkül is működő szervezet létrehozása, amely egyszerre képes a környezethez való rugalmas alkalmazkodásra és a környezetnek a vállalkozás céljainak megfelelő alakítására.</a:t>
            </a:r>
          </a:p>
        </p:txBody>
      </p:sp>
    </p:spTree>
    <p:extLst>
      <p:ext uri="{BB962C8B-B14F-4D97-AF65-F5344CB8AC3E}">
        <p14:creationId xmlns:p14="http://schemas.microsoft.com/office/powerpoint/2010/main" val="3679727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9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9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9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ext Box 5"/>
          <p:cNvSpPr txBox="1">
            <a:spLocks noChangeArrowheads="1"/>
          </p:cNvSpPr>
          <p:nvPr/>
        </p:nvSpPr>
        <p:spPr bwMode="auto">
          <a:xfrm>
            <a:off x="323850" y="1268413"/>
            <a:ext cx="8424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hu-HU"/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323850" y="1484313"/>
            <a:ext cx="8496300" cy="2528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hu-HU" sz="3200" b="1"/>
              <a:t>A stratégia fő eszközei összefoglalóan:</a:t>
            </a:r>
          </a:p>
          <a:p>
            <a:pPr eaLnBrk="1" hangingPunct="1"/>
            <a:endParaRPr lang="hu-HU" sz="3200"/>
          </a:p>
          <a:p>
            <a:pPr algn="ctr" eaLnBrk="1" hangingPunct="1">
              <a:buClr>
                <a:srgbClr val="CC0000"/>
              </a:buClr>
              <a:buFont typeface="Wingdings" pitchFamily="2" charset="2"/>
              <a:buChar char="ü"/>
            </a:pPr>
            <a:r>
              <a:rPr lang="hu-HU" sz="3200"/>
              <a:t>rugalmas vállalati struktúra,</a:t>
            </a:r>
          </a:p>
          <a:p>
            <a:pPr algn="ctr" eaLnBrk="1" hangingPunct="1">
              <a:buClr>
                <a:srgbClr val="CC0000"/>
              </a:buClr>
              <a:buFont typeface="Wingdings" pitchFamily="2" charset="2"/>
              <a:buChar char="ü"/>
            </a:pPr>
            <a:r>
              <a:rPr lang="hu-HU" sz="3200"/>
              <a:t>megfelelő tartalékok,</a:t>
            </a:r>
          </a:p>
          <a:p>
            <a:pPr algn="ctr" eaLnBrk="1" hangingPunct="1">
              <a:buClr>
                <a:srgbClr val="CC0000"/>
              </a:buClr>
              <a:buFont typeface="Wingdings" pitchFamily="2" charset="2"/>
              <a:buChar char="ü"/>
            </a:pPr>
            <a:r>
              <a:rPr lang="hu-HU" sz="3200"/>
              <a:t>több lábon állás (diverzifikált termelés).</a:t>
            </a:r>
          </a:p>
        </p:txBody>
      </p:sp>
    </p:spTree>
    <p:extLst>
      <p:ext uri="{BB962C8B-B14F-4D97-AF65-F5344CB8AC3E}">
        <p14:creationId xmlns:p14="http://schemas.microsoft.com/office/powerpoint/2010/main" val="1833694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7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7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7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76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76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76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276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276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276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276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276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276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323850" y="1268413"/>
            <a:ext cx="8424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hu-HU"/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323850" y="1628775"/>
            <a:ext cx="8496300" cy="2528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hu-HU" sz="3200" b="1"/>
              <a:t>A stratégiai vezetés feladatai:</a:t>
            </a:r>
          </a:p>
          <a:p>
            <a:pPr eaLnBrk="1" hangingPunct="1"/>
            <a:endParaRPr lang="hu-HU" sz="3200"/>
          </a:p>
          <a:p>
            <a:pPr eaLnBrk="1" hangingPunct="1">
              <a:buClr>
                <a:srgbClr val="CC0000"/>
              </a:buClr>
              <a:buFont typeface="Wingdings" pitchFamily="2" charset="2"/>
              <a:buChar char="Ø"/>
            </a:pPr>
            <a:r>
              <a:rPr lang="hu-HU" sz="3200"/>
              <a:t>a stratégiakészítés,</a:t>
            </a:r>
          </a:p>
          <a:p>
            <a:pPr eaLnBrk="1" hangingPunct="1">
              <a:buClr>
                <a:srgbClr val="CC0000"/>
              </a:buClr>
              <a:buFont typeface="Wingdings" pitchFamily="2" charset="2"/>
              <a:buChar char="Ø"/>
            </a:pPr>
            <a:r>
              <a:rPr lang="hu-HU" sz="3200"/>
              <a:t>a stratégia megvalósítása,</a:t>
            </a:r>
            <a:endParaRPr lang="hu-HU" sz="3200" b="1"/>
          </a:p>
          <a:p>
            <a:pPr eaLnBrk="1" hangingPunct="1">
              <a:buClr>
                <a:srgbClr val="CC0000"/>
              </a:buClr>
              <a:buFont typeface="Wingdings" pitchFamily="2" charset="2"/>
              <a:buChar char="Ø"/>
            </a:pPr>
            <a:r>
              <a:rPr lang="hu-HU" sz="3200"/>
              <a:t>a visszacsatolás és az ellenőrzés </a:t>
            </a:r>
          </a:p>
        </p:txBody>
      </p:sp>
    </p:spTree>
    <p:extLst>
      <p:ext uri="{BB962C8B-B14F-4D97-AF65-F5344CB8AC3E}">
        <p14:creationId xmlns:p14="http://schemas.microsoft.com/office/powerpoint/2010/main" val="363628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86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86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86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86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86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86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286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286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286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286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286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286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323850" y="1268413"/>
            <a:ext cx="8424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hu-HU"/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323850" y="1052513"/>
            <a:ext cx="8496300" cy="542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hu-HU" sz="3200" b="1" u="sng"/>
              <a:t>A stratégiakészítés szintjei:</a:t>
            </a:r>
          </a:p>
          <a:p>
            <a:pPr eaLnBrk="1" hangingPunct="1"/>
            <a:endParaRPr lang="hu-HU" sz="2000"/>
          </a:p>
          <a:p>
            <a:pPr eaLnBrk="1" hangingPunct="1">
              <a:buClr>
                <a:srgbClr val="CC0000"/>
              </a:buClr>
              <a:buFont typeface="Wingdings" pitchFamily="2" charset="2"/>
              <a:buChar char="Ø"/>
            </a:pPr>
            <a:r>
              <a:rPr lang="hu-HU" sz="3200" i="1">
                <a:solidFill>
                  <a:srgbClr val="CC0000"/>
                </a:solidFill>
              </a:rPr>
              <a:t>vállalati</a:t>
            </a:r>
            <a:r>
              <a:rPr lang="hu-HU" sz="3200"/>
              <a:t> szint</a:t>
            </a:r>
          </a:p>
          <a:p>
            <a:pPr eaLnBrk="1" hangingPunct="1">
              <a:buClr>
                <a:srgbClr val="CC0000"/>
              </a:buClr>
              <a:buFont typeface="Wingdings" pitchFamily="2" charset="2"/>
              <a:buChar char="Ø"/>
            </a:pPr>
            <a:r>
              <a:rPr lang="hu-HU" sz="3200" i="1">
                <a:solidFill>
                  <a:srgbClr val="CC0000"/>
                </a:solidFill>
              </a:rPr>
              <a:t>üzleti egységek</a:t>
            </a:r>
            <a:r>
              <a:rPr lang="hu-HU" sz="3200"/>
              <a:t> szintje - </a:t>
            </a:r>
            <a:r>
              <a:rPr lang="hu-HU" sz="3000"/>
              <a:t>olyan egymástól jól elkülöníthető üzleti területek, amelyek versenyhelyzetük és eredményességük alapján önmagukban is értékelhetők</a:t>
            </a:r>
            <a:r>
              <a:rPr lang="hu-HU"/>
              <a:t> </a:t>
            </a:r>
          </a:p>
          <a:p>
            <a:pPr eaLnBrk="1" hangingPunct="1">
              <a:buClr>
                <a:srgbClr val="CC0000"/>
              </a:buClr>
              <a:buFont typeface="Wingdings" pitchFamily="2" charset="2"/>
              <a:buNone/>
            </a:pPr>
            <a:r>
              <a:rPr lang="hu-HU" sz="2800"/>
              <a:t>(pl. szórakoztató elektronikai cikkek, háztartási gépek, életbiztosítás stb.)</a:t>
            </a:r>
          </a:p>
          <a:p>
            <a:pPr eaLnBrk="1" hangingPunct="1">
              <a:buClr>
                <a:srgbClr val="CC0000"/>
              </a:buClr>
              <a:buFont typeface="Wingdings" pitchFamily="2" charset="2"/>
              <a:buChar char="Ø"/>
            </a:pPr>
            <a:r>
              <a:rPr lang="hu-HU" sz="3200" i="1">
                <a:solidFill>
                  <a:srgbClr val="CC0000"/>
                </a:solidFill>
              </a:rPr>
              <a:t>funkcionális </a:t>
            </a:r>
            <a:r>
              <a:rPr lang="hu-HU" sz="3200"/>
              <a:t>szint </a:t>
            </a:r>
          </a:p>
          <a:p>
            <a:pPr eaLnBrk="1" hangingPunct="1">
              <a:buClr>
                <a:srgbClr val="CC0000"/>
              </a:buClr>
              <a:buFont typeface="Wingdings" pitchFamily="2" charset="2"/>
              <a:buNone/>
            </a:pPr>
            <a:r>
              <a:rPr lang="hu-HU" sz="2800"/>
              <a:t>(pl. marketingstratégia, innovációs stratégia, pénzügyi stratégia stb.)</a:t>
            </a:r>
          </a:p>
        </p:txBody>
      </p:sp>
    </p:spTree>
    <p:extLst>
      <p:ext uri="{BB962C8B-B14F-4D97-AF65-F5344CB8AC3E}">
        <p14:creationId xmlns:p14="http://schemas.microsoft.com/office/powerpoint/2010/main" val="2511086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0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0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0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07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07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07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07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07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07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307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307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307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307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307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307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307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307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307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Text Box 5"/>
          <p:cNvSpPr txBox="1">
            <a:spLocks noChangeArrowheads="1"/>
          </p:cNvSpPr>
          <p:nvPr/>
        </p:nvSpPr>
        <p:spPr bwMode="auto">
          <a:xfrm>
            <a:off x="323850" y="1268413"/>
            <a:ext cx="8424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hu-HU"/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323850" y="1052513"/>
            <a:ext cx="8496300" cy="496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hu-HU" sz="3200" b="1"/>
              <a:t>Vállalatvezetés</a:t>
            </a:r>
            <a:endParaRPr lang="hu-HU" sz="3200"/>
          </a:p>
          <a:p>
            <a:pPr algn="ctr" eaLnBrk="1" hangingPunct="1"/>
            <a:r>
              <a:rPr lang="hu-HU" sz="3200"/>
              <a:t>(a stratégia elkészítése, stratégiai vezetés)</a:t>
            </a:r>
          </a:p>
          <a:p>
            <a:pPr algn="ctr" eaLnBrk="1" hangingPunct="1"/>
            <a:r>
              <a:rPr lang="hu-HU" sz="3200"/>
              <a:t>információk</a:t>
            </a:r>
          </a:p>
          <a:p>
            <a:pPr eaLnBrk="1" hangingPunct="1"/>
            <a:endParaRPr lang="hu-HU" sz="3200" b="1"/>
          </a:p>
          <a:p>
            <a:pPr algn="ctr" eaLnBrk="1" hangingPunct="1"/>
            <a:r>
              <a:rPr lang="hu-HU" sz="3200" b="1"/>
              <a:t>Stratégiai üzleti egységek</a:t>
            </a:r>
            <a:endParaRPr lang="hu-HU" sz="3200"/>
          </a:p>
          <a:p>
            <a:pPr algn="ctr" eaLnBrk="1" hangingPunct="1"/>
            <a:r>
              <a:rPr lang="hu-HU" sz="3200"/>
              <a:t>(a stratégiai tervezés alapegységei)</a:t>
            </a:r>
          </a:p>
          <a:p>
            <a:pPr algn="ctr" eaLnBrk="1" hangingPunct="1"/>
            <a:r>
              <a:rPr lang="hu-HU" sz="3200"/>
              <a:t/>
            </a:r>
            <a:br>
              <a:rPr lang="hu-HU" sz="3200"/>
            </a:br>
            <a:r>
              <a:rPr lang="hu-HU" sz="3200"/>
              <a:t>információk</a:t>
            </a:r>
          </a:p>
          <a:p>
            <a:pPr algn="ctr" eaLnBrk="1" hangingPunct="1"/>
            <a:r>
              <a:rPr lang="hu-HU" sz="3200" b="1"/>
              <a:t>Funkcionális egységek</a:t>
            </a:r>
            <a:endParaRPr lang="hu-HU" sz="3200"/>
          </a:p>
          <a:p>
            <a:pPr algn="ctr" eaLnBrk="1" hangingPunct="1"/>
            <a:r>
              <a:rPr lang="hu-HU" sz="3200"/>
              <a:t>(a stratégiai információk szolgáltatói)</a:t>
            </a:r>
          </a:p>
        </p:txBody>
      </p:sp>
      <p:grpSp>
        <p:nvGrpSpPr>
          <p:cNvPr id="21510" name="Group 7"/>
          <p:cNvGrpSpPr>
            <a:grpSpLocks/>
          </p:cNvGrpSpPr>
          <p:nvPr/>
        </p:nvGrpSpPr>
        <p:grpSpPr bwMode="auto">
          <a:xfrm>
            <a:off x="3995738" y="4076700"/>
            <a:ext cx="1189037" cy="366713"/>
            <a:chOff x="3618" y="11108"/>
            <a:chExt cx="1728" cy="576"/>
          </a:xfrm>
        </p:grpSpPr>
        <p:sp>
          <p:nvSpPr>
            <p:cNvPr id="21515" name="Line 8"/>
            <p:cNvSpPr>
              <a:spLocks noChangeShapeType="1"/>
            </p:cNvSpPr>
            <p:nvPr/>
          </p:nvSpPr>
          <p:spPr bwMode="auto">
            <a:xfrm flipV="1">
              <a:off x="5346" y="11108"/>
              <a:ext cx="0" cy="576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21516" name="Line 9"/>
            <p:cNvSpPr>
              <a:spLocks noChangeShapeType="1"/>
            </p:cNvSpPr>
            <p:nvPr/>
          </p:nvSpPr>
          <p:spPr bwMode="auto">
            <a:xfrm flipV="1">
              <a:off x="3618" y="11108"/>
              <a:ext cx="0" cy="576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21517" name="Line 10"/>
            <p:cNvSpPr>
              <a:spLocks noChangeShapeType="1"/>
            </p:cNvSpPr>
            <p:nvPr/>
          </p:nvSpPr>
          <p:spPr bwMode="auto">
            <a:xfrm flipV="1">
              <a:off x="4482" y="11108"/>
              <a:ext cx="0" cy="576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21511" name="Group 11"/>
          <p:cNvGrpSpPr>
            <a:grpSpLocks/>
          </p:cNvGrpSpPr>
          <p:nvPr/>
        </p:nvGrpSpPr>
        <p:grpSpPr bwMode="auto">
          <a:xfrm>
            <a:off x="3995738" y="2565400"/>
            <a:ext cx="1189037" cy="366713"/>
            <a:chOff x="3618" y="11108"/>
            <a:chExt cx="1728" cy="576"/>
          </a:xfrm>
        </p:grpSpPr>
        <p:sp>
          <p:nvSpPr>
            <p:cNvPr id="21512" name="Line 12"/>
            <p:cNvSpPr>
              <a:spLocks noChangeShapeType="1"/>
            </p:cNvSpPr>
            <p:nvPr/>
          </p:nvSpPr>
          <p:spPr bwMode="auto">
            <a:xfrm flipV="1">
              <a:off x="5346" y="11108"/>
              <a:ext cx="0" cy="576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21513" name="Line 13"/>
            <p:cNvSpPr>
              <a:spLocks noChangeShapeType="1"/>
            </p:cNvSpPr>
            <p:nvPr/>
          </p:nvSpPr>
          <p:spPr bwMode="auto">
            <a:xfrm flipV="1">
              <a:off x="3618" y="11108"/>
              <a:ext cx="0" cy="576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21514" name="Line 14"/>
            <p:cNvSpPr>
              <a:spLocks noChangeShapeType="1"/>
            </p:cNvSpPr>
            <p:nvPr/>
          </p:nvSpPr>
          <p:spPr bwMode="auto">
            <a:xfrm flipV="1">
              <a:off x="4482" y="11108"/>
              <a:ext cx="0" cy="576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</p:grpSp>
    </p:spTree>
    <p:extLst>
      <p:ext uri="{BB962C8B-B14F-4D97-AF65-F5344CB8AC3E}">
        <p14:creationId xmlns:p14="http://schemas.microsoft.com/office/powerpoint/2010/main" val="569864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1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1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1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17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17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17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17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17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17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317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317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317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317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317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317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317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317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317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317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317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317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317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317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317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Line 4"/>
          <p:cNvSpPr>
            <a:spLocks noChangeShapeType="1"/>
          </p:cNvSpPr>
          <p:nvPr/>
        </p:nvSpPr>
        <p:spPr bwMode="auto">
          <a:xfrm>
            <a:off x="0" y="836613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22532" name="Text Box 5"/>
          <p:cNvSpPr txBox="1">
            <a:spLocks noChangeArrowheads="1"/>
          </p:cNvSpPr>
          <p:nvPr/>
        </p:nvSpPr>
        <p:spPr bwMode="auto">
          <a:xfrm>
            <a:off x="323850" y="1268413"/>
            <a:ext cx="8424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hu-HU"/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323850" y="1052513"/>
            <a:ext cx="84963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hu-HU" sz="3200"/>
          </a:p>
        </p:txBody>
      </p:sp>
      <p:graphicFrame>
        <p:nvGraphicFramePr>
          <p:cNvPr id="30021" name="Group 325"/>
          <p:cNvGraphicFramePr>
            <a:graphicFrameLocks noGrp="1"/>
          </p:cNvGraphicFramePr>
          <p:nvPr>
            <p:ph sz="half" idx="2"/>
          </p:nvPr>
        </p:nvGraphicFramePr>
        <p:xfrm>
          <a:off x="250825" y="908050"/>
          <a:ext cx="8580438" cy="5791200"/>
        </p:xfrm>
        <a:graphic>
          <a:graphicData uri="http://schemas.openxmlformats.org/drawingml/2006/table">
            <a:tbl>
              <a:tblPr/>
              <a:tblGrid>
                <a:gridCol w="3055938"/>
                <a:gridCol w="3236912"/>
                <a:gridCol w="2287588"/>
              </a:tblGrid>
              <a:tr h="21272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Tartalma</a:t>
                      </a:r>
                      <a:endParaRPr kumimoji="0" lang="hu-H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Irányítója</a:t>
                      </a:r>
                      <a:endParaRPr kumimoji="0" lang="hu-H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261938" marR="0" lvl="0" indent="-261938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romanUcPeriod"/>
                        <a:tabLst/>
                      </a:pPr>
                      <a:r>
                        <a:rPr kumimoji="0" lang="hu-H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Stratégiakészítés</a:t>
                      </a:r>
                      <a:endParaRPr kumimoji="0" lang="hu-H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hu-H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Stratégiai vezetés</a:t>
                      </a:r>
                      <a:endParaRPr kumimoji="0" lang="hu-H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03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Pozícióelemzés </a:t>
                      </a:r>
                      <a:r>
                        <a:rPr kumimoji="0" lang="hu-H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(külső-belső)</a:t>
                      </a:r>
                      <a:endParaRPr kumimoji="0" lang="hu-H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Hol vagyunk?</a:t>
                      </a:r>
                      <a:endParaRPr kumimoji="0" lang="hu-H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hu-H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Célkitűzés</a:t>
                      </a:r>
                      <a:endParaRPr kumimoji="0" lang="hu-HU" sz="1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Hová tartsunk?</a:t>
                      </a:r>
                      <a:endParaRPr kumimoji="0" lang="hu-H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hu-H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Alternatívák kidolgozása</a:t>
                      </a:r>
                      <a:endParaRPr kumimoji="0" lang="hu-HU" sz="1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Hogyan jutunk oda?</a:t>
                      </a:r>
                      <a:endParaRPr kumimoji="0" lang="hu-H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hu-H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03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Stratégiai akciók megtervezése</a:t>
                      </a:r>
                      <a:endParaRPr kumimoji="0" lang="hu-HU" sz="1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Feladat­lebontás</a:t>
                      </a:r>
                      <a:endParaRPr kumimoji="0" lang="hu-H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hu-H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058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II. Megvalósítás</a:t>
                      </a:r>
                      <a:endParaRPr kumimoji="0" lang="hu-H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 stratégia gyakorlatba történő átültetése, végrehajtása</a:t>
                      </a:r>
                      <a:endParaRPr kumimoji="0" lang="hu-H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Operatív vezetés</a:t>
                      </a:r>
                      <a:endParaRPr kumimoji="0" lang="hu-H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91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III. Visszacsatolás és e</a:t>
                      </a:r>
                      <a:r>
                        <a:rPr kumimoji="0" lang="hu-H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llenőrzés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 végrehajtás figyelemmel kísérése, 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új stratégia megalapozása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Stratégiai vezetés, 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Operatív vezetés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6290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9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9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9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Text Box 5"/>
          <p:cNvSpPr txBox="1">
            <a:spLocks noChangeArrowheads="1"/>
          </p:cNvSpPr>
          <p:nvPr/>
        </p:nvSpPr>
        <p:spPr bwMode="auto">
          <a:xfrm>
            <a:off x="323850" y="1268413"/>
            <a:ext cx="8424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hu-HU"/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323850" y="1052513"/>
            <a:ext cx="8496300" cy="399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hu-HU" sz="3200" b="1"/>
              <a:t>A stratégiakészítés négy fázisból áll:</a:t>
            </a:r>
          </a:p>
          <a:p>
            <a:pPr eaLnBrk="1" hangingPunct="1"/>
            <a:endParaRPr lang="hu-HU" sz="3200"/>
          </a:p>
          <a:p>
            <a:pPr eaLnBrk="1" hangingPunct="1">
              <a:buClr>
                <a:srgbClr val="CC0000"/>
              </a:buClr>
              <a:buFont typeface="Wingdings" pitchFamily="2" charset="2"/>
              <a:buChar char="v"/>
            </a:pPr>
            <a:r>
              <a:rPr lang="hu-HU" sz="3200"/>
              <a:t>stratégiai pozícióelemzés,</a:t>
            </a:r>
          </a:p>
          <a:p>
            <a:pPr eaLnBrk="1" hangingPunct="1">
              <a:buClr>
                <a:srgbClr val="CC0000"/>
              </a:buClr>
              <a:buFont typeface="Wingdings" pitchFamily="2" charset="2"/>
              <a:buChar char="v"/>
            </a:pPr>
            <a:r>
              <a:rPr lang="hu-HU" sz="3200"/>
              <a:t>a stratégiai célok kitűzése, </a:t>
            </a:r>
          </a:p>
          <a:p>
            <a:pPr eaLnBrk="1" hangingPunct="1">
              <a:buClr>
                <a:srgbClr val="CC0000"/>
              </a:buClr>
              <a:buFont typeface="Wingdings" pitchFamily="2" charset="2"/>
              <a:buChar char="v"/>
            </a:pPr>
            <a:r>
              <a:rPr lang="hu-HU" sz="3200"/>
              <a:t>a különböző stratégiai alternatívák kidolgozása és ezek közötti választás, </a:t>
            </a:r>
          </a:p>
          <a:p>
            <a:pPr eaLnBrk="1" hangingPunct="1">
              <a:buClr>
                <a:srgbClr val="CC0000"/>
              </a:buClr>
              <a:buFont typeface="Wingdings" pitchFamily="2" charset="2"/>
              <a:buChar char="v"/>
            </a:pPr>
            <a:r>
              <a:rPr lang="hu-HU" sz="3200"/>
              <a:t>valamint a stratégia végrehajtásának megtervezése.</a:t>
            </a:r>
          </a:p>
        </p:txBody>
      </p:sp>
    </p:spTree>
    <p:extLst>
      <p:ext uri="{BB962C8B-B14F-4D97-AF65-F5344CB8AC3E}">
        <p14:creationId xmlns:p14="http://schemas.microsoft.com/office/powerpoint/2010/main" val="701205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27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27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27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27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27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27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327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327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327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327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327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327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Text Box 5"/>
          <p:cNvSpPr txBox="1">
            <a:spLocks noChangeArrowheads="1"/>
          </p:cNvSpPr>
          <p:nvPr/>
        </p:nvSpPr>
        <p:spPr bwMode="auto">
          <a:xfrm>
            <a:off x="323850" y="1268413"/>
            <a:ext cx="8424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hu-HU"/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323850" y="1052513"/>
            <a:ext cx="8496300" cy="350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hu-HU" sz="3200" b="1" u="sng">
                <a:solidFill>
                  <a:schemeClr val="accent2"/>
                </a:solidFill>
              </a:rPr>
              <a:t>A stratégiai pozícióelemzés módszerei:</a:t>
            </a:r>
          </a:p>
          <a:p>
            <a:pPr eaLnBrk="1" hangingPunct="1"/>
            <a:endParaRPr lang="hu-HU" sz="3200">
              <a:solidFill>
                <a:schemeClr val="accent2"/>
              </a:solidFill>
            </a:endParaRPr>
          </a:p>
          <a:p>
            <a:pPr eaLnBrk="1" hangingPunct="1">
              <a:buClr>
                <a:srgbClr val="CC0000"/>
              </a:buClr>
              <a:buFont typeface="Wingdings" pitchFamily="2" charset="2"/>
              <a:buChar char="§"/>
            </a:pPr>
            <a:r>
              <a:rPr lang="hu-HU" sz="3200"/>
              <a:t>SWOT – elemzés vállalati szinten</a:t>
            </a:r>
          </a:p>
          <a:p>
            <a:pPr eaLnBrk="1" hangingPunct="1">
              <a:buClr>
                <a:srgbClr val="CC0000"/>
              </a:buClr>
              <a:buFont typeface="Wingdings" pitchFamily="2" charset="2"/>
              <a:buChar char="§"/>
            </a:pPr>
            <a:r>
              <a:rPr lang="hu-HU" sz="3200"/>
              <a:t>BCG – mátrix üzleti stratégiai egységek szintjén</a:t>
            </a:r>
          </a:p>
          <a:p>
            <a:pPr eaLnBrk="1" hangingPunct="1">
              <a:buClr>
                <a:srgbClr val="CC0000"/>
              </a:buClr>
              <a:buFont typeface="Wingdings" pitchFamily="2" charset="2"/>
              <a:buChar char="§"/>
            </a:pPr>
            <a:r>
              <a:rPr lang="hu-HU" sz="3200"/>
              <a:t>G. E. – McKinsey mátrix üzleti stratégiai egységek szintjén</a:t>
            </a:r>
          </a:p>
        </p:txBody>
      </p:sp>
    </p:spTree>
    <p:extLst>
      <p:ext uri="{BB962C8B-B14F-4D97-AF65-F5344CB8AC3E}">
        <p14:creationId xmlns:p14="http://schemas.microsoft.com/office/powerpoint/2010/main" val="1219588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0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0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0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04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04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04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204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204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204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204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204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204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Text Box 5"/>
          <p:cNvSpPr txBox="1">
            <a:spLocks noChangeArrowheads="1"/>
          </p:cNvSpPr>
          <p:nvPr/>
        </p:nvSpPr>
        <p:spPr bwMode="auto">
          <a:xfrm>
            <a:off x="323850" y="1268413"/>
            <a:ext cx="8424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hu-HU"/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323850" y="1052513"/>
            <a:ext cx="8496300" cy="557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hu-HU" sz="3200" b="1"/>
              <a:t>A </a:t>
            </a:r>
            <a:r>
              <a:rPr lang="hu-HU" sz="3200" b="1" i="1">
                <a:solidFill>
                  <a:srgbClr val="663300"/>
                </a:solidFill>
              </a:rPr>
              <a:t>SWOT elemzés</a:t>
            </a:r>
            <a:r>
              <a:rPr lang="hu-HU" sz="3200"/>
              <a:t> a vállalkozás belső (erősségek, gyengeségek) valamint külső tényezőinek (fenyegetések és lehetőségek) vizsgálatára alkalmas stratégiai elemzőmódszer.</a:t>
            </a:r>
            <a:endParaRPr lang="hu-HU" sz="3200" b="1"/>
          </a:p>
          <a:p>
            <a:pPr algn="ctr" eaLnBrk="1" hangingPunct="1"/>
            <a:r>
              <a:rPr lang="hu-HU" sz="3200" b="1"/>
              <a:t>SWOT ANALÍZIS </a:t>
            </a:r>
            <a:endParaRPr lang="hu-HU" sz="3200"/>
          </a:p>
          <a:p>
            <a:pPr eaLnBrk="1" hangingPunct="1"/>
            <a:r>
              <a:rPr lang="hu-HU" sz="3200"/>
              <a:t/>
            </a:r>
            <a:br>
              <a:rPr lang="hu-HU" sz="3200"/>
            </a:br>
            <a:r>
              <a:rPr lang="hu-HU" sz="3200" b="1"/>
              <a:t>	</a:t>
            </a:r>
            <a:r>
              <a:rPr lang="hu-HU" sz="3200" b="1">
                <a:solidFill>
                  <a:srgbClr val="0033CC"/>
                </a:solidFill>
              </a:rPr>
              <a:t>Belső tényezők</a:t>
            </a:r>
            <a:r>
              <a:rPr lang="hu-HU" sz="3200" b="1"/>
              <a:t>	</a:t>
            </a:r>
            <a:r>
              <a:rPr lang="hu-HU" sz="3200" b="1">
                <a:solidFill>
                  <a:srgbClr val="008000"/>
                </a:solidFill>
              </a:rPr>
              <a:t>Külső tényezők</a:t>
            </a:r>
            <a:endParaRPr lang="hu-HU" sz="3200">
              <a:solidFill>
                <a:srgbClr val="008000"/>
              </a:solidFill>
            </a:endParaRPr>
          </a:p>
          <a:p>
            <a:pPr eaLnBrk="1" hangingPunct="1"/>
            <a:endParaRPr lang="hu-HU" sz="2400" b="1">
              <a:solidFill>
                <a:srgbClr val="008000"/>
              </a:solidFill>
            </a:endParaRPr>
          </a:p>
          <a:p>
            <a:pPr eaLnBrk="1" hangingPunct="1"/>
            <a:endParaRPr lang="hu-HU" sz="2400" b="1"/>
          </a:p>
          <a:p>
            <a:pPr eaLnBrk="1" hangingPunct="1"/>
            <a:r>
              <a:rPr lang="hu-HU" sz="2400" b="1">
                <a:solidFill>
                  <a:srgbClr val="0033CC"/>
                </a:solidFill>
              </a:rPr>
              <a:t>Erősségek – Gyengeségek</a:t>
            </a:r>
            <a:r>
              <a:rPr lang="hu-HU" sz="2400" b="1"/>
              <a:t>   </a:t>
            </a:r>
            <a:r>
              <a:rPr lang="hu-HU" sz="2400" b="1">
                <a:solidFill>
                  <a:srgbClr val="008000"/>
                </a:solidFill>
              </a:rPr>
              <a:t>Lehetőségek - Fenyegetések</a:t>
            </a:r>
          </a:p>
          <a:p>
            <a:pPr eaLnBrk="1" hangingPunct="1"/>
            <a:r>
              <a:rPr lang="hu-HU" sz="3200" b="1"/>
              <a:t>	</a:t>
            </a:r>
            <a:endParaRPr lang="hu-HU" sz="3200"/>
          </a:p>
        </p:txBody>
      </p:sp>
      <p:grpSp>
        <p:nvGrpSpPr>
          <p:cNvPr id="25606" name="Group 7"/>
          <p:cNvGrpSpPr>
            <a:grpSpLocks/>
          </p:cNvGrpSpPr>
          <p:nvPr/>
        </p:nvGrpSpPr>
        <p:grpSpPr bwMode="auto">
          <a:xfrm>
            <a:off x="1763713" y="4005263"/>
            <a:ext cx="5256212" cy="1646237"/>
            <a:chOff x="1872" y="6336"/>
            <a:chExt cx="7488" cy="2592"/>
          </a:xfrm>
        </p:grpSpPr>
        <p:sp>
          <p:nvSpPr>
            <p:cNvPr id="25607" name="Line 8"/>
            <p:cNvSpPr>
              <a:spLocks noChangeShapeType="1"/>
            </p:cNvSpPr>
            <p:nvPr/>
          </p:nvSpPr>
          <p:spPr bwMode="auto">
            <a:xfrm flipH="1">
              <a:off x="3600" y="6336"/>
              <a:ext cx="2448" cy="86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25608" name="Line 9"/>
            <p:cNvSpPr>
              <a:spLocks noChangeShapeType="1"/>
            </p:cNvSpPr>
            <p:nvPr/>
          </p:nvSpPr>
          <p:spPr bwMode="auto">
            <a:xfrm>
              <a:off x="6048" y="6336"/>
              <a:ext cx="2448" cy="86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25609" name="Line 10"/>
            <p:cNvSpPr>
              <a:spLocks noChangeShapeType="1"/>
            </p:cNvSpPr>
            <p:nvPr/>
          </p:nvSpPr>
          <p:spPr bwMode="auto">
            <a:xfrm>
              <a:off x="2880" y="7776"/>
              <a:ext cx="1008" cy="115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25610" name="Line 11"/>
            <p:cNvSpPr>
              <a:spLocks noChangeShapeType="1"/>
            </p:cNvSpPr>
            <p:nvPr/>
          </p:nvSpPr>
          <p:spPr bwMode="auto">
            <a:xfrm flipH="1">
              <a:off x="1872" y="7776"/>
              <a:ext cx="1008" cy="115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25611" name="Line 12"/>
            <p:cNvSpPr>
              <a:spLocks noChangeShapeType="1"/>
            </p:cNvSpPr>
            <p:nvPr/>
          </p:nvSpPr>
          <p:spPr bwMode="auto">
            <a:xfrm>
              <a:off x="8352" y="7776"/>
              <a:ext cx="1008" cy="115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25612" name="Line 13"/>
            <p:cNvSpPr>
              <a:spLocks noChangeShapeType="1"/>
            </p:cNvSpPr>
            <p:nvPr/>
          </p:nvSpPr>
          <p:spPr bwMode="auto">
            <a:xfrm flipH="1">
              <a:off x="7344" y="7776"/>
              <a:ext cx="1008" cy="115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</p:grpSp>
    </p:spTree>
    <p:extLst>
      <p:ext uri="{BB962C8B-B14F-4D97-AF65-F5344CB8AC3E}">
        <p14:creationId xmlns:p14="http://schemas.microsoft.com/office/powerpoint/2010/main" val="2562565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1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1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1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15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15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15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215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215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215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215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215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215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215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215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215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Text Box 5"/>
          <p:cNvSpPr txBox="1">
            <a:spLocks noChangeArrowheads="1"/>
          </p:cNvSpPr>
          <p:nvPr/>
        </p:nvSpPr>
        <p:spPr bwMode="auto">
          <a:xfrm>
            <a:off x="323850" y="1268413"/>
            <a:ext cx="8424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hu-HU"/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323850" y="1484313"/>
            <a:ext cx="8496300" cy="2528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hu-HU" sz="3200"/>
              <a:t>A </a:t>
            </a:r>
            <a:r>
              <a:rPr lang="hu-HU" sz="3200" b="1" i="1">
                <a:solidFill>
                  <a:srgbClr val="663300"/>
                </a:solidFill>
              </a:rPr>
              <a:t>BCG-mátrix</a:t>
            </a:r>
            <a:r>
              <a:rPr lang="hu-HU" sz="3200"/>
              <a:t> a stratégiai üzleti egységeket relatív piaci részesedésük és a piacon teljesített növekedési ütemük szerint négy kategóriába sorolja: </a:t>
            </a:r>
            <a:r>
              <a:rPr lang="hu-HU" sz="3200" b="1"/>
              <a:t>kérdőjelek,</a:t>
            </a:r>
            <a:r>
              <a:rPr lang="hu-HU" sz="3200"/>
              <a:t> </a:t>
            </a:r>
            <a:r>
              <a:rPr lang="hu-HU" sz="3200" b="1"/>
              <a:t>sztárok, fejőstehenek, és döglött kutyák.</a:t>
            </a:r>
          </a:p>
        </p:txBody>
      </p:sp>
    </p:spTree>
    <p:extLst>
      <p:ext uri="{BB962C8B-B14F-4D97-AF65-F5344CB8AC3E}">
        <p14:creationId xmlns:p14="http://schemas.microsoft.com/office/powerpoint/2010/main" val="1611704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2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2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2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ext Box 5"/>
          <p:cNvSpPr txBox="1">
            <a:spLocks noChangeArrowheads="1"/>
          </p:cNvSpPr>
          <p:nvPr/>
        </p:nvSpPr>
        <p:spPr bwMode="auto">
          <a:xfrm>
            <a:off x="323850" y="1268413"/>
            <a:ext cx="8424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hu-HU"/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323850" y="908050"/>
            <a:ext cx="8496300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hu-HU" sz="3200" b="1"/>
              <a:t>A BCG-mátrix felépítése</a:t>
            </a:r>
            <a:endParaRPr lang="hu-HU" sz="3200"/>
          </a:p>
          <a:p>
            <a:pPr algn="ctr" eaLnBrk="1" hangingPunct="1"/>
            <a:r>
              <a:rPr lang="hu-HU" sz="2400"/>
              <a:t>relatív piaci részesedés</a:t>
            </a:r>
          </a:p>
        </p:txBody>
      </p:sp>
      <p:graphicFrame>
        <p:nvGraphicFramePr>
          <p:cNvPr id="23650" name="Group 98"/>
          <p:cNvGraphicFramePr>
            <a:graphicFrameLocks noGrp="1"/>
          </p:cNvGraphicFramePr>
          <p:nvPr>
            <p:ph sz="half" idx="2"/>
          </p:nvPr>
        </p:nvGraphicFramePr>
        <p:xfrm>
          <a:off x="611188" y="1844675"/>
          <a:ext cx="8075612" cy="4130676"/>
        </p:xfrm>
        <a:graphic>
          <a:graphicData uri="http://schemas.openxmlformats.org/drawingml/2006/table">
            <a:tbl>
              <a:tblPr/>
              <a:tblGrid>
                <a:gridCol w="1873250"/>
                <a:gridCol w="2165350"/>
                <a:gridCol w="2017712"/>
                <a:gridCol w="2019300"/>
              </a:tblGrid>
              <a:tr h="457200">
                <a:tc rowSpan="6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 piac növekedési üteme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magas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6475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Sztárok</a:t>
                      </a:r>
                      <a:endParaRPr kumimoji="0" lang="hu-H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Kérdőjelek</a:t>
                      </a:r>
                      <a:endParaRPr kumimoji="0" lang="hu-H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457200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hu-H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hu-H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457200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hu-H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hu-H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alacsony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41438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Fejőstehenek</a:t>
                      </a:r>
                      <a:endParaRPr kumimoji="0" lang="hu-H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Döglött kutyák</a:t>
                      </a:r>
                      <a:endParaRPr kumimoji="0" lang="hu-H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411163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hu-H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hu-H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7676" name="Text Box 97"/>
          <p:cNvSpPr txBox="1">
            <a:spLocks noChangeArrowheads="1"/>
          </p:cNvSpPr>
          <p:nvPr/>
        </p:nvSpPr>
        <p:spPr bwMode="auto">
          <a:xfrm>
            <a:off x="539750" y="6021388"/>
            <a:ext cx="8208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400"/>
              <a:t>			magas	alacsony</a:t>
            </a:r>
          </a:p>
        </p:txBody>
      </p:sp>
    </p:spTree>
    <p:extLst>
      <p:ext uri="{BB962C8B-B14F-4D97-AF65-F5344CB8AC3E}">
        <p14:creationId xmlns:p14="http://schemas.microsoft.com/office/powerpoint/2010/main" val="133943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35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35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35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35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35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35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Text Box 5"/>
          <p:cNvSpPr txBox="1">
            <a:spLocks noChangeArrowheads="1"/>
          </p:cNvSpPr>
          <p:nvPr/>
        </p:nvSpPr>
        <p:spPr bwMode="auto">
          <a:xfrm>
            <a:off x="323850" y="1268413"/>
            <a:ext cx="8424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hu-HU"/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323850" y="1700213"/>
            <a:ext cx="8496300" cy="204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hu-HU" sz="3200"/>
              <a:t>A </a:t>
            </a:r>
            <a:r>
              <a:rPr lang="hu-HU" sz="3200" b="1" i="1">
                <a:solidFill>
                  <a:srgbClr val="663300"/>
                </a:solidFill>
              </a:rPr>
              <a:t>GE-McKinsey mátrix</a:t>
            </a:r>
            <a:r>
              <a:rPr lang="hu-HU" sz="3200"/>
              <a:t> a piaci vonzerő (külső tényezők) és a versenyképesség (belső tényezők) alapján elemzi a stratégiai üzleti egységeket.</a:t>
            </a:r>
          </a:p>
        </p:txBody>
      </p:sp>
    </p:spTree>
    <p:extLst>
      <p:ext uri="{BB962C8B-B14F-4D97-AF65-F5344CB8AC3E}">
        <p14:creationId xmlns:p14="http://schemas.microsoft.com/office/powerpoint/2010/main" val="1536235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45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45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45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Text Box 5"/>
          <p:cNvSpPr txBox="1">
            <a:spLocks noChangeArrowheads="1"/>
          </p:cNvSpPr>
          <p:nvPr/>
        </p:nvSpPr>
        <p:spPr bwMode="auto">
          <a:xfrm>
            <a:off x="323850" y="1268413"/>
            <a:ext cx="8424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hu-HU"/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323850" y="1052513"/>
            <a:ext cx="8496300" cy="5453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hu-HU" sz="3200" b="1" u="sng"/>
              <a:t>Belső tényezők lehetnek :</a:t>
            </a:r>
            <a:endParaRPr lang="hu-HU" sz="3200"/>
          </a:p>
          <a:p>
            <a:pPr eaLnBrk="1" hangingPunct="1">
              <a:buClr>
                <a:srgbClr val="CC0000"/>
              </a:buClr>
              <a:buFontTx/>
              <a:buChar char="o"/>
            </a:pPr>
            <a:r>
              <a:rPr lang="hu-HU" sz="3200"/>
              <a:t> az üzleti egység relatív piaci részesedése (a BCG-mátrix kiemelt belső tényezője),</a:t>
            </a:r>
          </a:p>
          <a:p>
            <a:pPr eaLnBrk="1" hangingPunct="1">
              <a:buClr>
                <a:srgbClr val="CC0000"/>
              </a:buClr>
              <a:buFontTx/>
              <a:buChar char="o"/>
            </a:pPr>
            <a:r>
              <a:rPr lang="hu-HU" sz="3200"/>
              <a:t> az üzleti egység és termékeinek ismertsége, beve­zetettsége,</a:t>
            </a:r>
          </a:p>
          <a:p>
            <a:pPr eaLnBrk="1" hangingPunct="1">
              <a:buClr>
                <a:srgbClr val="CC0000"/>
              </a:buClr>
              <a:buFontTx/>
              <a:buChar char="o"/>
            </a:pPr>
            <a:r>
              <a:rPr lang="hu-HU" sz="3200"/>
              <a:t> a technológiai színvonal,</a:t>
            </a:r>
          </a:p>
          <a:p>
            <a:pPr eaLnBrk="1" hangingPunct="1">
              <a:buClr>
                <a:srgbClr val="CC0000"/>
              </a:buClr>
              <a:buFontTx/>
              <a:buChar char="o"/>
            </a:pPr>
            <a:r>
              <a:rPr lang="hu-HU" sz="3200"/>
              <a:t> a munkatársak felkészültsége, a szakmai színvonal,</a:t>
            </a:r>
          </a:p>
          <a:p>
            <a:pPr eaLnBrk="1" hangingPunct="1">
              <a:buClr>
                <a:srgbClr val="CC0000"/>
              </a:buClr>
              <a:buFontTx/>
              <a:buChar char="o"/>
            </a:pPr>
            <a:r>
              <a:rPr lang="hu-HU" sz="3200"/>
              <a:t> a pénzügyi helyzet, a tőkeellátottság,</a:t>
            </a:r>
          </a:p>
          <a:p>
            <a:pPr eaLnBrk="1" hangingPunct="1">
              <a:buClr>
                <a:srgbClr val="CC0000"/>
              </a:buClr>
              <a:buFontTx/>
              <a:buChar char="o"/>
            </a:pPr>
            <a:r>
              <a:rPr lang="hu-HU" sz="3200"/>
              <a:t> a minőségbiztosítás színvonala,</a:t>
            </a:r>
          </a:p>
          <a:p>
            <a:pPr eaLnBrk="1" hangingPunct="1">
              <a:buClr>
                <a:srgbClr val="CC0000"/>
              </a:buClr>
              <a:buFontTx/>
              <a:buChar char="o"/>
            </a:pPr>
            <a:r>
              <a:rPr lang="hu-HU" sz="3200"/>
              <a:t> az innovációs lánc színvonala, stb.</a:t>
            </a:r>
          </a:p>
        </p:txBody>
      </p:sp>
    </p:spTree>
    <p:extLst>
      <p:ext uri="{BB962C8B-B14F-4D97-AF65-F5344CB8AC3E}">
        <p14:creationId xmlns:p14="http://schemas.microsoft.com/office/powerpoint/2010/main" val="3844485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5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5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5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56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56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56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256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256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256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256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256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256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256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256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256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256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256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256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256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256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256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256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256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256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 Box 5"/>
          <p:cNvSpPr txBox="1">
            <a:spLocks noChangeArrowheads="1"/>
          </p:cNvSpPr>
          <p:nvPr/>
        </p:nvSpPr>
        <p:spPr bwMode="auto">
          <a:xfrm>
            <a:off x="323850" y="1268413"/>
            <a:ext cx="8424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hu-HU"/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323850" y="1052513"/>
            <a:ext cx="8496300" cy="496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hu-HU" sz="3200" b="1" u="sng"/>
              <a:t>A külső tényezők lehetnek:</a:t>
            </a:r>
            <a:endParaRPr lang="hu-HU" sz="3200"/>
          </a:p>
          <a:p>
            <a:pPr eaLnBrk="1" hangingPunct="1">
              <a:buClr>
                <a:srgbClr val="CC0000"/>
              </a:buClr>
              <a:buFontTx/>
              <a:buChar char="o"/>
            </a:pPr>
            <a:r>
              <a:rPr lang="hu-HU" sz="3200"/>
              <a:t> a piac növekedési üteme (a BCG-mátrix kiemelt külső tényezője),</a:t>
            </a:r>
          </a:p>
          <a:p>
            <a:pPr eaLnBrk="1" hangingPunct="1">
              <a:buClr>
                <a:srgbClr val="CC0000"/>
              </a:buClr>
              <a:buFontTx/>
              <a:buChar char="o"/>
            </a:pPr>
            <a:r>
              <a:rPr lang="hu-HU" sz="3200"/>
              <a:t> a piac mérete, a vásárlóerő nagysága,</a:t>
            </a:r>
          </a:p>
          <a:p>
            <a:pPr eaLnBrk="1" hangingPunct="1">
              <a:buClr>
                <a:srgbClr val="CC0000"/>
              </a:buClr>
              <a:buFontTx/>
              <a:buChar char="o"/>
            </a:pPr>
            <a:r>
              <a:rPr lang="hu-HU" sz="3200"/>
              <a:t> a piaci verseny intenzitása,</a:t>
            </a:r>
          </a:p>
          <a:p>
            <a:pPr eaLnBrk="1" hangingPunct="1">
              <a:buClr>
                <a:srgbClr val="CC0000"/>
              </a:buClr>
              <a:buFontTx/>
              <a:buChar char="o"/>
            </a:pPr>
            <a:r>
              <a:rPr lang="hu-HU" sz="3200"/>
              <a:t> a piacra való belépés korlátai  </a:t>
            </a:r>
          </a:p>
          <a:p>
            <a:pPr eaLnBrk="1" hangingPunct="1">
              <a:buClr>
                <a:srgbClr val="CC0000"/>
              </a:buClr>
              <a:buFontTx/>
              <a:buChar char="o"/>
            </a:pPr>
            <a:r>
              <a:rPr lang="hu-HU" sz="3200"/>
              <a:t> munkaerőpiaci helyzet,</a:t>
            </a:r>
          </a:p>
          <a:p>
            <a:pPr eaLnBrk="1" hangingPunct="1">
              <a:buClr>
                <a:srgbClr val="CC0000"/>
              </a:buClr>
              <a:buFontTx/>
              <a:buChar char="o"/>
            </a:pPr>
            <a:r>
              <a:rPr lang="hu-HU" sz="3200"/>
              <a:t> a gazdasági stabilitás, jogbiztonság, közbiztonság minősége az adott piacon </a:t>
            </a:r>
          </a:p>
          <a:p>
            <a:pPr eaLnBrk="1" hangingPunct="1">
              <a:buClr>
                <a:srgbClr val="CC0000"/>
              </a:buClr>
              <a:buFontTx/>
              <a:buChar char="o"/>
            </a:pPr>
            <a:r>
              <a:rPr lang="hu-HU" sz="3200"/>
              <a:t> az</a:t>
            </a:r>
            <a:r>
              <a:rPr lang="hu-HU" sz="3200" b="1"/>
              <a:t> </a:t>
            </a:r>
            <a:r>
              <a:rPr lang="hu-HU" sz="3200"/>
              <a:t>általános technológiai színvonal, stb. </a:t>
            </a:r>
          </a:p>
        </p:txBody>
      </p:sp>
    </p:spTree>
    <p:extLst>
      <p:ext uri="{BB962C8B-B14F-4D97-AF65-F5344CB8AC3E}">
        <p14:creationId xmlns:p14="http://schemas.microsoft.com/office/powerpoint/2010/main" val="3607552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66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66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66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66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66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66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266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266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266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266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266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266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266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266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266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266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266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266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266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266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266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266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266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266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Text Box 5"/>
          <p:cNvSpPr txBox="1">
            <a:spLocks noChangeArrowheads="1"/>
          </p:cNvSpPr>
          <p:nvPr/>
        </p:nvSpPr>
        <p:spPr bwMode="auto">
          <a:xfrm>
            <a:off x="323850" y="1268413"/>
            <a:ext cx="8424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hu-HU"/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323850" y="1052513"/>
            <a:ext cx="8496300" cy="350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hu-HU" sz="3200" b="1" u="sng">
                <a:solidFill>
                  <a:schemeClr val="accent2"/>
                </a:solidFill>
              </a:rPr>
              <a:t>A stratégiai célok kitűzése</a:t>
            </a:r>
          </a:p>
          <a:p>
            <a:pPr eaLnBrk="1" hangingPunct="1"/>
            <a:endParaRPr lang="hu-HU" sz="3200">
              <a:solidFill>
                <a:schemeClr val="accent2"/>
              </a:solidFill>
            </a:endParaRPr>
          </a:p>
          <a:p>
            <a:pPr eaLnBrk="1" hangingPunct="1">
              <a:buClr>
                <a:srgbClr val="CC0000"/>
              </a:buClr>
              <a:buFont typeface="Wingdings" pitchFamily="2" charset="2"/>
              <a:buChar char="Ø"/>
            </a:pPr>
            <a:r>
              <a:rPr lang="hu-HU" sz="3200"/>
              <a:t>Belépés</a:t>
            </a:r>
          </a:p>
          <a:p>
            <a:pPr eaLnBrk="1" hangingPunct="1">
              <a:buClr>
                <a:srgbClr val="CC0000"/>
              </a:buClr>
              <a:buFont typeface="Wingdings" pitchFamily="2" charset="2"/>
              <a:buChar char="Ø"/>
            </a:pPr>
            <a:r>
              <a:rPr lang="hu-HU" sz="3200"/>
              <a:t>Fejlesztés (építés)</a:t>
            </a:r>
          </a:p>
          <a:p>
            <a:pPr eaLnBrk="1" hangingPunct="1">
              <a:buClr>
                <a:srgbClr val="CC0000"/>
              </a:buClr>
              <a:buFont typeface="Wingdings" pitchFamily="2" charset="2"/>
              <a:buChar char="Ø"/>
            </a:pPr>
            <a:r>
              <a:rPr lang="hu-HU" sz="3200"/>
              <a:t>Megtartás</a:t>
            </a:r>
          </a:p>
          <a:p>
            <a:pPr eaLnBrk="1" hangingPunct="1">
              <a:buClr>
                <a:srgbClr val="CC0000"/>
              </a:buClr>
              <a:buFont typeface="Wingdings" pitchFamily="2" charset="2"/>
              <a:buChar char="Ø"/>
            </a:pPr>
            <a:r>
              <a:rPr lang="hu-HU" sz="3200"/>
              <a:t>Aratás (lefölözés)</a:t>
            </a:r>
          </a:p>
          <a:p>
            <a:pPr eaLnBrk="1" hangingPunct="1">
              <a:buClr>
                <a:srgbClr val="CC0000"/>
              </a:buClr>
              <a:buFont typeface="Wingdings" pitchFamily="2" charset="2"/>
              <a:buChar char="Ø"/>
            </a:pPr>
            <a:r>
              <a:rPr lang="hu-HU" sz="3200"/>
              <a:t>Kivonulás (megszüntetés)</a:t>
            </a:r>
          </a:p>
        </p:txBody>
      </p:sp>
    </p:spTree>
    <p:extLst>
      <p:ext uri="{BB962C8B-B14F-4D97-AF65-F5344CB8AC3E}">
        <p14:creationId xmlns:p14="http://schemas.microsoft.com/office/powerpoint/2010/main" val="149811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5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5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5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58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58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58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58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58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58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358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358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358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358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358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358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358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358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358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Text Box 5"/>
          <p:cNvSpPr txBox="1">
            <a:spLocks noChangeArrowheads="1"/>
          </p:cNvSpPr>
          <p:nvPr/>
        </p:nvSpPr>
        <p:spPr bwMode="auto">
          <a:xfrm>
            <a:off x="323850" y="1268413"/>
            <a:ext cx="8424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hu-HU"/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323850" y="1052513"/>
            <a:ext cx="8496300" cy="399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hu-HU" sz="3200" b="1" u="sng">
                <a:solidFill>
                  <a:schemeClr val="accent2"/>
                </a:solidFill>
              </a:rPr>
              <a:t>A stratégiai alternatívák kidolgozása</a:t>
            </a:r>
          </a:p>
          <a:p>
            <a:pPr eaLnBrk="1" hangingPunct="1"/>
            <a:endParaRPr lang="hu-HU" sz="3200">
              <a:solidFill>
                <a:schemeClr val="accent2"/>
              </a:solidFill>
            </a:endParaRPr>
          </a:p>
          <a:p>
            <a:pPr eaLnBrk="1" hangingPunct="1">
              <a:buClr>
                <a:srgbClr val="CC0000"/>
              </a:buClr>
              <a:buFont typeface="Wingdings" pitchFamily="2" charset="2"/>
              <a:buChar char="Ø"/>
            </a:pPr>
            <a:r>
              <a:rPr lang="hu-HU" sz="3200"/>
              <a:t>Új piacon való megjelenés</a:t>
            </a:r>
          </a:p>
          <a:p>
            <a:pPr eaLnBrk="1" hangingPunct="1">
              <a:buClr>
                <a:srgbClr val="CC0000"/>
              </a:buClr>
              <a:buFont typeface="Wingdings" pitchFamily="2" charset="2"/>
              <a:buChar char="Ø"/>
            </a:pPr>
            <a:r>
              <a:rPr lang="hu-HU" sz="3200"/>
              <a:t>Új üzleti egység létrehozása</a:t>
            </a:r>
          </a:p>
          <a:p>
            <a:pPr eaLnBrk="1" hangingPunct="1">
              <a:buClr>
                <a:srgbClr val="CC0000"/>
              </a:buClr>
              <a:buFont typeface="Wingdings" pitchFamily="2" charset="2"/>
              <a:buChar char="Ø"/>
            </a:pPr>
            <a:r>
              <a:rPr lang="hu-HU" sz="3200"/>
              <a:t>Stratégiai integráció (stratégiai szövetségek kötése)</a:t>
            </a:r>
          </a:p>
          <a:p>
            <a:pPr eaLnBrk="1" hangingPunct="1">
              <a:buClr>
                <a:srgbClr val="CC0000"/>
              </a:buClr>
              <a:buFont typeface="Wingdings" pitchFamily="2" charset="2"/>
              <a:buChar char="Ø"/>
            </a:pPr>
            <a:r>
              <a:rPr lang="hu-HU" sz="3200"/>
              <a:t>Ésszerűsítés (racionalizálás)</a:t>
            </a:r>
            <a:endParaRPr lang="hu-HU" sz="3200" b="1"/>
          </a:p>
          <a:p>
            <a:pPr eaLnBrk="1" hangingPunct="1">
              <a:buClr>
                <a:srgbClr val="CC0000"/>
              </a:buClr>
              <a:buFont typeface="Wingdings" pitchFamily="2" charset="2"/>
              <a:buChar char="Ø"/>
            </a:pPr>
            <a:r>
              <a:rPr lang="hu-HU" sz="3200"/>
              <a:t>Az üzleti egység megszüntetése </a:t>
            </a:r>
          </a:p>
        </p:txBody>
      </p:sp>
    </p:spTree>
    <p:extLst>
      <p:ext uri="{BB962C8B-B14F-4D97-AF65-F5344CB8AC3E}">
        <p14:creationId xmlns:p14="http://schemas.microsoft.com/office/powerpoint/2010/main" val="1250838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6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6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6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68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68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68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68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68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68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368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368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368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368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368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368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368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368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368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Text Box 5"/>
          <p:cNvSpPr txBox="1">
            <a:spLocks noChangeArrowheads="1"/>
          </p:cNvSpPr>
          <p:nvPr/>
        </p:nvSpPr>
        <p:spPr bwMode="auto">
          <a:xfrm>
            <a:off x="323850" y="1268413"/>
            <a:ext cx="8424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hu-HU"/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284533" y="620688"/>
            <a:ext cx="8496300" cy="576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hu-HU" sz="3200" b="1" u="sng" dirty="0">
                <a:solidFill>
                  <a:schemeClr val="accent2"/>
                </a:solidFill>
              </a:rPr>
              <a:t>A stratégiai akciók megtervezése</a:t>
            </a:r>
            <a:endParaRPr lang="hu-HU" sz="3200" b="1" dirty="0">
              <a:solidFill>
                <a:schemeClr val="accent2"/>
              </a:solidFill>
            </a:endParaRPr>
          </a:p>
          <a:p>
            <a:pPr eaLnBrk="1" hangingPunct="1"/>
            <a:r>
              <a:rPr lang="hu-HU" sz="3000" b="1" dirty="0"/>
              <a:t>A stratégiai akciók megtervezése során a következő feladatokat kell elvégezni:</a:t>
            </a:r>
          </a:p>
          <a:p>
            <a:pPr eaLnBrk="1" hangingPunct="1">
              <a:buClr>
                <a:srgbClr val="CC0000"/>
              </a:buClr>
              <a:buFont typeface="Wingdings" pitchFamily="2" charset="2"/>
              <a:buChar char="ü"/>
            </a:pPr>
            <a:r>
              <a:rPr lang="hu-HU" sz="2800" dirty="0"/>
              <a:t>felelős személyek kijelölése,</a:t>
            </a:r>
          </a:p>
          <a:p>
            <a:pPr eaLnBrk="1" hangingPunct="1">
              <a:buClr>
                <a:srgbClr val="CC0000"/>
              </a:buClr>
              <a:buFont typeface="Wingdings" pitchFamily="2" charset="2"/>
              <a:buChar char="ü"/>
            </a:pPr>
            <a:r>
              <a:rPr lang="hu-HU" sz="2800" dirty="0"/>
              <a:t>az elvégzendő feladatok részletezése,</a:t>
            </a:r>
          </a:p>
          <a:p>
            <a:pPr eaLnBrk="1" hangingPunct="1">
              <a:buClr>
                <a:srgbClr val="CC0000"/>
              </a:buClr>
              <a:buFont typeface="Wingdings" pitchFamily="2" charset="2"/>
              <a:buChar char="ü"/>
            </a:pPr>
            <a:r>
              <a:rPr lang="hu-HU" sz="2800" dirty="0"/>
              <a:t>egyes akciók befejezésének határideje (esetleg teljesítési szakaszok megállapítása)</a:t>
            </a:r>
          </a:p>
          <a:p>
            <a:pPr eaLnBrk="1" hangingPunct="1">
              <a:buClr>
                <a:srgbClr val="CC0000"/>
              </a:buClr>
              <a:buFont typeface="Wingdings" pitchFamily="2" charset="2"/>
              <a:buChar char="ü"/>
            </a:pPr>
            <a:r>
              <a:rPr lang="hu-HU" sz="2800" dirty="0"/>
              <a:t>végrehajtáshoz szükséges erőforrások,</a:t>
            </a:r>
          </a:p>
          <a:p>
            <a:pPr eaLnBrk="1" hangingPunct="1">
              <a:buClr>
                <a:srgbClr val="CC0000"/>
              </a:buClr>
              <a:buFont typeface="Wingdings" pitchFamily="2" charset="2"/>
              <a:buChar char="ü"/>
            </a:pPr>
            <a:r>
              <a:rPr lang="hu-HU" sz="2800" dirty="0"/>
              <a:t>műszaki-gazdasági, jogi és egyéb jellegű problémák tisztázása,</a:t>
            </a:r>
          </a:p>
          <a:p>
            <a:pPr eaLnBrk="1" hangingPunct="1">
              <a:buClr>
                <a:srgbClr val="CC0000"/>
              </a:buClr>
              <a:buFont typeface="Wingdings" pitchFamily="2" charset="2"/>
              <a:buChar char="ü"/>
            </a:pPr>
            <a:r>
              <a:rPr lang="hu-HU" sz="2800" dirty="0"/>
              <a:t>ezért idő- és pénztartalékok beépítése,</a:t>
            </a:r>
          </a:p>
          <a:p>
            <a:pPr eaLnBrk="1" hangingPunct="1">
              <a:buClr>
                <a:srgbClr val="CC0000"/>
              </a:buClr>
              <a:buFont typeface="Wingdings" pitchFamily="2" charset="2"/>
              <a:buChar char="ü"/>
            </a:pPr>
            <a:r>
              <a:rPr lang="hu-HU" sz="2800" dirty="0"/>
              <a:t>folyamatos visszajelzés és ellenőrzés a stratégiai akciók végrehajtásáról.</a:t>
            </a:r>
          </a:p>
        </p:txBody>
      </p:sp>
    </p:spTree>
    <p:extLst>
      <p:ext uri="{BB962C8B-B14F-4D97-AF65-F5344CB8AC3E}">
        <p14:creationId xmlns:p14="http://schemas.microsoft.com/office/powerpoint/2010/main" val="719912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7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7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7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78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78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78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78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78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78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378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378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378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378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378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378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378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378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378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378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378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378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378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378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378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3" dur="80"/>
                                        <p:tgtEl>
                                          <p:spTgt spid="378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4" dur="80"/>
                                        <p:tgtEl>
                                          <p:spTgt spid="378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80"/>
                                        <p:tgtEl>
                                          <p:spTgt spid="378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Text Box 5"/>
          <p:cNvSpPr txBox="1">
            <a:spLocks noChangeArrowheads="1"/>
          </p:cNvSpPr>
          <p:nvPr/>
        </p:nvSpPr>
        <p:spPr bwMode="auto">
          <a:xfrm>
            <a:off x="323850" y="1268413"/>
            <a:ext cx="8424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hu-HU"/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323850" y="1052513"/>
            <a:ext cx="8496300" cy="5268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hu-HU" sz="3200" b="1" i="1" u="sng">
                <a:solidFill>
                  <a:schemeClr val="accent2"/>
                </a:solidFill>
              </a:rPr>
              <a:t>A stratégia megvalósítása</a:t>
            </a:r>
            <a:endParaRPr lang="hu-HU" sz="3200" b="1" i="1">
              <a:solidFill>
                <a:schemeClr val="accent2"/>
              </a:solidFill>
            </a:endParaRPr>
          </a:p>
          <a:p>
            <a:pPr eaLnBrk="1" hangingPunct="1">
              <a:buClr>
                <a:srgbClr val="CC0000"/>
              </a:buClr>
              <a:buFont typeface="Wingdings" pitchFamily="2" charset="2"/>
              <a:buChar char="v"/>
            </a:pPr>
            <a:r>
              <a:rPr lang="hu-HU" sz="3200" b="1"/>
              <a:t>Az erőforrások elosztása</a:t>
            </a:r>
          </a:p>
          <a:p>
            <a:pPr eaLnBrk="1" hangingPunct="1">
              <a:buClr>
                <a:srgbClr val="CC0000"/>
              </a:buClr>
              <a:buFont typeface="Wingdings" pitchFamily="2" charset="2"/>
              <a:buChar char="v"/>
            </a:pPr>
            <a:r>
              <a:rPr lang="hu-HU" sz="3200" b="1"/>
              <a:t>A vállalati struktúra átalakítása</a:t>
            </a:r>
            <a:endParaRPr lang="hu-HU" sz="3200"/>
          </a:p>
          <a:p>
            <a:pPr eaLnBrk="1" hangingPunct="1"/>
            <a:r>
              <a:rPr lang="hu-HU" sz="2400"/>
              <a:t> szervezeti egységek kiépítése,  munkaerő-struktúra kialakítása,  információáramlás megszervezése</a:t>
            </a:r>
            <a:endParaRPr lang="hu-HU" sz="2400" b="1"/>
          </a:p>
          <a:p>
            <a:pPr eaLnBrk="1" hangingPunct="1">
              <a:buClr>
                <a:srgbClr val="CC0000"/>
              </a:buClr>
              <a:buFont typeface="Wingdings" pitchFamily="2" charset="2"/>
              <a:buChar char="v"/>
            </a:pPr>
            <a:r>
              <a:rPr lang="hu-HU" sz="3200" b="1"/>
              <a:t>Az emberi viszonylatok fejlesztése</a:t>
            </a:r>
            <a:endParaRPr lang="hu-HU" sz="3200"/>
          </a:p>
          <a:p>
            <a:pPr eaLnBrk="1" hangingPunct="1"/>
            <a:r>
              <a:rPr lang="hu-HU" sz="2800"/>
              <a:t>A </a:t>
            </a:r>
            <a:r>
              <a:rPr lang="hu-HU" sz="2400"/>
              <a:t>vállalati kultúra kialakítása,  ösztönző-rendszer kialakítása</a:t>
            </a:r>
            <a:endParaRPr lang="hu-HU" sz="2400" b="1"/>
          </a:p>
          <a:p>
            <a:pPr eaLnBrk="1" hangingPunct="1">
              <a:buClr>
                <a:srgbClr val="CC0000"/>
              </a:buClr>
              <a:buFont typeface="Wingdings" pitchFamily="2" charset="2"/>
              <a:buChar char="v"/>
            </a:pPr>
            <a:r>
              <a:rPr lang="hu-HU" sz="3200" b="1"/>
              <a:t>A vállalkozás működésének összehangolása</a:t>
            </a:r>
            <a:endParaRPr lang="hu-HU" sz="3200"/>
          </a:p>
          <a:p>
            <a:pPr eaLnBrk="1" hangingPunct="1"/>
            <a:r>
              <a:rPr lang="hu-HU" sz="2400"/>
              <a:t>szervezeti egységek működésének összehangolása,</a:t>
            </a:r>
          </a:p>
          <a:p>
            <a:pPr eaLnBrk="1" hangingPunct="1"/>
            <a:r>
              <a:rPr lang="hu-HU" sz="2400"/>
              <a:t>a stratégiai vezetés és az operatív vezetés összehangolása,</a:t>
            </a:r>
          </a:p>
          <a:p>
            <a:pPr eaLnBrk="1" hangingPunct="1"/>
            <a:r>
              <a:rPr lang="hu-HU" sz="2400"/>
              <a:t>a stratégia megvalósításának összehangolása</a:t>
            </a:r>
          </a:p>
        </p:txBody>
      </p:sp>
    </p:spTree>
    <p:extLst>
      <p:ext uri="{BB962C8B-B14F-4D97-AF65-F5344CB8AC3E}">
        <p14:creationId xmlns:p14="http://schemas.microsoft.com/office/powerpoint/2010/main" val="1721814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89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89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89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89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89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89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89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89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89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389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389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389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389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389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389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389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389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389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389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389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389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389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389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389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3" dur="80"/>
                                        <p:tgtEl>
                                          <p:spTgt spid="389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4" dur="80"/>
                                        <p:tgtEl>
                                          <p:spTgt spid="389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80"/>
                                        <p:tgtEl>
                                          <p:spTgt spid="389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0" dur="80"/>
                                        <p:tgtEl>
                                          <p:spTgt spid="389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1" dur="80"/>
                                        <p:tgtEl>
                                          <p:spTgt spid="389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80"/>
                                        <p:tgtEl>
                                          <p:spTgt spid="389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Text Box 5"/>
          <p:cNvSpPr txBox="1">
            <a:spLocks noChangeArrowheads="1"/>
          </p:cNvSpPr>
          <p:nvPr/>
        </p:nvSpPr>
        <p:spPr bwMode="auto">
          <a:xfrm>
            <a:off x="323850" y="1268413"/>
            <a:ext cx="8424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hu-HU"/>
          </a:p>
        </p:txBody>
      </p:sp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323850" y="1052513"/>
            <a:ext cx="8496300" cy="350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hu-HU" sz="3200" b="1" i="1" u="sng">
                <a:solidFill>
                  <a:schemeClr val="accent2"/>
                </a:solidFill>
              </a:rPr>
              <a:t>A visszacsatolás</a:t>
            </a:r>
            <a:endParaRPr lang="hu-HU" sz="3200" b="1" i="1">
              <a:solidFill>
                <a:schemeClr val="accent2"/>
              </a:solidFill>
            </a:endParaRPr>
          </a:p>
          <a:p>
            <a:pPr eaLnBrk="1" hangingPunct="1"/>
            <a:r>
              <a:rPr lang="hu-HU" sz="3200"/>
              <a:t>Vizsgálni kell a stratégia megvalósításának konkrét folyamatát.</a:t>
            </a:r>
          </a:p>
          <a:p>
            <a:pPr eaLnBrk="1" hangingPunct="1"/>
            <a:r>
              <a:rPr lang="hu-HU" sz="3200"/>
              <a:t>Információval kell rendelkezni a vállalkozás új struktúrájának működéséről.</a:t>
            </a:r>
          </a:p>
          <a:p>
            <a:pPr eaLnBrk="1" hangingPunct="1"/>
            <a:r>
              <a:rPr lang="hu-HU" sz="3200"/>
              <a:t>Információkat kell gyűjteni a piaci környezetről, annak változásairól.</a:t>
            </a:r>
          </a:p>
        </p:txBody>
      </p:sp>
    </p:spTree>
    <p:extLst>
      <p:ext uri="{BB962C8B-B14F-4D97-AF65-F5344CB8AC3E}">
        <p14:creationId xmlns:p14="http://schemas.microsoft.com/office/powerpoint/2010/main" val="3827830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9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9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9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99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99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99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99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99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99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399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399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399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Text Box 5"/>
          <p:cNvSpPr txBox="1">
            <a:spLocks noChangeArrowheads="1"/>
          </p:cNvSpPr>
          <p:nvPr/>
        </p:nvSpPr>
        <p:spPr bwMode="auto">
          <a:xfrm>
            <a:off x="323850" y="1268413"/>
            <a:ext cx="8424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hu-HU"/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323850" y="1052513"/>
            <a:ext cx="8496300" cy="496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hu-HU" sz="3200" b="1" u="sng"/>
              <a:t>Az operatív vezetés feladatai:</a:t>
            </a:r>
            <a:endParaRPr lang="hu-HU" sz="3200"/>
          </a:p>
          <a:p>
            <a:pPr eaLnBrk="1" hangingPunct="1"/>
            <a:r>
              <a:rPr lang="hu-HU" sz="3200"/>
              <a:t>A munkavállalók tevékenységének közvetlen irányítása.</a:t>
            </a:r>
          </a:p>
          <a:p>
            <a:pPr eaLnBrk="1" hangingPunct="1"/>
            <a:r>
              <a:rPr lang="hu-HU" sz="3200"/>
              <a:t>A vállalkozás beszerzési, termelési és értékesítési folyamatainak felügyelete, szükség esetén az azokba való beavatkozás.</a:t>
            </a:r>
          </a:p>
          <a:p>
            <a:pPr eaLnBrk="1" hangingPunct="1"/>
            <a:r>
              <a:rPr lang="hu-HU" sz="3200"/>
              <a:t>A vállalati stratégia által meghatározott stratégiai akciók végrehajtása.</a:t>
            </a:r>
          </a:p>
          <a:p>
            <a:pPr eaLnBrk="1" hangingPunct="1"/>
            <a:r>
              <a:rPr lang="hu-HU" sz="3200"/>
              <a:t>A vállalkozás egyes egységei napi működésének koordinálása.</a:t>
            </a:r>
          </a:p>
        </p:txBody>
      </p:sp>
    </p:spTree>
    <p:extLst>
      <p:ext uri="{BB962C8B-B14F-4D97-AF65-F5344CB8AC3E}">
        <p14:creationId xmlns:p14="http://schemas.microsoft.com/office/powerpoint/2010/main" val="83420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0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0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0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09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09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09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409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409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409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409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409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409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409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409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409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Text Box 5"/>
          <p:cNvSpPr txBox="1">
            <a:spLocks noChangeArrowheads="1"/>
          </p:cNvSpPr>
          <p:nvPr/>
        </p:nvSpPr>
        <p:spPr bwMode="auto">
          <a:xfrm>
            <a:off x="323850" y="1268413"/>
            <a:ext cx="8424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hu-HU"/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323850" y="917575"/>
            <a:ext cx="8496300" cy="594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hu-HU" sz="3200" b="1" u="sng"/>
              <a:t>Az üzleti terv és a vállalati stratégia</a:t>
            </a:r>
            <a:endParaRPr lang="hu-HU" sz="3200"/>
          </a:p>
          <a:p>
            <a:pPr eaLnBrk="1" hangingPunct="1"/>
            <a:r>
              <a:rPr lang="hu-HU" sz="3200"/>
              <a:t>A vállalkozás stratégiai terve belső használatra, az üzleti terv a nyilvánosság számára készül. </a:t>
            </a:r>
          </a:p>
          <a:p>
            <a:pPr eaLnBrk="1" hangingPunct="1"/>
            <a:r>
              <a:rPr lang="hu-HU" sz="3200"/>
              <a:t>Az üzleti terv a marketingkommunikáció egyik fontos eszköze.</a:t>
            </a:r>
          </a:p>
          <a:p>
            <a:pPr eaLnBrk="1" hangingPunct="1"/>
            <a:r>
              <a:rPr lang="hu-HU" sz="3200"/>
              <a:t>Az üzleti terv készítésének célja:</a:t>
            </a:r>
          </a:p>
          <a:p>
            <a:pPr algn="ctr" eaLnBrk="1" hangingPunct="1">
              <a:buClr>
                <a:srgbClr val="CC0000"/>
              </a:buClr>
              <a:buFont typeface="Wingdings" pitchFamily="2" charset="2"/>
              <a:buChar char="Ø"/>
            </a:pPr>
            <a:r>
              <a:rPr lang="hu-HU" sz="3200"/>
              <a:t>vállalkozás indítása,</a:t>
            </a:r>
          </a:p>
          <a:p>
            <a:pPr algn="ctr" eaLnBrk="1" hangingPunct="1">
              <a:buClr>
                <a:srgbClr val="CC0000"/>
              </a:buClr>
              <a:buFont typeface="Wingdings" pitchFamily="2" charset="2"/>
              <a:buChar char="Ø"/>
            </a:pPr>
            <a:r>
              <a:rPr lang="hu-HU" sz="3200"/>
              <a:t>hitelfelvétel,</a:t>
            </a:r>
          </a:p>
          <a:p>
            <a:pPr algn="ctr" eaLnBrk="1" hangingPunct="1">
              <a:buClr>
                <a:srgbClr val="CC0000"/>
              </a:buClr>
              <a:buFont typeface="Wingdings" pitchFamily="2" charset="2"/>
              <a:buChar char="Ø"/>
            </a:pPr>
            <a:r>
              <a:rPr lang="hu-HU" sz="3200"/>
              <a:t>a vállalkozás eladása,</a:t>
            </a:r>
          </a:p>
          <a:p>
            <a:pPr algn="ctr" eaLnBrk="1" hangingPunct="1">
              <a:buClr>
                <a:srgbClr val="CC0000"/>
              </a:buClr>
              <a:buFont typeface="Wingdings" pitchFamily="2" charset="2"/>
              <a:buChar char="Ø"/>
            </a:pPr>
            <a:r>
              <a:rPr lang="hu-HU" sz="3200"/>
              <a:t>befektetők tájékoztatása,</a:t>
            </a:r>
          </a:p>
          <a:p>
            <a:pPr algn="ctr" eaLnBrk="1" hangingPunct="1">
              <a:buClr>
                <a:srgbClr val="CC0000"/>
              </a:buClr>
              <a:buFont typeface="Wingdings" pitchFamily="2" charset="2"/>
              <a:buChar char="Ø"/>
            </a:pPr>
            <a:r>
              <a:rPr lang="hu-HU" sz="3200"/>
              <a:t>marketingcél.</a:t>
            </a:r>
          </a:p>
        </p:txBody>
      </p:sp>
    </p:spTree>
    <p:extLst>
      <p:ext uri="{BB962C8B-B14F-4D97-AF65-F5344CB8AC3E}">
        <p14:creationId xmlns:p14="http://schemas.microsoft.com/office/powerpoint/2010/main" val="2130775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1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1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1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19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19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19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419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419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419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419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419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419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419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419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419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419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419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419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419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419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419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419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419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419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3" dur="80"/>
                                        <p:tgtEl>
                                          <p:spTgt spid="419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4" dur="80"/>
                                        <p:tgtEl>
                                          <p:spTgt spid="419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80"/>
                                        <p:tgtEl>
                                          <p:spTgt spid="419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Text Box 5"/>
          <p:cNvSpPr txBox="1">
            <a:spLocks noChangeArrowheads="1"/>
          </p:cNvSpPr>
          <p:nvPr/>
        </p:nvSpPr>
        <p:spPr bwMode="auto">
          <a:xfrm>
            <a:off x="323850" y="1268413"/>
            <a:ext cx="8424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hu-HU"/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323850" y="1052513"/>
            <a:ext cx="84963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hu-HU" sz="3200"/>
          </a:p>
        </p:txBody>
      </p:sp>
      <p:graphicFrame>
        <p:nvGraphicFramePr>
          <p:cNvPr id="43103" name="Group 95"/>
          <p:cNvGraphicFramePr>
            <a:graphicFrameLocks noGrp="1"/>
          </p:cNvGraphicFramePr>
          <p:nvPr>
            <p:ph sz="half" idx="2"/>
          </p:nvPr>
        </p:nvGraphicFramePr>
        <p:xfrm>
          <a:off x="395288" y="1600200"/>
          <a:ext cx="8291512" cy="3832225"/>
        </p:xfrm>
        <a:graphic>
          <a:graphicData uri="http://schemas.openxmlformats.org/drawingml/2006/table">
            <a:tbl>
              <a:tblPr/>
              <a:tblGrid>
                <a:gridCol w="2763837"/>
                <a:gridCol w="2763838"/>
                <a:gridCol w="2763837"/>
              </a:tblGrid>
              <a:tr h="81445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Vállalati stratégia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Üzleti terv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028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Célja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 vállalkozás átalakítása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 vállalkozás bemutatása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028"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Felhasználás iránya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Belső használatra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Külső használatra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38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Kialakítója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Stratégiai vezetés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Operatív vezetés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38">
                <a:tc rowSpan="2">
                  <a:txBody>
                    <a:bodyPr/>
                    <a:lstStyle/>
                    <a:p>
                      <a:pPr marL="342900" marR="0" lvl="0" indent="-34290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Bázisa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Teljeskörű információ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 vállalati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38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stratégia</a:t>
                      </a:r>
                      <a:endParaRPr kumimoji="0" lang="hu-H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5811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30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30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30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0" y="228600"/>
            <a:ext cx="8510588" cy="9874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3200">
                <a:solidFill>
                  <a:schemeClr val="tx2">
                    <a:satMod val="130000"/>
                  </a:schemeClr>
                </a:solidFill>
              </a:rPr>
              <a:t>Stratégia, technológia, és a környezet hatása a szervezeti struktúrára</a:t>
            </a:r>
          </a:p>
        </p:txBody>
      </p:sp>
      <p:sp>
        <p:nvSpPr>
          <p:cNvPr id="33795" name="Rectangle 3"/>
          <p:cNvSpPr>
            <a:spLocks noGrp="1" noRot="1" noChangeArrowheads="1"/>
          </p:cNvSpPr>
          <p:nvPr>
            <p:ph idx="4294967295"/>
          </p:nvPr>
        </p:nvSpPr>
        <p:spPr>
          <a:xfrm>
            <a:off x="831850" y="1700213"/>
            <a:ext cx="7772400" cy="5068887"/>
          </a:xfrm>
        </p:spPr>
        <p:txBody>
          <a:bodyPr/>
          <a:lstStyle/>
          <a:p>
            <a:pPr eaLnBrk="1" hangingPunct="1"/>
            <a:r>
              <a:rPr lang="hu-HU" sz="2400" dirty="0" smtClean="0"/>
              <a:t>Környezet: az egyszerű környezetben és a komplex turbulens környezetben más szervezeti forma kell</a:t>
            </a:r>
          </a:p>
          <a:p>
            <a:pPr lvl="1" eaLnBrk="1" hangingPunct="1"/>
            <a:r>
              <a:rPr lang="hu-HU" sz="1800" dirty="0" smtClean="0"/>
              <a:t>Statikus környezetben kevés változás és bizonytalanság van, míg a dinamikus környezetben gyakoriak a változások és nagy a bizonytalanság, a kockázat. (előbbinél alkalmas a lineáris, funkcionális, míg utóbbinál a </a:t>
            </a:r>
            <a:r>
              <a:rPr lang="hu-HU" sz="1800" dirty="0" err="1" smtClean="0"/>
              <a:t>divízionális</a:t>
            </a:r>
            <a:r>
              <a:rPr lang="hu-HU" sz="1800" dirty="0" smtClean="0"/>
              <a:t> ill. mátrix forma)</a:t>
            </a:r>
          </a:p>
        </p:txBody>
      </p:sp>
    </p:spTree>
    <p:extLst>
      <p:ext uri="{BB962C8B-B14F-4D97-AF65-F5344CB8AC3E}">
        <p14:creationId xmlns:p14="http://schemas.microsoft.com/office/powerpoint/2010/main" val="156051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28600"/>
            <a:ext cx="8510588" cy="13255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3200" smtClean="0">
                <a:solidFill>
                  <a:schemeClr val="tx2">
                    <a:satMod val="130000"/>
                  </a:schemeClr>
                </a:solidFill>
              </a:rPr>
              <a:t>A célok típusai </a:t>
            </a:r>
          </a:p>
        </p:txBody>
      </p:sp>
      <p:graphicFrame>
        <p:nvGraphicFramePr>
          <p:cNvPr id="24634" name="Group 58"/>
          <p:cNvGraphicFramePr>
            <a:graphicFrameLocks noGrp="1"/>
          </p:cNvGraphicFramePr>
          <p:nvPr>
            <p:ph type="tbl" idx="4294967295"/>
          </p:nvPr>
        </p:nvGraphicFramePr>
        <p:xfrm>
          <a:off x="590550" y="1600200"/>
          <a:ext cx="8229600" cy="4492626"/>
        </p:xfrm>
        <a:graphic>
          <a:graphicData uri="http://schemas.openxmlformats.org/drawingml/2006/table">
            <a:tbl>
              <a:tblPr/>
              <a:tblGrid>
                <a:gridCol w="2243138"/>
                <a:gridCol w="3095625"/>
                <a:gridCol w="2890837"/>
              </a:tblGrid>
              <a:tr h="592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hu-H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Arial" charset="0"/>
                        </a:rPr>
                        <a:t>A cél jellege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Arial" charset="0"/>
                        </a:rPr>
                        <a:t>Közös jellemzői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22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Arial" charset="0"/>
                        </a:rPr>
                        <a:t>Küldetés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Arial" charset="0"/>
                        </a:rPr>
                        <a:t>Általános, jövőkép jellegű, mindenkire érvényes, minden célt meghatároz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Arial" charset="0"/>
                        </a:rPr>
                        <a:t>Mindig nyitott, általános törekvéseket és értékeket tartalmaz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20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Arial" charset="0"/>
                        </a:rPr>
                        <a:t>Stratégiai cél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Arial" charset="0"/>
                        </a:rPr>
                        <a:t>A tulajdonosok érdekeit tükröző, hosszabb távra érvényes, pénzügyi mutatókat tartalmazó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Arial" charset="0"/>
                        </a:rPr>
                        <a:t>Általában zárt, mindig eldönthető kell legyen az adott időszakban elérték-e vagy sem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57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Arial" charset="0"/>
                        </a:rPr>
                        <a:t>Operatív cél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Arial" charset="0"/>
                        </a:rPr>
                        <a:t>Egyetlen egysége jellemző, éves vagy azon belüli, működésre vonatkozó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Arial" charset="0"/>
                        </a:rPr>
                        <a:t>Mindig zárt jellegű, amelyről eldönthető, elérték-e vagy sem.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1106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188913"/>
            <a:ext cx="8229600" cy="10795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mtClean="0">
                <a:solidFill>
                  <a:schemeClr val="tx2">
                    <a:satMod val="130000"/>
                  </a:schemeClr>
                </a:solidFill>
              </a:rPr>
              <a:t>A küldetés meghatározása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90550" y="1989138"/>
            <a:ext cx="8229600" cy="414178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hu-HU" smtClean="0"/>
              <a:t>A küldetés a vállalat nyilatkozata arról, hogy miért létezik, mire törekszik, kiket és hogyan kíván szolgálni, milyen társadalmi értékekben hisz, és mit tekint megkülönböztető jellemvonásának</a:t>
            </a:r>
          </a:p>
        </p:txBody>
      </p:sp>
    </p:spTree>
    <p:extLst>
      <p:ext uri="{BB962C8B-B14F-4D97-AF65-F5344CB8AC3E}">
        <p14:creationId xmlns:p14="http://schemas.microsoft.com/office/powerpoint/2010/main" val="27424338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04813"/>
            <a:ext cx="8229600" cy="7921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3200" smtClean="0">
                <a:solidFill>
                  <a:schemeClr val="tx2">
                    <a:satMod val="130000"/>
                  </a:schemeClr>
                </a:solidFill>
              </a:rPr>
              <a:t>A küldetés formai követelményei 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19113" y="1600200"/>
            <a:ext cx="8229600" cy="4525963"/>
          </a:xfrm>
        </p:spPr>
        <p:txBody>
          <a:bodyPr/>
          <a:lstStyle/>
          <a:p>
            <a:pPr eaLnBrk="1" hangingPunct="1"/>
            <a:r>
              <a:rPr lang="hu-HU" sz="2400" smtClean="0"/>
              <a:t>Legyen jövőbe mutató, és viszonylag hosszú távon változatlan</a:t>
            </a:r>
          </a:p>
          <a:p>
            <a:pPr eaLnBrk="1" hangingPunct="1"/>
            <a:r>
              <a:rPr lang="hu-HU" sz="2400" smtClean="0"/>
              <a:t>Tegye világossá a szervezet alapcélját, létezésének indokát</a:t>
            </a:r>
          </a:p>
          <a:p>
            <a:pPr eaLnBrk="1" hangingPunct="1"/>
            <a:r>
              <a:rPr lang="hu-HU" sz="2400" smtClean="0"/>
              <a:t>Utaljon a szervezet meghatározó tevékenységére</a:t>
            </a:r>
          </a:p>
          <a:p>
            <a:pPr eaLnBrk="1" hangingPunct="1"/>
            <a:r>
              <a:rPr lang="hu-HU" sz="2400" smtClean="0"/>
              <a:t>Rögzítse a tulajdonosokra, a fogyasztókra és a dolgozókra vonatkozó alapértékeket</a:t>
            </a:r>
          </a:p>
          <a:p>
            <a:pPr eaLnBrk="1" hangingPunct="1"/>
            <a:r>
              <a:rPr lang="hu-HU" sz="2400" smtClean="0"/>
              <a:t>Legyen röviden megfogalmazott, világos, és mozgósító</a:t>
            </a:r>
          </a:p>
          <a:p>
            <a:pPr eaLnBrk="1" hangingPunct="1"/>
            <a:r>
              <a:rPr lang="hu-HU" sz="2400" smtClean="0"/>
              <a:t>A dolgozók ismerjék, és tekintsenek úgy rá, mint ami kihívást jelentő, de megvalósítható</a:t>
            </a:r>
          </a:p>
        </p:txBody>
      </p:sp>
    </p:spTree>
    <p:extLst>
      <p:ext uri="{BB962C8B-B14F-4D97-AF65-F5344CB8AC3E}">
        <p14:creationId xmlns:p14="http://schemas.microsoft.com/office/powerpoint/2010/main" val="21426373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04813"/>
            <a:ext cx="8229600" cy="863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mtClean="0">
                <a:solidFill>
                  <a:schemeClr val="tx2">
                    <a:satMod val="130000"/>
                  </a:schemeClr>
                </a:solidFill>
              </a:rPr>
              <a:t>A vízió meghatározása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735013" y="1916113"/>
            <a:ext cx="8229600" cy="42148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hu-HU" smtClean="0"/>
              <a:t>A vízió = a kívánatos jövőkép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hu-HU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hu-HU" smtClean="0"/>
              <a:t>	általános értékekből építkező,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hu-HU" smtClean="0"/>
              <a:t>	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hu-HU" smtClean="0"/>
              <a:t>	nyitott, és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hu-HU" smtClean="0"/>
              <a:t>	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hu-HU" smtClean="0"/>
              <a:t>	a jelennel gyakran éles konfliktusban levő megfogalmazása </a:t>
            </a:r>
          </a:p>
        </p:txBody>
      </p:sp>
    </p:spTree>
    <p:extLst>
      <p:ext uri="{BB962C8B-B14F-4D97-AF65-F5344CB8AC3E}">
        <p14:creationId xmlns:p14="http://schemas.microsoft.com/office/powerpoint/2010/main" val="27875984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04813"/>
            <a:ext cx="8229600" cy="7921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3200" smtClean="0">
                <a:solidFill>
                  <a:schemeClr val="tx2">
                    <a:satMod val="130000"/>
                  </a:schemeClr>
                </a:solidFill>
              </a:rPr>
              <a:t>A jó célmeghatározás elvei 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90550" y="1600200"/>
            <a:ext cx="8229600" cy="4525963"/>
          </a:xfrm>
        </p:spPr>
        <p:txBody>
          <a:bodyPr/>
          <a:lstStyle/>
          <a:p>
            <a:pPr eaLnBrk="1" hangingPunct="1"/>
            <a:r>
              <a:rPr lang="hu-HU" sz="2400" smtClean="0"/>
              <a:t>A cél legyen konkrét, egyszerű, világos, </a:t>
            </a:r>
          </a:p>
          <a:p>
            <a:pPr eaLnBrk="1" hangingPunct="1"/>
            <a:r>
              <a:rPr lang="hu-HU" sz="2400" smtClean="0"/>
              <a:t>A cél mindig eredményre vonatkozzon, soha ne cselekedetre,</a:t>
            </a:r>
          </a:p>
          <a:p>
            <a:pPr eaLnBrk="1" hangingPunct="1"/>
            <a:r>
              <a:rPr lang="hu-HU" sz="2400" smtClean="0"/>
              <a:t>A cél mindig legyen mérhető, vagyis egyértelműen eldönthető, elértük-e, vagy sem, </a:t>
            </a:r>
          </a:p>
          <a:p>
            <a:pPr eaLnBrk="1" hangingPunct="1"/>
            <a:r>
              <a:rPr lang="hu-HU" sz="2400" smtClean="0"/>
              <a:t>A célhoz mindig hozzátartozik a határidő és a felelős, </a:t>
            </a:r>
          </a:p>
          <a:p>
            <a:pPr eaLnBrk="1" hangingPunct="1"/>
            <a:r>
              <a:rPr lang="hu-HU" sz="2400" smtClean="0"/>
              <a:t>A cél legyen kihívást jelentő, de megvalósítható, </a:t>
            </a:r>
          </a:p>
          <a:p>
            <a:pPr eaLnBrk="1" hangingPunct="1"/>
            <a:r>
              <a:rPr lang="hu-HU" sz="2400" smtClean="0"/>
              <a:t>A cél legyen lefogadható azok számára, akiknek végre kell hajtani</a:t>
            </a:r>
          </a:p>
        </p:txBody>
      </p:sp>
    </p:spTree>
    <p:extLst>
      <p:ext uri="{BB962C8B-B14F-4D97-AF65-F5344CB8AC3E}">
        <p14:creationId xmlns:p14="http://schemas.microsoft.com/office/powerpoint/2010/main" val="1349805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28600"/>
            <a:ext cx="8510588" cy="13255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mtClean="0">
                <a:solidFill>
                  <a:schemeClr val="tx2">
                    <a:satMod val="130000"/>
                  </a:schemeClr>
                </a:solidFill>
              </a:rPr>
              <a:t>A célok hierarchiája</a:t>
            </a:r>
          </a:p>
        </p:txBody>
      </p:sp>
      <p:graphicFrame>
        <p:nvGraphicFramePr>
          <p:cNvPr id="47145" name="Group 41"/>
          <p:cNvGraphicFramePr>
            <a:graphicFrameLocks noGrp="1"/>
          </p:cNvGraphicFramePr>
          <p:nvPr>
            <p:ph type="tbl" idx="4294967295"/>
          </p:nvPr>
        </p:nvGraphicFramePr>
        <p:xfrm>
          <a:off x="374650" y="1600200"/>
          <a:ext cx="8229600" cy="4856163"/>
        </p:xfrm>
        <a:graphic>
          <a:graphicData uri="http://schemas.openxmlformats.org/drawingml/2006/table">
            <a:tbl>
              <a:tblPr/>
              <a:tblGrid>
                <a:gridCol w="8229600"/>
              </a:tblGrid>
              <a:tr h="18349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Arial" charset="0"/>
                        </a:rPr>
                        <a:t>Stratégiai célok</a:t>
                      </a:r>
                      <a:r>
                        <a:rPr kumimoji="0" lang="hu-H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Arial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Arial" charset="0"/>
                        </a:rPr>
                        <a:t>16 %-os vagyonarányos megtérülést elérni 2 éven belül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Arial" charset="0"/>
                        </a:rPr>
                        <a:t>A piaci részesedést 12%-ról 21%-ra emelni 2010-ra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Arial" charset="0"/>
                        </a:rPr>
                        <a:t>A szervezet ismertségét 43%-ról, 2009-re 86%-ra emelni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Arial" charset="0"/>
                        </a:rPr>
                        <a:t>A dolgozói elégedettséget javítani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113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Arial" charset="0"/>
                        </a:rPr>
                        <a:t>Éves működési célok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Arial" charset="0"/>
                        </a:rPr>
                        <a:t>A következő évben a megtérülést 14%-ra emelni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Arial" charset="0"/>
                        </a:rPr>
                        <a:t>A fogyasztói elégedettséget 67%-ról, 81%-ra emelni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Arial" charset="0"/>
                        </a:rPr>
                        <a:t>A minőségi reklamációk számát felére csökkenteni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097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Arial" charset="0"/>
                        </a:rPr>
                        <a:t>Egység szintű célok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Arial" charset="0"/>
                        </a:rPr>
                        <a:t>A költségek 12%-os csökkentése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Arial" charset="0"/>
                        </a:rPr>
                        <a:t>A fluktuáció 10%-os csökkentése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Arial" charset="0"/>
                        </a:rPr>
                        <a:t>A kapacitások kihasználtságának javítása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54095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Üzleti tervezés</a:t>
            </a:r>
            <a:br>
              <a:rPr lang="hu-HU" dirty="0"/>
            </a:b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904808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452438" y="1600200"/>
            <a:ext cx="8229600" cy="1828800"/>
          </a:xfrm>
          <a:extLst/>
        </p:spPr>
        <p:txBody>
          <a:bodyPr lIns="92075" tIns="46038" rIns="92075" bIns="46038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/>
              <a:t>Az üzleti terv felépítése</a:t>
            </a:r>
          </a:p>
        </p:txBody>
      </p:sp>
      <p:sp>
        <p:nvSpPr>
          <p:cNvPr id="512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68425" y="3886200"/>
            <a:ext cx="6400800" cy="1752600"/>
          </a:xfrm>
          <a:noFill/>
        </p:spPr>
        <p:txBody>
          <a:bodyPr lIns="92075" tIns="46038" rIns="92075" bIns="46038"/>
          <a:lstStyle/>
          <a:p>
            <a:pPr marR="0" eaLnBrk="1" hangingPunct="1"/>
            <a:r>
              <a:rPr lang="hu-HU" smtClean="0"/>
              <a:t>A tervezés egyik speciális esete</a:t>
            </a:r>
          </a:p>
        </p:txBody>
      </p:sp>
    </p:spTree>
    <p:extLst>
      <p:ext uri="{BB962C8B-B14F-4D97-AF65-F5344CB8AC3E}">
        <p14:creationId xmlns:p14="http://schemas.microsoft.com/office/powerpoint/2010/main" val="2653784015"/>
      </p:ext>
    </p:extLst>
  </p:cSld>
  <p:clrMapOvr>
    <a:masterClrMapping/>
  </p:clrMapOvr>
  <p:transition>
    <p:zo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6686550" cy="762000"/>
          </a:xfrm>
        </p:spPr>
        <p:txBody>
          <a:bodyPr/>
          <a:lstStyle/>
          <a:p>
            <a:pPr eaLnBrk="1" hangingPunct="1"/>
            <a:r>
              <a:rPr lang="hu-HU" sz="3200" b="1" smtClean="0"/>
              <a:t>A tervezés követelményei</a:t>
            </a:r>
            <a:endParaRPr lang="hu-HU" sz="320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116013" y="1412875"/>
            <a:ext cx="7467600" cy="42672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</a:pPr>
            <a:r>
              <a:rPr lang="hu-HU" sz="2800" smtClean="0"/>
              <a:t>	</a:t>
            </a:r>
            <a:r>
              <a:rPr lang="hu-HU" sz="2400" b="1" smtClean="0"/>
              <a:t>Az üzleti tervnek - pályázatok esetében is - 3 fő kritériumot kell teljesítenie:</a:t>
            </a:r>
          </a:p>
          <a:p>
            <a:pPr lvl="2" algn="just" eaLnBrk="1" hangingPunct="1">
              <a:buFont typeface="Wingdings" pitchFamily="2" charset="2"/>
              <a:buChar char="§"/>
            </a:pPr>
            <a:r>
              <a:rPr lang="hu-HU" sz="2000" b="1" smtClean="0"/>
              <a:t>Egyszerű (átlátható, követhető, értelmezhető)</a:t>
            </a:r>
          </a:p>
          <a:p>
            <a:pPr lvl="2" algn="just" eaLnBrk="1" hangingPunct="1">
              <a:buFont typeface="Wingdings" pitchFamily="2" charset="2"/>
              <a:buChar char="§"/>
            </a:pPr>
            <a:r>
              <a:rPr lang="hu-HU" sz="2000" b="1" smtClean="0"/>
              <a:t>Pontos (alátámasztott, konzisztens)</a:t>
            </a:r>
          </a:p>
          <a:p>
            <a:pPr lvl="2" algn="just" eaLnBrk="1" hangingPunct="1">
              <a:buFont typeface="Wingdings" pitchFamily="2" charset="2"/>
              <a:buChar char="§"/>
            </a:pPr>
            <a:r>
              <a:rPr lang="hu-HU" sz="2000" b="1" smtClean="0"/>
              <a:t>Használható (ha már energiát fektettünk bele, biztosítson ez egyfajta „kottát” a jövőre)</a:t>
            </a:r>
          </a:p>
          <a:p>
            <a:pPr lvl="2" algn="just" eaLnBrk="1" hangingPunct="1">
              <a:buFont typeface="Wingdings" pitchFamily="2" charset="2"/>
              <a:buChar char="§"/>
            </a:pPr>
            <a:endParaRPr lang="hu-HU" sz="2000" b="1" smtClean="0"/>
          </a:p>
          <a:p>
            <a:pPr algn="just" eaLnBrk="1" hangingPunct="1">
              <a:buFont typeface="Wingdings" pitchFamily="2" charset="2"/>
              <a:buNone/>
            </a:pPr>
            <a:r>
              <a:rPr lang="hu-HU" sz="2400" b="1" smtClean="0"/>
              <a:t>	Kiindulóként legyünk tisztában azzal, hogy az üzleti terv nem jóslat, hanem a jövő néhány valószínűnek tűnő változatának végiggondolása, a lehetséges üzleti lépések megfogalmazása</a:t>
            </a:r>
            <a:r>
              <a:rPr lang="hu-HU" sz="2400" smtClean="0"/>
              <a:t>.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0945462-0E04-4793-9008-77A4DFD43426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A2990A-A023-43A8-995B-09F607771DBA}" type="slidenum">
              <a:rPr lang="hu-HU"/>
              <a:pPr>
                <a:defRPr/>
              </a:pPr>
              <a:t>34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8827788"/>
      </p:ext>
    </p:extLst>
  </p:cSld>
  <p:clrMapOvr>
    <a:masterClrMapping/>
  </p:clrMapOvr>
  <p:transition>
    <p:zo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152400"/>
            <a:ext cx="7543800" cy="1143000"/>
          </a:xfrm>
        </p:spPr>
        <p:txBody>
          <a:bodyPr/>
          <a:lstStyle/>
          <a:p>
            <a:pPr eaLnBrk="1" hangingPunct="1"/>
            <a:r>
              <a:rPr lang="hu-HU" sz="3200" b="1" smtClean="0"/>
              <a:t>Az üzleti tervezés célja</a:t>
            </a:r>
            <a:endParaRPr lang="hu-HU" smtClean="0"/>
          </a:p>
        </p:txBody>
      </p:sp>
      <p:sp>
        <p:nvSpPr>
          <p:cNvPr id="224259" name="Rectangle 3"/>
          <p:cNvSpPr>
            <a:spLocks noGrp="1" noChangeArrowheads="1"/>
          </p:cNvSpPr>
          <p:nvPr>
            <p:ph idx="1"/>
          </p:nvPr>
        </p:nvSpPr>
        <p:spPr>
          <a:xfrm>
            <a:off x="647700" y="1673225"/>
            <a:ext cx="7837488" cy="4321175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hu-HU" sz="2800" b="1"/>
              <a:t>	Az üzleti tervezés célja a jövőbeli tevékenységek végiggondolása, finanszírozottságuk biztosítása: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800" b="1"/>
              <a:t>Egy új vállalkozás beindításánál (tágabban minden projekt ide tartozik)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800" b="1"/>
              <a:t>Egy új termék kifejlesztésénél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800" b="1"/>
              <a:t>Innovációnál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800" b="1"/>
              <a:t>Kapacitás növelésénél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800" b="1"/>
              <a:t>A működő tőke megszerzésénél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800" b="1"/>
              <a:t>Más vállalkozás megszerzésénél</a:t>
            </a:r>
            <a:endParaRPr lang="hu-HU" sz="2800"/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99BEE45-E8D4-4021-B972-8B4DB7A750E3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FE6C75-DBB7-4AFF-BA0F-15DD88634590}" type="slidenum">
              <a:rPr lang="hu-HU"/>
              <a:pPr>
                <a:defRPr/>
              </a:pPr>
              <a:t>35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04562212"/>
      </p:ext>
    </p:extLst>
  </p:cSld>
  <p:clrMapOvr>
    <a:masterClrMapping/>
  </p:clrMapOvr>
  <p:transition>
    <p:zo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85800"/>
          </a:xfrm>
        </p:spPr>
        <p:txBody>
          <a:bodyPr/>
          <a:lstStyle/>
          <a:p>
            <a:pPr eaLnBrk="1" hangingPunct="1"/>
            <a:r>
              <a:rPr lang="hu-HU" sz="3200" b="1" smtClean="0"/>
              <a:t>Az üzleti terv célja</a:t>
            </a:r>
            <a:endParaRPr lang="hu-HU" smtClean="0"/>
          </a:p>
        </p:txBody>
      </p:sp>
      <p:sp>
        <p:nvSpPr>
          <p:cNvPr id="144387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268760"/>
            <a:ext cx="8375848" cy="398904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hu-HU" sz="2400" b="1" dirty="0"/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 dirty="0"/>
              <a:t>Elemzi egy beruházás megvalósíthatóságát, megtérülését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 dirty="0"/>
              <a:t>Vizsgálja a vállalkozás életképességét, lehetőségeit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 dirty="0"/>
              <a:t>Segít eladni a vállalkozást a potenciális befektetőknek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 dirty="0"/>
              <a:t>Meggyőzi a támogatókat, befektetőket, hitelezőket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 dirty="0"/>
              <a:t>Alapot teremt a teljesítmény méréséhez, elemzéséhez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5BF6AA4-DCB9-4F85-BAA5-0919C0D79383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8E123-EC3E-431E-AA50-F0D689BEC366}" type="slidenum">
              <a:rPr lang="hu-HU"/>
              <a:pPr>
                <a:defRPr/>
              </a:pPr>
              <a:t>36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57258801"/>
      </p:ext>
    </p:extLst>
  </p:cSld>
  <p:clrMapOvr>
    <a:masterClrMapping/>
  </p:clrMapOvr>
  <p:transition>
    <p:zo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6096000" cy="838200"/>
          </a:xfrm>
        </p:spPr>
        <p:txBody>
          <a:bodyPr/>
          <a:lstStyle/>
          <a:p>
            <a:pPr eaLnBrk="1" hangingPunct="1"/>
            <a:r>
              <a:rPr lang="hu-HU" sz="3200" b="1" smtClean="0"/>
              <a:t>Az üzleti terv felhasználása</a:t>
            </a:r>
            <a:endParaRPr lang="hu-HU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219200"/>
            <a:ext cx="7543800" cy="4648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hu-HU" sz="2400" b="1" smtClean="0"/>
              <a:t>Az üzleti terv készülhet:</a:t>
            </a:r>
          </a:p>
          <a:p>
            <a:pPr eaLnBrk="1" hangingPunct="1"/>
            <a:r>
              <a:rPr lang="hu-HU" sz="2400" b="1" smtClean="0"/>
              <a:t>Banknak (</a:t>
            </a:r>
            <a:r>
              <a:rPr lang="hu-HU" sz="2400" b="1" i="1" smtClean="0"/>
              <a:t>stabilitás</a:t>
            </a:r>
            <a:r>
              <a:rPr lang="hu-HU" sz="2400" b="1" smtClean="0"/>
              <a:t>)</a:t>
            </a:r>
          </a:p>
          <a:p>
            <a:pPr eaLnBrk="1" hangingPunct="1"/>
            <a:r>
              <a:rPr lang="hu-HU" sz="2400" b="1" smtClean="0"/>
              <a:t>Pályázathoz (</a:t>
            </a:r>
            <a:r>
              <a:rPr lang="hu-HU" sz="2400" b="1" i="1" smtClean="0"/>
              <a:t>gazdasági</a:t>
            </a:r>
            <a:r>
              <a:rPr lang="hu-HU" sz="2400" b="1" smtClean="0"/>
              <a:t> </a:t>
            </a:r>
            <a:r>
              <a:rPr lang="hu-HU" sz="2400" b="1" i="1" smtClean="0"/>
              <a:t>beágyazódás</a:t>
            </a:r>
            <a:r>
              <a:rPr lang="hu-HU" sz="2400" b="1" smtClean="0"/>
              <a:t>)</a:t>
            </a:r>
          </a:p>
          <a:p>
            <a:pPr eaLnBrk="1" hangingPunct="1"/>
            <a:r>
              <a:rPr lang="hu-HU" sz="2400" b="1" smtClean="0"/>
              <a:t>Tulajdonos, partnerek számára tájékoztatásként (</a:t>
            </a:r>
            <a:r>
              <a:rPr lang="hu-HU" sz="2400" b="1" i="1" smtClean="0"/>
              <a:t>realitás</a:t>
            </a:r>
            <a:r>
              <a:rPr lang="hu-HU" sz="2400" b="1" smtClean="0"/>
              <a:t>)</a:t>
            </a:r>
          </a:p>
          <a:p>
            <a:pPr eaLnBrk="1" hangingPunct="1"/>
            <a:r>
              <a:rPr lang="hu-HU" sz="2400" b="1" smtClean="0"/>
              <a:t>Potenciális befektetőknek (</a:t>
            </a:r>
            <a:r>
              <a:rPr lang="hu-HU" sz="2400" b="1" i="1" smtClean="0"/>
              <a:t>jövedelmezőség</a:t>
            </a:r>
            <a:r>
              <a:rPr lang="hu-HU" sz="2400" b="1" smtClean="0"/>
              <a:t>)</a:t>
            </a:r>
          </a:p>
          <a:p>
            <a:pPr eaLnBrk="1" hangingPunct="1"/>
            <a:endParaRPr lang="hu-HU" sz="2400" b="1" smtClean="0"/>
          </a:p>
          <a:p>
            <a:pPr eaLnBrk="1" hangingPunct="1">
              <a:buFont typeface="Wingdings" pitchFamily="2" charset="2"/>
              <a:buNone/>
            </a:pPr>
            <a:r>
              <a:rPr lang="hu-HU" sz="2400" b="1" smtClean="0"/>
              <a:t>	</a:t>
            </a:r>
            <a:r>
              <a:rPr lang="hu-HU" sz="2400" b="1" i="1" smtClean="0"/>
              <a:t>Ezek az üzleti tervek mindig az adott célnak megfelelően torzítják a valóságot.</a:t>
            </a:r>
          </a:p>
          <a:p>
            <a:pPr eaLnBrk="1" hangingPunct="1">
              <a:buFont typeface="Wingdings" pitchFamily="2" charset="2"/>
              <a:buNone/>
            </a:pPr>
            <a:endParaRPr lang="hu-HU" sz="2400" b="1" smtClean="0"/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2F6D628-ED00-4AF6-8BCB-BE0F5B25F2A9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D72B29-72CA-4817-B98B-0EB7C076BCCF}" type="slidenum">
              <a:rPr lang="hu-HU"/>
              <a:pPr>
                <a:defRPr/>
              </a:pPr>
              <a:t>37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09519308"/>
      </p:ext>
    </p:extLst>
  </p:cSld>
  <p:clrMapOvr>
    <a:masterClrMapping/>
  </p:clrMapOvr>
  <p:transition>
    <p:zo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82600" y="277813"/>
            <a:ext cx="4703763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hu-HU" sz="3200" b="1" smtClean="0"/>
              <a:t>Az üzleti terv felépítése</a:t>
            </a:r>
            <a:endParaRPr lang="hu-HU" sz="3200" smtClean="0"/>
          </a:p>
        </p:txBody>
      </p:sp>
      <p:sp>
        <p:nvSpPr>
          <p:cNvPr id="167939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990600"/>
            <a:ext cx="7391400" cy="4953000"/>
          </a:xfrm>
        </p:spPr>
        <p:txBody>
          <a:bodyPr>
            <a:normAutofit fontScale="92500" lnSpcReduction="10000"/>
          </a:bodyPr>
          <a:lstStyle/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hu-HU" sz="2400" b="1">
              <a:solidFill>
                <a:srgbClr val="DE0702"/>
              </a:solidFill>
            </a:endParaRPr>
          </a:p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>
                <a:solidFill>
                  <a:srgbClr val="DE0702"/>
                </a:solidFill>
              </a:rPr>
              <a:t>A vállalkozás bemutatása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/>
              <a:t>Vezetői összefoglaló, a tevékenységek rendszere</a:t>
            </a:r>
          </a:p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/>
              <a:t>A tevékenységek keretfeltételeinek elemzése</a:t>
            </a:r>
          </a:p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/>
              <a:t>A tevékenységek (projektek) célja</a:t>
            </a:r>
          </a:p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/>
              <a:t>A résztevékenységek (projektek) koncepciója</a:t>
            </a:r>
          </a:p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/>
              <a:t>A résztevékenységek (projektek) részletes ismertetése (kivitelezés, működési terv)</a:t>
            </a:r>
          </a:p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/>
              <a:t>A projekt várható eredményei</a:t>
            </a:r>
          </a:p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/>
              <a:t>Ütemezés</a:t>
            </a:r>
          </a:p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/>
              <a:t>Marketing terv</a:t>
            </a:r>
          </a:p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/>
              <a:t>Szervezeti felépítés</a:t>
            </a:r>
          </a:p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/>
              <a:t>Pénzügyek</a:t>
            </a:r>
          </a:p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/>
              <a:t>Kockázatelemzés</a:t>
            </a:r>
            <a:endParaRPr lang="hu-HU" sz="2400"/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0085182-5861-4084-8072-1BD0EDB2B4B6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E8B041-7C3A-4B18-8352-F6575531FBC5}" type="slidenum">
              <a:rPr lang="hu-HU"/>
              <a:pPr>
                <a:defRPr/>
              </a:pPr>
              <a:t>38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15484932"/>
      </p:ext>
    </p:extLst>
  </p:cSld>
  <p:clrMapOvr>
    <a:masterClrMapping/>
  </p:clrMapOvr>
  <p:transition>
    <p:zoom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85800"/>
          </a:xfrm>
        </p:spPr>
        <p:txBody>
          <a:bodyPr/>
          <a:lstStyle/>
          <a:p>
            <a:pPr eaLnBrk="1" hangingPunct="1"/>
            <a:r>
              <a:rPr lang="hu-HU" sz="3200" b="1" smtClean="0"/>
              <a:t>A  vállalkozás bemutatása (adatok)</a:t>
            </a:r>
            <a:endParaRPr lang="hu-HU" sz="320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828800" y="1447800"/>
            <a:ext cx="70866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hu-HU" sz="2400" b="1" smtClean="0"/>
          </a:p>
          <a:p>
            <a:pPr eaLnBrk="1" hangingPunct="1">
              <a:lnSpc>
                <a:spcPct val="90000"/>
              </a:lnSpc>
            </a:pPr>
            <a:r>
              <a:rPr lang="hu-HU" sz="2400" b="1" smtClean="0"/>
              <a:t>A vállalkozás hivatalos cégneve</a:t>
            </a:r>
          </a:p>
          <a:p>
            <a:pPr eaLnBrk="1" hangingPunct="1">
              <a:lnSpc>
                <a:spcPct val="90000"/>
              </a:lnSpc>
            </a:pPr>
            <a:r>
              <a:rPr lang="hu-HU" sz="2400" b="1" smtClean="0"/>
              <a:t>Jogi forma</a:t>
            </a:r>
          </a:p>
          <a:p>
            <a:pPr eaLnBrk="1" hangingPunct="1">
              <a:lnSpc>
                <a:spcPct val="90000"/>
              </a:lnSpc>
            </a:pPr>
            <a:r>
              <a:rPr lang="hu-HU" sz="2400" b="1" smtClean="0"/>
              <a:t>Székhely, telephely</a:t>
            </a:r>
          </a:p>
          <a:p>
            <a:pPr eaLnBrk="1" hangingPunct="1">
              <a:lnSpc>
                <a:spcPct val="90000"/>
              </a:lnSpc>
            </a:pPr>
            <a:r>
              <a:rPr lang="hu-HU" sz="2400" b="1" smtClean="0"/>
              <a:t>Adószám</a:t>
            </a:r>
          </a:p>
          <a:p>
            <a:pPr eaLnBrk="1" hangingPunct="1">
              <a:lnSpc>
                <a:spcPct val="90000"/>
              </a:lnSpc>
            </a:pPr>
            <a:r>
              <a:rPr lang="hu-HU" sz="2400" b="1" smtClean="0"/>
              <a:t>KSH szám</a:t>
            </a:r>
          </a:p>
          <a:p>
            <a:pPr eaLnBrk="1" hangingPunct="1">
              <a:lnSpc>
                <a:spcPct val="90000"/>
              </a:lnSpc>
            </a:pPr>
            <a:r>
              <a:rPr lang="hu-HU" sz="2400" b="1" smtClean="0"/>
              <a:t>Alapítás dátuma</a:t>
            </a:r>
          </a:p>
          <a:p>
            <a:pPr eaLnBrk="1" hangingPunct="1">
              <a:lnSpc>
                <a:spcPct val="90000"/>
              </a:lnSpc>
            </a:pPr>
            <a:r>
              <a:rPr lang="hu-HU" sz="2400" b="1" smtClean="0"/>
              <a:t>Tulajdonosi viszonyok</a:t>
            </a:r>
          </a:p>
          <a:p>
            <a:pPr eaLnBrk="1" hangingPunct="1">
              <a:lnSpc>
                <a:spcPct val="90000"/>
              </a:lnSpc>
            </a:pPr>
            <a:r>
              <a:rPr lang="hu-HU" sz="2400" b="1" smtClean="0"/>
              <a:t>Számlavezető bank(ok)</a:t>
            </a:r>
          </a:p>
          <a:p>
            <a:pPr eaLnBrk="1" hangingPunct="1">
              <a:lnSpc>
                <a:spcPct val="90000"/>
              </a:lnSpc>
            </a:pPr>
            <a:r>
              <a:rPr lang="hu-HU" sz="2400" b="1" smtClean="0"/>
              <a:t>A vállalkozás nevében eljáró személyek neve, elérhetősége</a:t>
            </a:r>
          </a:p>
          <a:p>
            <a:pPr eaLnBrk="1" hangingPunct="1"/>
            <a:endParaRPr lang="hu-HU" smtClean="0"/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764360E-776D-4D2E-945F-0383796BCC8D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A9C0AE-9F93-4B55-9A90-7B846E6FC4B4}" type="slidenum">
              <a:rPr lang="hu-HU"/>
              <a:pPr>
                <a:defRPr/>
              </a:pPr>
              <a:t>39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8124083"/>
      </p:ext>
    </p:extLst>
  </p:cSld>
  <p:clrMapOvr>
    <a:masterClrMapping/>
  </p:clrMapOvr>
  <p:transition>
    <p:zoom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277813"/>
            <a:ext cx="7013575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hu-HU" sz="3200" b="1" smtClean="0"/>
              <a:t>A vállalkozás bemutatása (tartalmi)</a:t>
            </a:r>
            <a:endParaRPr lang="hu-HU" sz="3200" smtClean="0"/>
          </a:p>
        </p:txBody>
      </p:sp>
      <p:sp>
        <p:nvSpPr>
          <p:cNvPr id="148483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914400"/>
            <a:ext cx="6705600" cy="5334000"/>
          </a:xfrm>
        </p:spPr>
        <p:txBody>
          <a:bodyPr>
            <a:normAutofit fontScale="92500" lnSpcReduction="20000"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/>
              <a:t>Általánosan</a:t>
            </a:r>
          </a:p>
          <a:p>
            <a:pPr marL="640080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hu-HU" b="1"/>
              <a:t>Hol tart ma a vállalat</a:t>
            </a:r>
          </a:p>
          <a:p>
            <a:pPr marL="640080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hu-HU" b="1"/>
              <a:t>Hova szeretne eljutni</a:t>
            </a:r>
          </a:p>
          <a:p>
            <a:pPr marL="640080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hu-HU" b="1"/>
              <a:t>Mi a rendeltetése, hosszú távú célja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/>
              <a:t>Részletesen</a:t>
            </a:r>
          </a:p>
          <a:p>
            <a:pPr marL="640080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hu-HU" b="1"/>
              <a:t>Előállított termékek, szolgáltatások</a:t>
            </a:r>
          </a:p>
          <a:p>
            <a:pPr marL="640080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hu-HU" b="1"/>
              <a:t>Az üzletág helyzete</a:t>
            </a:r>
          </a:p>
          <a:p>
            <a:pPr marL="640080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hu-HU" b="1"/>
              <a:t>Piaci pozíció</a:t>
            </a:r>
          </a:p>
          <a:p>
            <a:pPr marL="640080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hu-HU" b="1"/>
              <a:t>Erőforrások</a:t>
            </a:r>
          </a:p>
          <a:p>
            <a:pPr marL="640080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hu-HU" b="1"/>
              <a:t>A termelési folyamatok</a:t>
            </a:r>
          </a:p>
          <a:p>
            <a:pPr marL="640080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hu-HU" b="1"/>
              <a:t>Pénzügyek</a:t>
            </a:r>
          </a:p>
          <a:p>
            <a:pPr marL="640080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hu-HU" b="1"/>
              <a:t>Személyzeti ügyek</a:t>
            </a:r>
          </a:p>
          <a:p>
            <a:pPr marL="640080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hu-HU" b="1"/>
              <a:t>Partnerek, versenytársak, üzleti kör</a:t>
            </a:r>
          </a:p>
          <a:p>
            <a:pPr marL="640080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hu-HU" b="1"/>
              <a:t>A pályázó kiemelt, illetve a pályázathoz kapcsolódó tevékenységi területe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6923102-5641-48E3-A8A2-2C4E728DA545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538354-5E45-4B90-84B0-26EE91EA9239}" type="slidenum">
              <a:rPr lang="hu-HU"/>
              <a:pPr>
                <a:defRPr/>
              </a:pPr>
              <a:t>40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6509333"/>
      </p:ext>
    </p:extLst>
  </p:cSld>
  <p:clrMapOvr>
    <a:masterClrMapping/>
  </p:clrMapOvr>
  <p:transition>
    <p:zoom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277813"/>
            <a:ext cx="7424738" cy="762000"/>
          </a:xfrm>
        </p:spPr>
        <p:txBody>
          <a:bodyPr/>
          <a:lstStyle/>
          <a:p>
            <a:pPr eaLnBrk="1" hangingPunct="1"/>
            <a:r>
              <a:rPr lang="hu-HU" sz="3200" b="1" smtClean="0"/>
              <a:t>Az üzleti terv felépítése</a:t>
            </a:r>
            <a:endParaRPr lang="hu-HU" sz="3200" smtClean="0"/>
          </a:p>
        </p:txBody>
      </p:sp>
      <p:sp>
        <p:nvSpPr>
          <p:cNvPr id="168965" name="Rectangle 5"/>
          <p:cNvSpPr>
            <a:spLocks noGrp="1" noChangeArrowheads="1"/>
          </p:cNvSpPr>
          <p:nvPr>
            <p:ph idx="1"/>
          </p:nvPr>
        </p:nvSpPr>
        <p:spPr>
          <a:xfrm>
            <a:off x="1524000" y="990600"/>
            <a:ext cx="7391400" cy="4953000"/>
          </a:xfrm>
        </p:spPr>
        <p:txBody>
          <a:bodyPr lIns="92075" tIns="46038" rIns="92075" bIns="46038">
            <a:normAutofit fontScale="92500" lnSpcReduction="10000"/>
          </a:bodyPr>
          <a:lstStyle/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hu-HU" sz="2400" b="1">
              <a:solidFill>
                <a:srgbClr val="DE0702"/>
              </a:solidFill>
            </a:endParaRPr>
          </a:p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/>
              <a:t>A vállalkozás bemutatása</a:t>
            </a:r>
            <a:endParaRPr lang="hu-HU" sz="2400" b="1">
              <a:solidFill>
                <a:srgbClr val="DE0702"/>
              </a:solidFill>
            </a:endParaRP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>
                <a:solidFill>
                  <a:srgbClr val="DE0702"/>
                </a:solidFill>
              </a:rPr>
              <a:t>Vezetői összefoglaló, a tevékenységek rendszere</a:t>
            </a:r>
            <a:endParaRPr lang="hu-HU" sz="2400" b="1"/>
          </a:p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/>
              <a:t>A tevékenységek keretfeltételeinek elemzése</a:t>
            </a:r>
          </a:p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/>
              <a:t>A tevékenységek (projektek) célja</a:t>
            </a:r>
          </a:p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/>
              <a:t>A résztevékenységek (projektek) koncepciója</a:t>
            </a:r>
          </a:p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/>
              <a:t>A résztevékenységek (projektek) részletes ismertetése (kivitelezés, működési terv)</a:t>
            </a:r>
          </a:p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/>
              <a:t>A projekt várható eredményei</a:t>
            </a:r>
          </a:p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/>
              <a:t>Ütemezés</a:t>
            </a:r>
          </a:p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/>
              <a:t>Marketing terv</a:t>
            </a:r>
          </a:p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/>
              <a:t>Szervezeti felépítés</a:t>
            </a:r>
          </a:p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/>
              <a:t>Pénzügyek</a:t>
            </a:r>
          </a:p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/>
              <a:t>Kockázatelemzés</a:t>
            </a:r>
            <a:endParaRPr lang="hu-HU" sz="2400"/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63C051A-A1F5-4E16-BE5E-183B6C7F85AB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51BEDC-6F5C-4ACE-B29A-C5D16C2F42B3}" type="slidenum">
              <a:rPr lang="hu-HU"/>
              <a:pPr>
                <a:defRPr/>
              </a:pPr>
              <a:t>41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09136096"/>
      </p:ext>
    </p:extLst>
  </p:cSld>
  <p:clrMapOvr>
    <a:masterClrMapping/>
  </p:clrMapOvr>
  <p:transition>
    <p:zo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200" b="1" smtClean="0"/>
              <a:t>Vezetői összefoglaló</a:t>
            </a:r>
            <a:endParaRPr lang="hu-HU" smtClean="0"/>
          </a:p>
        </p:txBody>
      </p:sp>
      <p:sp>
        <p:nvSpPr>
          <p:cNvPr id="14950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b="1"/>
              <a:t>A </a:t>
            </a:r>
            <a:r>
              <a:rPr lang="hu-HU" sz="2800" b="1"/>
              <a:t>keretfeltételek tényszerű tisztázása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800" b="1"/>
              <a:t>A vállalkozás üzleti céljainak összegzése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800" b="1"/>
              <a:t>Ideje, időtartama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800" b="1"/>
              <a:t>A megvalósítás/működtetés helye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800" b="1"/>
              <a:t>A tervezési ciklus során végrehajtandó feladatok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800" b="1"/>
              <a:t>A feladatok végrehajtásának felelősei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800" b="1"/>
              <a:t>Források, költségek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800" b="1"/>
              <a:t>Elvárt eredményesség</a:t>
            </a:r>
            <a:endParaRPr lang="hu-HU" sz="2800"/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7F84147-EEF6-47F0-A207-7EEF5A93C124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8C2ACF-BB97-462B-A9DC-0194DC8C9212}" type="slidenum">
              <a:rPr lang="hu-HU"/>
              <a:pPr>
                <a:defRPr/>
              </a:pPr>
              <a:t>42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09308761"/>
      </p:ext>
    </p:extLst>
  </p:cSld>
  <p:clrMapOvr>
    <a:masterClrMapping/>
  </p:clrMapOvr>
  <p:transition>
    <p:zoom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200" b="1" smtClean="0"/>
              <a:t>Vezetői összefoglaló általánosan</a:t>
            </a:r>
            <a:endParaRPr lang="hu-HU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hu-HU" b="1" smtClean="0"/>
          </a:p>
          <a:p>
            <a:pPr eaLnBrk="1" hangingPunct="1"/>
            <a:r>
              <a:rPr lang="hu-HU" sz="2800" b="1" smtClean="0"/>
              <a:t>Röviden foglaljuk össze, miről szól a terv</a:t>
            </a:r>
          </a:p>
          <a:p>
            <a:pPr eaLnBrk="1" hangingPunct="1"/>
            <a:r>
              <a:rPr lang="hu-HU" sz="2800" b="1" smtClean="0"/>
              <a:t>Adjunk általános tájékoztatást</a:t>
            </a:r>
          </a:p>
          <a:p>
            <a:pPr eaLnBrk="1" hangingPunct="1"/>
            <a:r>
              <a:rPr lang="hu-HU" sz="2800" b="1" smtClean="0"/>
              <a:t>Tekintsük át a végrehajtandó feladatokat</a:t>
            </a:r>
          </a:p>
          <a:p>
            <a:pPr eaLnBrk="1" hangingPunct="1"/>
            <a:r>
              <a:rPr lang="hu-HU" sz="2800" b="1" smtClean="0"/>
              <a:t>Mutassuk be a kapcsolódási pontokat, összefüggéseket</a:t>
            </a:r>
          </a:p>
          <a:p>
            <a:pPr eaLnBrk="1" hangingPunct="1"/>
            <a:r>
              <a:rPr lang="hu-HU" sz="2800" b="1" smtClean="0"/>
              <a:t>Mutassuk be az üzleti terv végrehajtása után létrejövő eredményt</a:t>
            </a:r>
            <a:endParaRPr lang="hu-HU" sz="2800" smtClean="0"/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42BC1ED-8545-4EEE-BED1-DBCD318C0779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F49C55-71D3-42DC-BA33-13280174417C}" type="slidenum">
              <a:rPr lang="hu-HU"/>
              <a:pPr>
                <a:defRPr/>
              </a:pPr>
              <a:t>43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06731983"/>
      </p:ext>
    </p:extLst>
  </p:cSld>
  <p:clrMapOvr>
    <a:masterClrMapping/>
  </p:clrMapOvr>
  <p:transition>
    <p:zoom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565150" y="354013"/>
            <a:ext cx="4784725" cy="838200"/>
          </a:xfrm>
        </p:spPr>
        <p:txBody>
          <a:bodyPr/>
          <a:lstStyle/>
          <a:p>
            <a:pPr eaLnBrk="1" hangingPunct="1"/>
            <a:r>
              <a:rPr lang="hu-HU" sz="3200" b="1" smtClean="0"/>
              <a:t>Az üzleti terv felépítése</a:t>
            </a:r>
            <a:endParaRPr lang="hu-HU" sz="3200" smtClean="0"/>
          </a:p>
        </p:txBody>
      </p:sp>
      <p:sp>
        <p:nvSpPr>
          <p:cNvPr id="169989" name="Rectangle 5"/>
          <p:cNvSpPr>
            <a:spLocks noGrp="1" noChangeArrowheads="1"/>
          </p:cNvSpPr>
          <p:nvPr>
            <p:ph idx="1"/>
          </p:nvPr>
        </p:nvSpPr>
        <p:spPr>
          <a:xfrm>
            <a:off x="1524000" y="990600"/>
            <a:ext cx="7391400" cy="4953000"/>
          </a:xfrm>
        </p:spPr>
        <p:txBody>
          <a:bodyPr lIns="92075" tIns="46038" rIns="92075" bIns="46038">
            <a:normAutofit fontScale="92500" lnSpcReduction="10000"/>
          </a:bodyPr>
          <a:lstStyle/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hu-HU" sz="2400" b="1">
              <a:solidFill>
                <a:srgbClr val="DE0702"/>
              </a:solidFill>
            </a:endParaRPr>
          </a:p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/>
              <a:t>A vállalkozás bemutatása</a:t>
            </a:r>
            <a:endParaRPr lang="hu-HU" sz="2400" b="1">
              <a:solidFill>
                <a:srgbClr val="DE0702"/>
              </a:solidFill>
            </a:endParaRP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/>
              <a:t>Vezetői összefoglaló, a tevékenységek rendszere</a:t>
            </a:r>
          </a:p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>
                <a:solidFill>
                  <a:srgbClr val="DE0702"/>
                </a:solidFill>
              </a:rPr>
              <a:t>A tevékenységek keretfeltételeinek elemzése</a:t>
            </a:r>
            <a:endParaRPr lang="hu-HU" sz="2400" b="1"/>
          </a:p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/>
              <a:t>A tevékenységek (projektek) célja</a:t>
            </a:r>
          </a:p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/>
              <a:t>A résztevékenységek (projektek) koncepciója</a:t>
            </a:r>
          </a:p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/>
              <a:t>A résztevékenységek (projektek) részletes ismertetése (kivitelezés, működési terv)</a:t>
            </a:r>
          </a:p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/>
              <a:t>A projekt várható eredményei</a:t>
            </a:r>
          </a:p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/>
              <a:t>Ütemezés</a:t>
            </a:r>
          </a:p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/>
              <a:t>Marketing terv</a:t>
            </a:r>
          </a:p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/>
              <a:t>Szervezeti felépítés</a:t>
            </a:r>
          </a:p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/>
              <a:t>Pénzügyek</a:t>
            </a:r>
          </a:p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b="1"/>
              <a:t>Kockázatelemzés</a:t>
            </a:r>
            <a:endParaRPr lang="hu-HU" sz="2400"/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D3424C7-25FB-4A4A-8AC0-4E8A17A2A017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91E8B7-79A7-4EF2-A764-CA2A27A4CDA6}" type="slidenum">
              <a:rPr lang="hu-HU"/>
              <a:pPr>
                <a:defRPr/>
              </a:pPr>
              <a:t>44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70286154"/>
      </p:ext>
    </p:extLst>
  </p:cSld>
  <p:clrMapOvr>
    <a:masterClrMapping/>
  </p:clrMapOvr>
  <p:transition>
    <p:zoom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hu-HU" sz="3200" b="1" smtClean="0"/>
              <a:t>Tevékenységek keretfeltételeinek elemzése</a:t>
            </a:r>
            <a:endParaRPr lang="hu-HU" smtClean="0"/>
          </a:p>
        </p:txBody>
      </p:sp>
      <p:sp>
        <p:nvSpPr>
          <p:cNvPr id="17411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246563"/>
          </a:xfrm>
        </p:spPr>
        <p:txBody>
          <a:bodyPr lIns="92075" tIns="46038" rIns="92075" bIns="46038"/>
          <a:lstStyle/>
          <a:p>
            <a:pPr eaLnBrk="1" hangingPunct="1">
              <a:buFont typeface="Wingdings" pitchFamily="2" charset="2"/>
              <a:buNone/>
            </a:pPr>
            <a:r>
              <a:rPr lang="hu-HU" sz="2800" smtClean="0"/>
              <a:t>Környezet elemzése (ha szükséges):</a:t>
            </a:r>
          </a:p>
          <a:p>
            <a:pPr eaLnBrk="1" hangingPunct="1"/>
            <a:r>
              <a:rPr lang="hu-HU" sz="2800" b="1" smtClean="0"/>
              <a:t>globális tendenciák</a:t>
            </a:r>
          </a:p>
          <a:p>
            <a:pPr eaLnBrk="1" hangingPunct="1"/>
            <a:r>
              <a:rPr lang="hu-HU" sz="2800" b="1" smtClean="0"/>
              <a:t>hazai tendenciák (általános környezet)</a:t>
            </a:r>
          </a:p>
          <a:p>
            <a:pPr eaLnBrk="1" hangingPunct="1"/>
            <a:r>
              <a:rPr lang="hu-HU" sz="2800" b="1" smtClean="0"/>
              <a:t>ágazati tendenciák (Porter féle erőtér elemzés)</a:t>
            </a:r>
          </a:p>
          <a:p>
            <a:pPr eaLnBrk="1" hangingPunct="1">
              <a:buFont typeface="Wingdings" pitchFamily="2" charset="2"/>
              <a:buNone/>
            </a:pPr>
            <a:endParaRPr lang="hu-HU" sz="2800" smtClean="0"/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6E4C87C-BF65-47E7-B5E5-2A0B9C443596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9329C6-E983-4243-862E-7D8B5B5B4A2C}" type="slidenum">
              <a:rPr lang="hu-HU"/>
              <a:pPr>
                <a:defRPr/>
              </a:pPr>
              <a:t>45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504314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0450" y="506413"/>
            <a:ext cx="3713163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hu-HU" sz="3200" b="1" smtClean="0"/>
              <a:t>Trendek</a:t>
            </a:r>
            <a:endParaRPr lang="hu-HU" sz="3200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600200" y="1447800"/>
            <a:ext cx="6705600" cy="43434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gazdasági fejlődés irányai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vállalati célok, beruházások egyeztetése a várható folyamatokkal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kormányzati célkitűzések és a vállalati tervek metszéspontjainak megkeresése és bemutatása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kiszámítható gazdasági folyamatok beépítése a cég gazdasági-pénzügyi folyamatainak tervezésébe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CF54E63-A13A-4523-814F-7C24696BDA20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18D678-9CE7-4D9F-94F7-1364DA510142}" type="slidenum">
              <a:rPr lang="hu-HU"/>
              <a:pPr>
                <a:defRPr/>
              </a:pPr>
              <a:t>46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38648431"/>
      </p:ext>
    </p:extLst>
  </p:cSld>
  <p:clrMapOvr>
    <a:masterClrMapping/>
  </p:clrMapOvr>
  <p:transition>
    <p:zoom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354013"/>
            <a:ext cx="6353175" cy="762000"/>
          </a:xfrm>
        </p:spPr>
        <p:txBody>
          <a:bodyPr/>
          <a:lstStyle/>
          <a:p>
            <a:pPr eaLnBrk="1" hangingPunct="1"/>
            <a:r>
              <a:rPr lang="hu-HU" sz="3200" b="1" smtClean="0"/>
              <a:t>Az elemzés módszerei</a:t>
            </a:r>
            <a:endParaRPr lang="hu-HU" sz="320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565150" y="1746250"/>
            <a:ext cx="7754938" cy="4173538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endParaRPr lang="hu-HU" sz="2800" b="1" smtClean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hu-HU" sz="2800" b="1" smtClean="0"/>
              <a:t>Különböző modellekkel, elemzési módszerekkel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800" b="1" smtClean="0"/>
              <a:t>Vizsgálhatjuk a vállalkozás egészének, illetve a tervezett beruházásnak piaci pozícióját, lehetőségeit, a fenyegető tényezőket.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800" b="1" smtClean="0"/>
              <a:t>A beruházás/termék piaci kifutását, jövedelmezőségét, élettartamát.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74DC79C-E6F4-4C9A-9FB9-23F2DAB7A9A9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548904-B42D-4B37-9966-8D012CF1FF09}" type="slidenum">
              <a:rPr lang="hu-HU"/>
              <a:pPr>
                <a:defRPr/>
              </a:pPr>
              <a:t>47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02304335"/>
      </p:ext>
    </p:extLst>
  </p:cSld>
  <p:clrMapOvr>
    <a:masterClrMapping/>
  </p:clrMapOvr>
  <p:transition>
    <p:zoom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átum helye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E456E2E-5ADE-4E6A-8FDE-59D96E601438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13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BA4B2E-FDF8-487D-96D4-1AECF27EEC61}" type="slidenum">
              <a:rPr lang="hu-HU"/>
              <a:pPr>
                <a:defRPr/>
              </a:pPr>
              <a:t>48</a:t>
            </a:fld>
            <a:endParaRPr lang="hu-HU"/>
          </a:p>
        </p:txBody>
      </p:sp>
      <p:sp>
        <p:nvSpPr>
          <p:cNvPr id="20484" name="Rectangle 3"/>
          <p:cNvSpPr>
            <a:spLocks noChangeArrowheads="1"/>
          </p:cNvSpPr>
          <p:nvPr/>
        </p:nvSpPr>
        <p:spPr bwMode="auto">
          <a:xfrm>
            <a:off x="5943600" y="498475"/>
            <a:ext cx="2514600" cy="2209800"/>
          </a:xfrm>
          <a:prstGeom prst="rect">
            <a:avLst/>
          </a:prstGeom>
          <a:solidFill>
            <a:srgbClr val="FFFF99"/>
          </a:solidFill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20485" name="Rectangle 4"/>
          <p:cNvSpPr>
            <a:spLocks noChangeArrowheads="1"/>
          </p:cNvSpPr>
          <p:nvPr/>
        </p:nvSpPr>
        <p:spPr bwMode="auto">
          <a:xfrm>
            <a:off x="3419475" y="498475"/>
            <a:ext cx="2514600" cy="2209800"/>
          </a:xfrm>
          <a:prstGeom prst="rect">
            <a:avLst/>
          </a:prstGeom>
          <a:solidFill>
            <a:srgbClr val="FFFF99"/>
          </a:solidFill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20486" name="Rectangle 5"/>
          <p:cNvSpPr>
            <a:spLocks noChangeArrowheads="1"/>
          </p:cNvSpPr>
          <p:nvPr/>
        </p:nvSpPr>
        <p:spPr bwMode="auto">
          <a:xfrm>
            <a:off x="5943600" y="2708275"/>
            <a:ext cx="2514600" cy="2209800"/>
          </a:xfrm>
          <a:prstGeom prst="rect">
            <a:avLst/>
          </a:prstGeom>
          <a:solidFill>
            <a:srgbClr val="FFFF99"/>
          </a:solidFill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20487" name="Rectangle 6"/>
          <p:cNvSpPr>
            <a:spLocks noChangeArrowheads="1"/>
          </p:cNvSpPr>
          <p:nvPr/>
        </p:nvSpPr>
        <p:spPr bwMode="auto">
          <a:xfrm>
            <a:off x="3419475" y="2732088"/>
            <a:ext cx="2514600" cy="2209800"/>
          </a:xfrm>
          <a:prstGeom prst="rect">
            <a:avLst/>
          </a:prstGeom>
          <a:solidFill>
            <a:srgbClr val="FFFF99"/>
          </a:solidFill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20488" name="Rectangle 14"/>
          <p:cNvSpPr>
            <a:spLocks noChangeArrowheads="1"/>
          </p:cNvSpPr>
          <p:nvPr/>
        </p:nvSpPr>
        <p:spPr bwMode="auto">
          <a:xfrm>
            <a:off x="468313" y="836613"/>
            <a:ext cx="25146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hangingPunct="0"/>
            <a:r>
              <a:rPr kumimoji="1" lang="hu-HU" sz="3200" b="1"/>
              <a:t>SWOT elemzés</a:t>
            </a:r>
            <a:endParaRPr kumimoji="1" lang="hu-HU" sz="3200"/>
          </a:p>
        </p:txBody>
      </p:sp>
      <p:sp>
        <p:nvSpPr>
          <p:cNvPr id="20489" name="Text Box 16"/>
          <p:cNvSpPr txBox="1">
            <a:spLocks noChangeArrowheads="1"/>
          </p:cNvSpPr>
          <p:nvPr/>
        </p:nvSpPr>
        <p:spPr bwMode="auto">
          <a:xfrm>
            <a:off x="3505200" y="914400"/>
            <a:ext cx="2286000" cy="103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hu-HU" sz="2800">
                <a:solidFill>
                  <a:srgbClr val="0000FF"/>
                </a:solidFill>
                <a:latin typeface="Times New Roman" pitchFamily="18" charset="-18"/>
              </a:rPr>
              <a:t>Strengths</a:t>
            </a:r>
          </a:p>
          <a:p>
            <a:pPr algn="ctr">
              <a:spcBef>
                <a:spcPct val="20000"/>
              </a:spcBef>
            </a:pPr>
            <a:r>
              <a:rPr lang="hu-HU" sz="2800">
                <a:solidFill>
                  <a:srgbClr val="0000FF"/>
                </a:solidFill>
                <a:latin typeface="Times New Roman" pitchFamily="18" charset="-18"/>
              </a:rPr>
              <a:t> (erősségek)</a:t>
            </a:r>
          </a:p>
        </p:txBody>
      </p:sp>
      <p:sp>
        <p:nvSpPr>
          <p:cNvPr id="20490" name="Text Box 18"/>
          <p:cNvSpPr txBox="1">
            <a:spLocks noChangeArrowheads="1"/>
          </p:cNvSpPr>
          <p:nvPr/>
        </p:nvSpPr>
        <p:spPr bwMode="auto">
          <a:xfrm>
            <a:off x="5791200" y="914400"/>
            <a:ext cx="2743200" cy="11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hu-HU" sz="2800">
                <a:solidFill>
                  <a:srgbClr val="0000FF"/>
                </a:solidFill>
                <a:latin typeface="Times New Roman" pitchFamily="18" charset="-18"/>
              </a:rPr>
              <a:t>Weaknesses</a:t>
            </a:r>
          </a:p>
          <a:p>
            <a:pPr algn="ctr">
              <a:spcBef>
                <a:spcPct val="20000"/>
              </a:spcBef>
            </a:pPr>
            <a:r>
              <a:rPr lang="hu-HU" sz="3200">
                <a:solidFill>
                  <a:srgbClr val="0000FF"/>
                </a:solidFill>
                <a:latin typeface="Times New Roman" pitchFamily="18" charset="-18"/>
              </a:rPr>
              <a:t> </a:t>
            </a:r>
            <a:r>
              <a:rPr lang="hu-HU" sz="2800">
                <a:solidFill>
                  <a:srgbClr val="0000FF"/>
                </a:solidFill>
                <a:latin typeface="Times New Roman" pitchFamily="18" charset="-18"/>
              </a:rPr>
              <a:t>(gyengeségek)</a:t>
            </a:r>
          </a:p>
        </p:txBody>
      </p:sp>
      <p:sp>
        <p:nvSpPr>
          <p:cNvPr id="20491" name="Text Box 19"/>
          <p:cNvSpPr txBox="1">
            <a:spLocks noChangeArrowheads="1"/>
          </p:cNvSpPr>
          <p:nvPr/>
        </p:nvSpPr>
        <p:spPr bwMode="auto">
          <a:xfrm>
            <a:off x="3352800" y="3179763"/>
            <a:ext cx="2667000" cy="103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hu-HU" sz="2800">
                <a:solidFill>
                  <a:srgbClr val="0000FF"/>
                </a:solidFill>
                <a:latin typeface="Times New Roman" pitchFamily="18" charset="-18"/>
              </a:rPr>
              <a:t>Opportunities</a:t>
            </a:r>
          </a:p>
          <a:p>
            <a:pPr algn="ctr">
              <a:spcBef>
                <a:spcPct val="20000"/>
              </a:spcBef>
            </a:pPr>
            <a:r>
              <a:rPr lang="hu-HU" sz="2800">
                <a:solidFill>
                  <a:srgbClr val="0000FF"/>
                </a:solidFill>
                <a:latin typeface="Times New Roman" pitchFamily="18" charset="-18"/>
              </a:rPr>
              <a:t> (lehetőségek)</a:t>
            </a:r>
          </a:p>
        </p:txBody>
      </p:sp>
      <p:sp>
        <p:nvSpPr>
          <p:cNvPr id="20492" name="Text Box 20"/>
          <p:cNvSpPr txBox="1">
            <a:spLocks noChangeArrowheads="1"/>
          </p:cNvSpPr>
          <p:nvPr/>
        </p:nvSpPr>
        <p:spPr bwMode="auto">
          <a:xfrm>
            <a:off x="6019800" y="3179763"/>
            <a:ext cx="2286000" cy="103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hu-HU" sz="2800">
                <a:solidFill>
                  <a:srgbClr val="0000FF"/>
                </a:solidFill>
                <a:latin typeface="Times New Roman" pitchFamily="18" charset="-18"/>
              </a:rPr>
              <a:t>Threats</a:t>
            </a:r>
          </a:p>
          <a:p>
            <a:pPr algn="ctr">
              <a:spcBef>
                <a:spcPct val="20000"/>
              </a:spcBef>
            </a:pPr>
            <a:r>
              <a:rPr lang="hu-HU" sz="2800">
                <a:solidFill>
                  <a:srgbClr val="0000FF"/>
                </a:solidFill>
                <a:latin typeface="Times New Roman" pitchFamily="18" charset="-18"/>
              </a:rPr>
              <a:t> (veszélyek)</a:t>
            </a:r>
          </a:p>
        </p:txBody>
      </p:sp>
      <p:sp>
        <p:nvSpPr>
          <p:cNvPr id="20493" name="Text Box 23"/>
          <p:cNvSpPr txBox="1">
            <a:spLocks noChangeArrowheads="1"/>
          </p:cNvSpPr>
          <p:nvPr/>
        </p:nvSpPr>
        <p:spPr bwMode="auto">
          <a:xfrm>
            <a:off x="4164013" y="5043488"/>
            <a:ext cx="13065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hu-HU" sz="2800">
                <a:solidFill>
                  <a:schemeClr val="bg1"/>
                </a:solidFill>
                <a:latin typeface="Times New Roman" pitchFamily="18" charset="-18"/>
              </a:rPr>
              <a:t>egyezés</a:t>
            </a:r>
          </a:p>
        </p:txBody>
      </p:sp>
    </p:spTree>
    <p:extLst>
      <p:ext uri="{BB962C8B-B14F-4D97-AF65-F5344CB8AC3E}">
        <p14:creationId xmlns:p14="http://schemas.microsoft.com/office/powerpoint/2010/main" val="8063947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752E424-9FF7-4F60-9246-74C2A77107D3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696627-8EFF-41F2-87AA-157235CFECEC}" type="slidenum">
              <a:rPr lang="hu-HU"/>
              <a:pPr>
                <a:defRPr/>
              </a:pPr>
              <a:t>49</a:t>
            </a:fld>
            <a:endParaRPr lang="hu-HU"/>
          </a:p>
        </p:txBody>
      </p:sp>
      <p:graphicFrame>
        <p:nvGraphicFramePr>
          <p:cNvPr id="21508" name="Object 2"/>
          <p:cNvGraphicFramePr>
            <a:graphicFrameLocks noChangeAspect="1"/>
          </p:cNvGraphicFramePr>
          <p:nvPr/>
        </p:nvGraphicFramePr>
        <p:xfrm>
          <a:off x="1676400" y="838200"/>
          <a:ext cx="7467600" cy="5211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Munkalap" r:id="rId4" imgW="4829491" imgH="2752966" progId="Excel.Sheet.8">
                  <p:embed/>
                </p:oleObj>
              </mc:Choice>
              <mc:Fallback>
                <p:oleObj name="Munkalap" r:id="rId4" imgW="4829491" imgH="2752966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838200"/>
                        <a:ext cx="7467600" cy="5211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3768653"/>
      </p:ext>
    </p:extLst>
  </p:cSld>
  <p:clrMapOvr>
    <a:masterClrMapping/>
  </p:clrMapOvr>
  <p:transition>
    <p:zoom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C6452C4-EBAF-4CA4-9698-0AB3EEE70612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09DB35-87A5-4C99-83EC-3463CCBACDEC}" type="slidenum">
              <a:rPr lang="hu-HU"/>
              <a:pPr>
                <a:defRPr/>
              </a:pPr>
              <a:t>50</a:t>
            </a:fld>
            <a:endParaRPr lang="hu-HU"/>
          </a:p>
        </p:txBody>
      </p:sp>
      <p:graphicFrame>
        <p:nvGraphicFramePr>
          <p:cNvPr id="22532" name="Object 2"/>
          <p:cNvGraphicFramePr>
            <a:graphicFrameLocks noChangeAspect="1"/>
          </p:cNvGraphicFramePr>
          <p:nvPr/>
        </p:nvGraphicFramePr>
        <p:xfrm>
          <a:off x="1676400" y="609600"/>
          <a:ext cx="7467600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Munkalap" r:id="rId4" imgW="4829491" imgH="3162782" progId="Excel.Sheet.8">
                  <p:embed/>
                </p:oleObj>
              </mc:Choice>
              <mc:Fallback>
                <p:oleObj name="Munkalap" r:id="rId4" imgW="4829491" imgH="3162782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609600"/>
                        <a:ext cx="7467600" cy="548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77524604"/>
      </p:ext>
    </p:extLst>
  </p:cSld>
  <p:clrMapOvr>
    <a:masterClrMapping/>
  </p:clrMapOvr>
  <p:transition>
    <p:zoom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354013"/>
            <a:ext cx="5362575" cy="457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hu-HU" sz="3200" b="1" smtClean="0"/>
              <a:t>PEST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1600200" y="1371600"/>
            <a:ext cx="7162800" cy="48006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</a:pPr>
            <a:r>
              <a:rPr lang="hu-HU" sz="2800" smtClean="0"/>
              <a:t>	</a:t>
            </a:r>
            <a:r>
              <a:rPr lang="hu-HU" sz="2800" b="1" smtClean="0"/>
              <a:t>Az általános üzleti környezet elemzéséhez ad módszertani segédletet. A PEST elemzés 4 listája:</a:t>
            </a:r>
          </a:p>
          <a:p>
            <a:pPr algn="just" eaLnBrk="1" hangingPunct="1">
              <a:buFont typeface="Wingdings" pitchFamily="2" charset="2"/>
              <a:buNone/>
            </a:pPr>
            <a:r>
              <a:rPr lang="hu-HU" sz="2800" b="1" smtClean="0"/>
              <a:t> </a:t>
            </a:r>
          </a:p>
          <a:p>
            <a:pPr algn="just" eaLnBrk="1" hangingPunct="1">
              <a:buFont typeface="Wingdings" pitchFamily="2" charset="2"/>
              <a:buChar char="§"/>
            </a:pPr>
            <a:r>
              <a:rPr lang="hu-HU" sz="2800" b="1" smtClean="0"/>
              <a:t>Politikai tényezők (Political)</a:t>
            </a:r>
          </a:p>
          <a:p>
            <a:pPr algn="just" eaLnBrk="1" hangingPunct="1">
              <a:buFont typeface="Wingdings" pitchFamily="2" charset="2"/>
              <a:buChar char="§"/>
            </a:pPr>
            <a:r>
              <a:rPr lang="hu-HU" sz="2800" b="1" smtClean="0"/>
              <a:t>Gazdasági kilátások (Economic)</a:t>
            </a:r>
          </a:p>
          <a:p>
            <a:pPr algn="just" eaLnBrk="1" hangingPunct="1">
              <a:buFont typeface="Wingdings" pitchFamily="2" charset="2"/>
              <a:buChar char="§"/>
            </a:pPr>
            <a:r>
              <a:rPr lang="hu-HU" sz="2800" b="1" smtClean="0"/>
              <a:t>Szociális tényezők (Social)</a:t>
            </a:r>
          </a:p>
          <a:p>
            <a:pPr algn="just" eaLnBrk="1" hangingPunct="1">
              <a:buFont typeface="Wingdings" pitchFamily="2" charset="2"/>
              <a:buChar char="§"/>
            </a:pPr>
            <a:r>
              <a:rPr lang="hu-HU" sz="2800" b="1" smtClean="0"/>
              <a:t>Technológiai fejlődés (Technological)</a:t>
            </a:r>
            <a:endParaRPr lang="hu-HU" sz="2800" smtClean="0"/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18C2AB3-C0B3-49D6-92E9-E679648B8F84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BD17EB-CDD6-4DDD-9F15-6D75CDF8CF28}" type="slidenum">
              <a:rPr lang="hu-HU"/>
              <a:pPr>
                <a:defRPr/>
              </a:pPr>
              <a:t>51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54155145"/>
      </p:ext>
    </p:extLst>
  </p:cSld>
  <p:clrMapOvr>
    <a:masterClrMapping/>
  </p:clrMapOvr>
  <p:transition>
    <p:zoom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65150" y="430213"/>
            <a:ext cx="4784725" cy="838200"/>
          </a:xfrm>
        </p:spPr>
        <p:txBody>
          <a:bodyPr/>
          <a:lstStyle/>
          <a:p>
            <a:pPr eaLnBrk="1" hangingPunct="1"/>
            <a:r>
              <a:rPr lang="hu-HU" sz="3200" b="1" smtClean="0"/>
              <a:t>Az üzleti terv felépítése</a:t>
            </a:r>
            <a:endParaRPr lang="hu-HU" sz="3200" smtClean="0"/>
          </a:p>
        </p:txBody>
      </p:sp>
      <p:sp>
        <p:nvSpPr>
          <p:cNvPr id="24579" name="Rectangle 1029"/>
          <p:cNvSpPr>
            <a:spLocks noGrp="1" noChangeArrowheads="1"/>
          </p:cNvSpPr>
          <p:nvPr>
            <p:ph idx="1"/>
          </p:nvPr>
        </p:nvSpPr>
        <p:spPr>
          <a:xfrm>
            <a:off x="1524000" y="990600"/>
            <a:ext cx="7391400" cy="4953000"/>
          </a:xfrm>
        </p:spPr>
        <p:txBody>
          <a:bodyPr lIns="92075" tIns="46038" rIns="92075" bIns="46038">
            <a:normAutofit fontScale="92500" lnSpcReduction="10000"/>
          </a:bodyPr>
          <a:lstStyle/>
          <a:p>
            <a:pPr algn="just" eaLnBrk="1" hangingPunct="1">
              <a:lnSpc>
                <a:spcPct val="90000"/>
              </a:lnSpc>
            </a:pPr>
            <a:endParaRPr lang="hu-HU" sz="2400" b="1" smtClean="0">
              <a:solidFill>
                <a:srgbClr val="DE0702"/>
              </a:solidFill>
            </a:endParaRP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vállalkozás bemutatása</a:t>
            </a:r>
            <a:endParaRPr lang="hu-HU" sz="2400" b="1" smtClean="0">
              <a:solidFill>
                <a:srgbClr val="DE070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hu-HU" sz="2400" b="1" smtClean="0"/>
              <a:t>Vezetői összefoglaló, a tevékenységek rendszere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tevékenységek keretfeltételeinek elemzése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>
                <a:solidFill>
                  <a:srgbClr val="DE0702"/>
                </a:solidFill>
              </a:rPr>
              <a:t>A tevékenységek (projektek) célja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résztevékenységek (projektek) koncepciója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résztevékenységek (projektek) részletes ismertetése (kivitelezés, működési terv)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projekt várható eredményei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Ütemezés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Marketing terv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Szervezeti felépítés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Pénzügyek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Kockázatelemzés</a:t>
            </a:r>
            <a:endParaRPr lang="hu-HU" sz="2400" smtClean="0"/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E7312117-1F80-4BAD-B733-3F4C0165D742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1357E9-7324-4BC0-BBF8-341C52ECA57C}" type="slidenum">
              <a:rPr lang="hu-HU"/>
              <a:pPr>
                <a:defRPr/>
              </a:pPr>
              <a:t>52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86051740"/>
      </p:ext>
    </p:extLst>
  </p:cSld>
  <p:clrMapOvr>
    <a:masterClrMapping/>
  </p:clrMapOvr>
  <p:transition>
    <p:zoom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565150" y="354013"/>
            <a:ext cx="7426325" cy="762000"/>
          </a:xfrm>
        </p:spPr>
        <p:txBody>
          <a:bodyPr/>
          <a:lstStyle/>
          <a:p>
            <a:pPr eaLnBrk="1" hangingPunct="1"/>
            <a:r>
              <a:rPr lang="hu-HU" sz="3200" b="1" smtClean="0"/>
              <a:t>A tevékenységek céljának bemutatása</a:t>
            </a:r>
            <a:endParaRPr lang="hu-HU" sz="2400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1600200" y="1219200"/>
            <a:ext cx="6781800" cy="5105400"/>
          </a:xfrm>
        </p:spPr>
        <p:txBody>
          <a:bodyPr/>
          <a:lstStyle/>
          <a:p>
            <a:pPr eaLnBrk="1" hangingPunct="1">
              <a:buSzPct val="125000"/>
              <a:buFont typeface="Wingdings" pitchFamily="2" charset="2"/>
              <a:buNone/>
            </a:pPr>
            <a:r>
              <a:rPr lang="hu-HU" sz="2900" b="1" smtClean="0"/>
              <a:t>Jelen „beruházás” célja, hogy…</a:t>
            </a:r>
          </a:p>
          <a:p>
            <a:pPr eaLnBrk="1" hangingPunct="1">
              <a:lnSpc>
                <a:spcPct val="10000"/>
              </a:lnSpc>
              <a:buSzPct val="125000"/>
              <a:buFont typeface="Wingdings" pitchFamily="2" charset="2"/>
              <a:buNone/>
            </a:pPr>
            <a:endParaRPr lang="hu-HU" sz="2900" b="1" smtClean="0"/>
          </a:p>
          <a:p>
            <a:pPr eaLnBrk="1" hangingPunct="1">
              <a:buSzPct val="125000"/>
              <a:buFont typeface="Wingdings" pitchFamily="2" charset="2"/>
              <a:buChar char="§"/>
            </a:pPr>
            <a:r>
              <a:rPr lang="hu-HU" sz="2400" b="1" smtClean="0"/>
              <a:t>A beruházás lényegének definiálása</a:t>
            </a:r>
          </a:p>
          <a:p>
            <a:pPr eaLnBrk="1" hangingPunct="1">
              <a:buSzPct val="125000"/>
              <a:buFont typeface="Wingdings" pitchFamily="2" charset="2"/>
              <a:buChar char="§"/>
            </a:pPr>
            <a:r>
              <a:rPr lang="hu-HU" sz="2400" b="1" smtClean="0"/>
              <a:t>Az igények bemutatása</a:t>
            </a:r>
          </a:p>
          <a:p>
            <a:pPr eaLnBrk="1" hangingPunct="1">
              <a:buSzPct val="125000"/>
              <a:buFont typeface="Wingdings" pitchFamily="2" charset="2"/>
              <a:buChar char="§"/>
            </a:pPr>
            <a:r>
              <a:rPr lang="hu-HU" sz="2400" b="1" smtClean="0"/>
              <a:t>A szűkebb és a tágabb célcsoport bemutatása</a:t>
            </a:r>
          </a:p>
          <a:p>
            <a:pPr eaLnBrk="1" hangingPunct="1">
              <a:buSzPct val="125000"/>
              <a:buFont typeface="Wingdings" pitchFamily="2" charset="2"/>
              <a:buChar char="§"/>
            </a:pPr>
            <a:r>
              <a:rPr lang="hu-HU" sz="2400" b="1" smtClean="0"/>
              <a:t>Mennyiben oldja fel a projekt/beruházás a lehetőségek és az igények közti feszültséget</a:t>
            </a:r>
          </a:p>
          <a:p>
            <a:pPr eaLnBrk="1" hangingPunct="1">
              <a:buSzPct val="125000"/>
              <a:buFont typeface="Wingdings" pitchFamily="2" charset="2"/>
              <a:buChar char="§"/>
            </a:pPr>
            <a:r>
              <a:rPr lang="hu-HU" sz="2400" b="1" smtClean="0"/>
              <a:t>A megvalósítás helyszínén jelentkező hatások, esetleges szinergiák</a:t>
            </a:r>
            <a:endParaRPr lang="hu-HU" sz="2400" smtClean="0"/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D9CC0FC-7F6C-45ED-98AC-83A3386C05EF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209618-D2ED-405D-9E18-1F83FBE4682C}" type="slidenum">
              <a:rPr lang="hu-HU"/>
              <a:pPr>
                <a:defRPr/>
              </a:pPr>
              <a:t>53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89624544"/>
      </p:ext>
    </p:extLst>
  </p:cSld>
  <p:clrMapOvr>
    <a:masterClrMapping/>
  </p:clrMapOvr>
  <p:transition>
    <p:zoom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/>
          <p:cNvSpPr>
            <a:spLocks noGrp="1" noChangeArrowheads="1"/>
          </p:cNvSpPr>
          <p:nvPr>
            <p:ph type="title"/>
          </p:nvPr>
        </p:nvSpPr>
        <p:spPr>
          <a:xfrm>
            <a:off x="565150" y="430213"/>
            <a:ext cx="4784725" cy="8382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hu-HU" sz="3200" b="1" smtClean="0"/>
              <a:t>Az üzleti terv felépítése</a:t>
            </a:r>
            <a:endParaRPr lang="hu-HU" sz="3200" smtClean="0"/>
          </a:p>
        </p:txBody>
      </p:sp>
      <p:sp>
        <p:nvSpPr>
          <p:cNvPr id="26627" name="Rectangle 7"/>
          <p:cNvSpPr>
            <a:spLocks noGrp="1" noChangeArrowheads="1"/>
          </p:cNvSpPr>
          <p:nvPr>
            <p:ph idx="1"/>
          </p:nvPr>
        </p:nvSpPr>
        <p:spPr>
          <a:xfrm>
            <a:off x="1524000" y="990600"/>
            <a:ext cx="7391400" cy="4953000"/>
          </a:xfrm>
        </p:spPr>
        <p:txBody>
          <a:bodyPr lIns="92075" tIns="46038" rIns="92075" bIns="46038">
            <a:normAutofit fontScale="92500" lnSpcReduction="10000"/>
          </a:bodyPr>
          <a:lstStyle/>
          <a:p>
            <a:pPr algn="just" eaLnBrk="1" hangingPunct="1">
              <a:lnSpc>
                <a:spcPct val="90000"/>
              </a:lnSpc>
            </a:pPr>
            <a:endParaRPr lang="hu-HU" sz="2400" b="1" smtClean="0">
              <a:solidFill>
                <a:srgbClr val="DE0702"/>
              </a:solidFill>
            </a:endParaRP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vállalkozás bemutatása</a:t>
            </a:r>
            <a:endParaRPr lang="hu-HU" sz="2400" b="1" smtClean="0">
              <a:solidFill>
                <a:srgbClr val="DE070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hu-HU" sz="2400" b="1" smtClean="0"/>
              <a:t>Vezetői összefoglaló, a tevékenységek rendszere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tevékenységek keretfeltételeinek elemzése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tevékenységek (projektek) célja</a:t>
            </a:r>
            <a:endParaRPr lang="hu-HU" sz="2400" b="1" smtClean="0">
              <a:solidFill>
                <a:srgbClr val="DE0702"/>
              </a:solidFill>
            </a:endParaRP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>
                <a:solidFill>
                  <a:srgbClr val="DE0702"/>
                </a:solidFill>
              </a:rPr>
              <a:t>A résztevékenységek (projektek) koncepciója</a:t>
            </a:r>
            <a:endParaRPr lang="hu-HU" sz="2400" b="1" smtClean="0"/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résztevékenységek (projektek) részletes ismertetése (kivitelezés, működési terv)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projekt várható eredményei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Ütemezés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Marketing terv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Szervezeti felépítés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Pénzügyek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Kockázatelemzés</a:t>
            </a:r>
            <a:endParaRPr lang="hu-HU" sz="2400" smtClean="0"/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D90D7AA-FD91-40B0-8AF1-B245C1B75398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D2C3C9-6A6A-420B-BFE9-F39614356E28}" type="slidenum">
              <a:rPr lang="hu-HU"/>
              <a:pPr>
                <a:defRPr/>
              </a:pPr>
              <a:t>54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9302624"/>
      </p:ext>
    </p:extLst>
  </p:cSld>
  <p:clrMapOvr>
    <a:masterClrMapping/>
  </p:clrMapOvr>
  <p:transition>
    <p:zoom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304800"/>
            <a:ext cx="7162800" cy="1143000"/>
          </a:xfrm>
        </p:spPr>
        <p:txBody>
          <a:bodyPr/>
          <a:lstStyle/>
          <a:p>
            <a:pPr eaLnBrk="1" hangingPunct="1"/>
            <a:r>
              <a:rPr lang="hu-HU" sz="3200" b="1" smtClean="0"/>
              <a:t>A résztevékenységek koncepciójának lényege</a:t>
            </a:r>
            <a:endParaRPr lang="hu-HU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1600200" y="1512888"/>
            <a:ext cx="71628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sz="2400" b="1" smtClean="0"/>
              <a:t>Az elvégzendő projektek, feladatok definiálása</a:t>
            </a:r>
          </a:p>
          <a:p>
            <a:pPr eaLnBrk="1" hangingPunct="1">
              <a:lnSpc>
                <a:spcPct val="90000"/>
              </a:lnSpc>
            </a:pPr>
            <a:r>
              <a:rPr lang="hu-HU" sz="2400" b="1" smtClean="0"/>
              <a:t>A projektek illeszkedése a piaci követelményekhez</a:t>
            </a:r>
          </a:p>
          <a:p>
            <a:pPr eaLnBrk="1" hangingPunct="1">
              <a:lnSpc>
                <a:spcPct val="90000"/>
              </a:lnSpc>
            </a:pPr>
            <a:r>
              <a:rPr lang="hu-HU" sz="2400" b="1" smtClean="0"/>
              <a:t>A projektek egyezése a hosszú távú vállalati célokkal</a:t>
            </a:r>
          </a:p>
          <a:p>
            <a:pPr eaLnBrk="1" hangingPunct="1">
              <a:lnSpc>
                <a:spcPct val="90000"/>
              </a:lnSpc>
            </a:pPr>
            <a:r>
              <a:rPr lang="hu-HU" sz="2400" b="1" smtClean="0"/>
              <a:t>A projektek mennyiben elégít ki mennyiben valós igényeket</a:t>
            </a:r>
          </a:p>
          <a:p>
            <a:pPr eaLnBrk="1" hangingPunct="1">
              <a:lnSpc>
                <a:spcPct val="90000"/>
              </a:lnSpc>
            </a:pPr>
            <a:r>
              <a:rPr lang="hu-HU" sz="2400" b="1" smtClean="0"/>
              <a:t>A projektek/befektetések indokoltsága, szükségessége</a:t>
            </a:r>
          </a:p>
          <a:p>
            <a:pPr eaLnBrk="1" hangingPunct="1">
              <a:lnSpc>
                <a:spcPct val="90000"/>
              </a:lnSpc>
            </a:pPr>
            <a:r>
              <a:rPr lang="hu-HU" sz="2400" b="1" smtClean="0"/>
              <a:t>Megtérülés, hasznosság (nem feltétlen pénzben mérhető)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9A754C02-BEA3-44AD-A95F-F4D3D990FEE6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2CB2B7-411A-483E-A264-65CAD3215D04}" type="slidenum">
              <a:rPr lang="hu-HU"/>
              <a:pPr>
                <a:defRPr/>
              </a:pPr>
              <a:t>55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92716843"/>
      </p:ext>
    </p:extLst>
  </p:cSld>
  <p:clrMapOvr>
    <a:masterClrMapping/>
  </p:clrMapOvr>
  <p:transition>
    <p:zoom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030"/>
          <p:cNvSpPr>
            <a:spLocks noGrp="1" noChangeArrowheads="1"/>
          </p:cNvSpPr>
          <p:nvPr>
            <p:ph type="title"/>
          </p:nvPr>
        </p:nvSpPr>
        <p:spPr>
          <a:xfrm>
            <a:off x="565150" y="430213"/>
            <a:ext cx="4784725" cy="8382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hu-HU" sz="3200" b="1" smtClean="0"/>
              <a:t>Az üzleti terv felépítése</a:t>
            </a:r>
            <a:endParaRPr lang="hu-HU" sz="3200" smtClean="0"/>
          </a:p>
        </p:txBody>
      </p:sp>
      <p:sp>
        <p:nvSpPr>
          <p:cNvPr id="28675" name="Rectangle 1031"/>
          <p:cNvSpPr>
            <a:spLocks noGrp="1" noChangeArrowheads="1"/>
          </p:cNvSpPr>
          <p:nvPr>
            <p:ph idx="1"/>
          </p:nvPr>
        </p:nvSpPr>
        <p:spPr>
          <a:xfrm>
            <a:off x="1524000" y="990600"/>
            <a:ext cx="7391400" cy="4953000"/>
          </a:xfrm>
        </p:spPr>
        <p:txBody>
          <a:bodyPr lIns="92075" tIns="46038" rIns="92075" bIns="46038">
            <a:normAutofit fontScale="92500" lnSpcReduction="10000"/>
          </a:bodyPr>
          <a:lstStyle/>
          <a:p>
            <a:pPr algn="just" eaLnBrk="1" hangingPunct="1">
              <a:lnSpc>
                <a:spcPct val="90000"/>
              </a:lnSpc>
            </a:pPr>
            <a:endParaRPr lang="hu-HU" sz="2400" b="1" smtClean="0">
              <a:solidFill>
                <a:srgbClr val="DE0702"/>
              </a:solidFill>
            </a:endParaRP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vállalkozás bemutatása</a:t>
            </a:r>
            <a:endParaRPr lang="hu-HU" sz="2400" b="1" smtClean="0">
              <a:solidFill>
                <a:srgbClr val="DE070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hu-HU" sz="2400" b="1" smtClean="0"/>
              <a:t>Vezetői összefoglaló, a tevékenységek rendszere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tevékenységek keretfeltételeinek elemzése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tevékenységek (projektek) célja</a:t>
            </a:r>
            <a:endParaRPr lang="hu-HU" sz="2400" b="1" smtClean="0">
              <a:solidFill>
                <a:srgbClr val="DE0702"/>
              </a:solidFill>
            </a:endParaRP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résztevékenységek (projektek) koncepciója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>
                <a:solidFill>
                  <a:srgbClr val="DE0702"/>
                </a:solidFill>
              </a:rPr>
              <a:t>A résztevékenységek (projektek) részletes ismertetése (kivitelezés, működési terv)</a:t>
            </a:r>
            <a:endParaRPr lang="hu-HU" sz="2400" b="1" smtClean="0"/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projekt várható eredményei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Ütemezés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Marketing terv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Szervezeti felépítés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Pénzügyek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Kockázatelemzés</a:t>
            </a:r>
            <a:endParaRPr lang="hu-HU" sz="2400" smtClean="0"/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9232E35-E953-4A7C-9B5A-AF1FBDB7CDF1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EF39EF-BDD4-42B7-91E6-8C57A9E3D0DB}" type="slidenum">
              <a:rPr lang="hu-HU"/>
              <a:pPr>
                <a:defRPr/>
              </a:pPr>
              <a:t>56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24136165"/>
      </p:ext>
    </p:extLst>
  </p:cSld>
  <p:clrMapOvr>
    <a:masterClrMapping/>
  </p:clrMapOvr>
  <p:transition>
    <p:zoom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6378575" cy="1143000"/>
          </a:xfrm>
        </p:spPr>
        <p:txBody>
          <a:bodyPr/>
          <a:lstStyle/>
          <a:p>
            <a:pPr eaLnBrk="1" hangingPunct="1"/>
            <a:r>
              <a:rPr lang="hu-HU" sz="3200" b="1" smtClean="0"/>
              <a:t>A megvalósítás bemutatása</a:t>
            </a:r>
            <a:endParaRPr lang="hu-HU" smtClean="0"/>
          </a:p>
        </p:txBody>
      </p:sp>
      <p:sp>
        <p:nvSpPr>
          <p:cNvPr id="29699" name="Rectangle 1027"/>
          <p:cNvSpPr>
            <a:spLocks noGrp="1" noChangeArrowheads="1"/>
          </p:cNvSpPr>
          <p:nvPr>
            <p:ph idx="1"/>
          </p:nvPr>
        </p:nvSpPr>
        <p:spPr>
          <a:xfrm>
            <a:off x="1331913" y="1557338"/>
            <a:ext cx="7696200" cy="4479925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</a:pPr>
            <a:r>
              <a:rPr lang="hu-HU" sz="2800" b="1" smtClean="0"/>
              <a:t>Pontosan be kell mutatnunk, </a:t>
            </a:r>
          </a:p>
          <a:p>
            <a:pPr algn="just" eaLnBrk="1" hangingPunct="1">
              <a:buFont typeface="Wingdings" pitchFamily="2" charset="2"/>
              <a:buChar char="§"/>
            </a:pPr>
            <a:r>
              <a:rPr lang="hu-HU" sz="2800" b="1" smtClean="0"/>
              <a:t>hogyan és milyen módszerekkel, milyen eszközökkel akarjuk szeretnénk megoldani az egyes feladatokat, </a:t>
            </a:r>
          </a:p>
          <a:p>
            <a:pPr algn="just" eaLnBrk="1" hangingPunct="1">
              <a:buFont typeface="Wingdings" pitchFamily="2" charset="2"/>
              <a:buChar char="§"/>
            </a:pPr>
            <a:r>
              <a:rPr lang="hu-HU" sz="2800" b="1" smtClean="0"/>
              <a:t>a megvalósításban kik vesznek részt, </a:t>
            </a:r>
          </a:p>
          <a:p>
            <a:pPr algn="just" eaLnBrk="1" hangingPunct="1">
              <a:buFont typeface="Wingdings" pitchFamily="2" charset="2"/>
              <a:buChar char="§"/>
            </a:pPr>
            <a:r>
              <a:rPr lang="hu-HU" sz="2800" b="1" smtClean="0"/>
              <a:t>milyen szakemberekre, és kisegítő állományra van szükség, </a:t>
            </a:r>
          </a:p>
          <a:p>
            <a:pPr algn="just" eaLnBrk="1" hangingPunct="1">
              <a:buFont typeface="Wingdings" pitchFamily="2" charset="2"/>
              <a:buChar char="§"/>
            </a:pPr>
            <a:r>
              <a:rPr lang="hu-HU" sz="2800" b="1" smtClean="0"/>
              <a:t>milyen eljárásokat alkalmazunk, </a:t>
            </a:r>
          </a:p>
          <a:p>
            <a:pPr algn="just" eaLnBrk="1" hangingPunct="1">
              <a:buFont typeface="Wingdings" pitchFamily="2" charset="2"/>
              <a:buChar char="§"/>
            </a:pPr>
            <a:r>
              <a:rPr lang="hu-HU" sz="2800" b="1" smtClean="0"/>
              <a:t>mekkora lesz az alvállalkozók szerepe.</a:t>
            </a:r>
            <a:endParaRPr lang="hu-HU" smtClean="0"/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83CFBA6-6B02-4396-B9A4-5A05FC08B456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24A0C-3367-4B1B-83E7-277B89135C3F}" type="slidenum">
              <a:rPr lang="hu-HU"/>
              <a:pPr>
                <a:defRPr/>
              </a:pPr>
              <a:t>57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8457692"/>
      </p:ext>
    </p:extLst>
  </p:cSld>
  <p:clrMapOvr>
    <a:masterClrMapping/>
  </p:clrMapOvr>
  <p:transition>
    <p:zoom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hu-HU" sz="3200" b="1" smtClean="0"/>
              <a:t>Egy feladat végiggondolásának összegzése</a:t>
            </a:r>
            <a:endParaRPr lang="hu-HU" sz="3700" b="1" smtClean="0"/>
          </a:p>
        </p:txBody>
      </p:sp>
      <p:sp>
        <p:nvSpPr>
          <p:cNvPr id="27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F812C22-F008-420F-B14C-9892EE404988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28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132AC6-C470-415F-92A3-94F2AA26D771}" type="slidenum">
              <a:rPr lang="hu-HU"/>
              <a:pPr>
                <a:defRPr/>
              </a:pPr>
              <a:t>58</a:t>
            </a:fld>
            <a:endParaRPr lang="hu-HU"/>
          </a:p>
        </p:txBody>
      </p:sp>
      <p:sp>
        <p:nvSpPr>
          <p:cNvPr id="30725" name="AutoShape 6"/>
          <p:cNvSpPr>
            <a:spLocks noChangeArrowheads="1"/>
          </p:cNvSpPr>
          <p:nvPr/>
        </p:nvSpPr>
        <p:spPr bwMode="auto">
          <a:xfrm>
            <a:off x="1905000" y="1752600"/>
            <a:ext cx="6934200" cy="1752600"/>
          </a:xfrm>
          <a:prstGeom prst="rightArrow">
            <a:avLst>
              <a:gd name="adj1" fmla="val 50000"/>
              <a:gd name="adj2" fmla="val 98913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/>
            <a:r>
              <a:rPr lang="hu-HU" sz="2400" b="1">
                <a:latin typeface="Arial Unicode MS" pitchFamily="34" charset="-128"/>
              </a:rPr>
              <a:t>Teljes projekt</a:t>
            </a:r>
          </a:p>
        </p:txBody>
      </p:sp>
      <p:sp>
        <p:nvSpPr>
          <p:cNvPr id="30726" name="Line 7"/>
          <p:cNvSpPr>
            <a:spLocks noChangeShapeType="1"/>
          </p:cNvSpPr>
          <p:nvPr/>
        </p:nvSpPr>
        <p:spPr bwMode="auto">
          <a:xfrm>
            <a:off x="1905000" y="2209800"/>
            <a:ext cx="0" cy="25146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30727" name="Line 8"/>
          <p:cNvSpPr>
            <a:spLocks noChangeShapeType="1"/>
          </p:cNvSpPr>
          <p:nvPr/>
        </p:nvSpPr>
        <p:spPr bwMode="auto">
          <a:xfrm>
            <a:off x="2819400" y="2209800"/>
            <a:ext cx="0" cy="25146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30728" name="Line 9"/>
          <p:cNvSpPr>
            <a:spLocks noChangeShapeType="1"/>
          </p:cNvSpPr>
          <p:nvPr/>
        </p:nvSpPr>
        <p:spPr bwMode="auto">
          <a:xfrm>
            <a:off x="3733800" y="2209800"/>
            <a:ext cx="0" cy="25146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30729" name="Line 10"/>
          <p:cNvSpPr>
            <a:spLocks noChangeShapeType="1"/>
          </p:cNvSpPr>
          <p:nvPr/>
        </p:nvSpPr>
        <p:spPr bwMode="auto">
          <a:xfrm>
            <a:off x="4648200" y="2209800"/>
            <a:ext cx="0" cy="25146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30730" name="Line 11"/>
          <p:cNvSpPr>
            <a:spLocks noChangeShapeType="1"/>
          </p:cNvSpPr>
          <p:nvPr/>
        </p:nvSpPr>
        <p:spPr bwMode="auto">
          <a:xfrm>
            <a:off x="5638800" y="2209800"/>
            <a:ext cx="0" cy="25146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30731" name="Line 12"/>
          <p:cNvSpPr>
            <a:spLocks noChangeShapeType="1"/>
          </p:cNvSpPr>
          <p:nvPr/>
        </p:nvSpPr>
        <p:spPr bwMode="auto">
          <a:xfrm>
            <a:off x="6553200" y="2209800"/>
            <a:ext cx="0" cy="25146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30732" name="Text Box 13"/>
          <p:cNvSpPr txBox="1">
            <a:spLocks noChangeArrowheads="1"/>
          </p:cNvSpPr>
          <p:nvPr/>
        </p:nvSpPr>
        <p:spPr bwMode="auto">
          <a:xfrm>
            <a:off x="1939925" y="4037013"/>
            <a:ext cx="8540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hu-HU" sz="1500" b="1">
                <a:latin typeface="Arial Unicode MS" pitchFamily="34" charset="-128"/>
              </a:rPr>
              <a:t>1. fázis</a:t>
            </a:r>
            <a:endParaRPr lang="hu-HU" sz="1500">
              <a:latin typeface="Arial Unicode MS" pitchFamily="34" charset="-128"/>
            </a:endParaRPr>
          </a:p>
        </p:txBody>
      </p:sp>
      <p:sp>
        <p:nvSpPr>
          <p:cNvPr id="30733" name="Text Box 14"/>
          <p:cNvSpPr txBox="1">
            <a:spLocks noChangeArrowheads="1"/>
          </p:cNvSpPr>
          <p:nvPr/>
        </p:nvSpPr>
        <p:spPr bwMode="auto">
          <a:xfrm>
            <a:off x="2908300" y="4037013"/>
            <a:ext cx="744538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hu-HU" sz="1500" b="1">
                <a:latin typeface="Arial Unicode MS" pitchFamily="34" charset="-128"/>
              </a:rPr>
              <a:t>2. fázis</a:t>
            </a:r>
            <a:endParaRPr lang="hu-HU" sz="1500">
              <a:latin typeface="Arial Unicode MS" pitchFamily="34" charset="-128"/>
            </a:endParaRPr>
          </a:p>
        </p:txBody>
      </p:sp>
      <p:sp>
        <p:nvSpPr>
          <p:cNvPr id="30734" name="Text Box 15"/>
          <p:cNvSpPr txBox="1">
            <a:spLocks noChangeArrowheads="1"/>
          </p:cNvSpPr>
          <p:nvPr/>
        </p:nvSpPr>
        <p:spPr bwMode="auto">
          <a:xfrm>
            <a:off x="3822700" y="4037013"/>
            <a:ext cx="744538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hu-HU" sz="1500" b="1">
                <a:latin typeface="Arial Unicode MS" pitchFamily="34" charset="-128"/>
              </a:rPr>
              <a:t>3. fázis</a:t>
            </a:r>
            <a:endParaRPr lang="hu-HU" sz="1500">
              <a:latin typeface="Arial Unicode MS" pitchFamily="34" charset="-128"/>
            </a:endParaRPr>
          </a:p>
        </p:txBody>
      </p:sp>
      <p:sp>
        <p:nvSpPr>
          <p:cNvPr id="30735" name="Text Box 16"/>
          <p:cNvSpPr txBox="1">
            <a:spLocks noChangeArrowheads="1"/>
          </p:cNvSpPr>
          <p:nvPr/>
        </p:nvSpPr>
        <p:spPr bwMode="auto">
          <a:xfrm>
            <a:off x="4737100" y="4037013"/>
            <a:ext cx="744538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hu-HU" sz="1500" b="1">
                <a:latin typeface="Arial Unicode MS" pitchFamily="34" charset="-128"/>
              </a:rPr>
              <a:t>4. fázis</a:t>
            </a:r>
            <a:endParaRPr lang="hu-HU" sz="1500">
              <a:latin typeface="Arial Unicode MS" pitchFamily="34" charset="-128"/>
            </a:endParaRPr>
          </a:p>
        </p:txBody>
      </p:sp>
      <p:sp>
        <p:nvSpPr>
          <p:cNvPr id="30736" name="Text Box 17"/>
          <p:cNvSpPr txBox="1">
            <a:spLocks noChangeArrowheads="1"/>
          </p:cNvSpPr>
          <p:nvPr/>
        </p:nvSpPr>
        <p:spPr bwMode="auto">
          <a:xfrm>
            <a:off x="5932488" y="4037013"/>
            <a:ext cx="32702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hu-HU" sz="1500" b="1">
                <a:latin typeface="Arial Unicode MS" pitchFamily="34" charset="-128"/>
              </a:rPr>
              <a:t>...</a:t>
            </a:r>
            <a:endParaRPr lang="hu-HU" sz="1500">
              <a:latin typeface="Arial Unicode MS" pitchFamily="34" charset="-128"/>
            </a:endParaRPr>
          </a:p>
        </p:txBody>
      </p:sp>
      <p:sp>
        <p:nvSpPr>
          <p:cNvPr id="30737" name="Line 18"/>
          <p:cNvSpPr>
            <a:spLocks noChangeShapeType="1"/>
          </p:cNvSpPr>
          <p:nvPr/>
        </p:nvSpPr>
        <p:spPr bwMode="auto">
          <a:xfrm>
            <a:off x="1828800" y="4419600"/>
            <a:ext cx="152400" cy="0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30738" name="Line 19"/>
          <p:cNvSpPr>
            <a:spLocks noChangeShapeType="1"/>
          </p:cNvSpPr>
          <p:nvPr/>
        </p:nvSpPr>
        <p:spPr bwMode="auto">
          <a:xfrm>
            <a:off x="2743200" y="4419600"/>
            <a:ext cx="152400" cy="0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30739" name="Line 20"/>
          <p:cNvSpPr>
            <a:spLocks noChangeShapeType="1"/>
          </p:cNvSpPr>
          <p:nvPr/>
        </p:nvSpPr>
        <p:spPr bwMode="auto">
          <a:xfrm>
            <a:off x="3657600" y="4419600"/>
            <a:ext cx="152400" cy="0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30740" name="Line 21"/>
          <p:cNvSpPr>
            <a:spLocks noChangeShapeType="1"/>
          </p:cNvSpPr>
          <p:nvPr/>
        </p:nvSpPr>
        <p:spPr bwMode="auto">
          <a:xfrm>
            <a:off x="4572000" y="4419600"/>
            <a:ext cx="152400" cy="0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30741" name="Line 22"/>
          <p:cNvSpPr>
            <a:spLocks noChangeShapeType="1"/>
          </p:cNvSpPr>
          <p:nvPr/>
        </p:nvSpPr>
        <p:spPr bwMode="auto">
          <a:xfrm>
            <a:off x="5562600" y="4419600"/>
            <a:ext cx="152400" cy="0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30742" name="Line 23"/>
          <p:cNvSpPr>
            <a:spLocks noChangeShapeType="1"/>
          </p:cNvSpPr>
          <p:nvPr/>
        </p:nvSpPr>
        <p:spPr bwMode="auto">
          <a:xfrm>
            <a:off x="6477000" y="4419600"/>
            <a:ext cx="152400" cy="0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30743" name="Oval 25"/>
          <p:cNvSpPr>
            <a:spLocks noChangeArrowheads="1"/>
          </p:cNvSpPr>
          <p:nvPr/>
        </p:nvSpPr>
        <p:spPr bwMode="auto">
          <a:xfrm>
            <a:off x="2209800" y="5105400"/>
            <a:ext cx="4267200" cy="6858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/>
            <a:r>
              <a:rPr lang="hu-HU" b="1">
                <a:latin typeface="Arial Unicode MS" pitchFamily="34" charset="-128"/>
              </a:rPr>
              <a:t>A projekt menedzsment struktúrája</a:t>
            </a:r>
            <a:endParaRPr lang="hu-HU" sz="2400">
              <a:latin typeface="Arial Unicode MS" pitchFamily="34" charset="-128"/>
            </a:endParaRPr>
          </a:p>
        </p:txBody>
      </p:sp>
      <p:sp>
        <p:nvSpPr>
          <p:cNvPr id="30744" name="Line 26"/>
          <p:cNvSpPr>
            <a:spLocks noChangeShapeType="1"/>
          </p:cNvSpPr>
          <p:nvPr/>
        </p:nvSpPr>
        <p:spPr bwMode="auto">
          <a:xfrm flipH="1" flipV="1">
            <a:off x="2362200" y="4800600"/>
            <a:ext cx="1981200" cy="533400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30745" name="Line 27"/>
          <p:cNvSpPr>
            <a:spLocks noChangeShapeType="1"/>
          </p:cNvSpPr>
          <p:nvPr/>
        </p:nvSpPr>
        <p:spPr bwMode="auto">
          <a:xfrm flipH="1" flipV="1">
            <a:off x="3352800" y="4724400"/>
            <a:ext cx="990600" cy="609600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30746" name="Line 28"/>
          <p:cNvSpPr>
            <a:spLocks noChangeShapeType="1"/>
          </p:cNvSpPr>
          <p:nvPr/>
        </p:nvSpPr>
        <p:spPr bwMode="auto">
          <a:xfrm flipH="1" flipV="1">
            <a:off x="4267200" y="4724400"/>
            <a:ext cx="76200" cy="609600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30747" name="Line 29"/>
          <p:cNvSpPr>
            <a:spLocks noChangeShapeType="1"/>
          </p:cNvSpPr>
          <p:nvPr/>
        </p:nvSpPr>
        <p:spPr bwMode="auto">
          <a:xfrm flipV="1">
            <a:off x="4343400" y="4800600"/>
            <a:ext cx="609600" cy="533400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30748" name="Line 30"/>
          <p:cNvSpPr>
            <a:spLocks noChangeShapeType="1"/>
          </p:cNvSpPr>
          <p:nvPr/>
        </p:nvSpPr>
        <p:spPr bwMode="auto">
          <a:xfrm flipV="1">
            <a:off x="4343400" y="4724400"/>
            <a:ext cx="1676400" cy="609600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4219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565150" y="277813"/>
            <a:ext cx="5143500" cy="1066800"/>
          </a:xfrm>
        </p:spPr>
        <p:txBody>
          <a:bodyPr/>
          <a:lstStyle/>
          <a:p>
            <a:pPr eaLnBrk="1" hangingPunct="1"/>
            <a:r>
              <a:rPr lang="hu-HU" sz="3200" smtClean="0"/>
              <a:t>A működtetés bemutatása</a:t>
            </a:r>
            <a:endParaRPr lang="hu-HU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1295400"/>
            <a:ext cx="7543800" cy="4800600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hu-HU" smtClean="0"/>
              <a:t>	</a:t>
            </a:r>
            <a:r>
              <a:rPr lang="hu-HU" sz="3000" b="1" smtClean="0"/>
              <a:t>Ki kell térni a megvalósítás utáni szakaszra, a működtetésre is. </a:t>
            </a:r>
          </a:p>
          <a:p>
            <a:pPr eaLnBrk="1" hangingPunct="1">
              <a:buFont typeface="Wingdings" pitchFamily="2" charset="2"/>
              <a:buNone/>
            </a:pPr>
            <a:endParaRPr lang="hu-HU" sz="3000" b="1" smtClean="0"/>
          </a:p>
          <a:p>
            <a:pPr eaLnBrk="1" hangingPunct="1">
              <a:buFont typeface="Wingdings" pitchFamily="2" charset="2"/>
              <a:buChar char="§"/>
            </a:pPr>
            <a:r>
              <a:rPr lang="hu-HU" sz="3000" b="1" smtClean="0"/>
              <a:t>Jövedelmezőség, 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hu-HU" sz="3000" b="1" smtClean="0"/>
              <a:t>Nyereségesség, 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hu-HU" sz="3000" b="1" smtClean="0"/>
              <a:t>Fenntarthatóság, 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hu-HU" sz="3000" b="1" smtClean="0"/>
              <a:t>Hasznosság, 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hu-HU" sz="3000" b="1" smtClean="0"/>
              <a:t>Eredmények,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hu-HU" sz="3000" b="1" smtClean="0"/>
              <a:t>Monitoring mutatók.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98D2046-F5D4-468E-92A7-04C9646D8ED2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1AF0A9-63C7-4F9C-B6B3-AB52230A35B8}" type="slidenum">
              <a:rPr lang="hu-HU"/>
              <a:pPr>
                <a:defRPr/>
              </a:pPr>
              <a:t>59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692751"/>
      </p:ext>
    </p:extLst>
  </p:cSld>
  <p:clrMapOvr>
    <a:masterClrMapping/>
  </p:clrMapOvr>
  <p:transition>
    <p:zoom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6"/>
          <p:cNvSpPr>
            <a:spLocks noGrp="1" noChangeArrowheads="1"/>
          </p:cNvSpPr>
          <p:nvPr>
            <p:ph type="title"/>
          </p:nvPr>
        </p:nvSpPr>
        <p:spPr>
          <a:xfrm>
            <a:off x="565150" y="430213"/>
            <a:ext cx="4784725" cy="8382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hu-HU" sz="3200" b="1" smtClean="0"/>
              <a:t>Az üzleti terv felépítése</a:t>
            </a:r>
            <a:endParaRPr lang="hu-HU" sz="3200" smtClean="0"/>
          </a:p>
        </p:txBody>
      </p:sp>
      <p:sp>
        <p:nvSpPr>
          <p:cNvPr id="32771" name="Rectangle 7"/>
          <p:cNvSpPr>
            <a:spLocks noGrp="1" noChangeArrowheads="1"/>
          </p:cNvSpPr>
          <p:nvPr>
            <p:ph idx="1"/>
          </p:nvPr>
        </p:nvSpPr>
        <p:spPr>
          <a:xfrm>
            <a:off x="1524000" y="990600"/>
            <a:ext cx="7391400" cy="4953000"/>
          </a:xfrm>
        </p:spPr>
        <p:txBody>
          <a:bodyPr lIns="92075" tIns="46038" rIns="92075" bIns="46038">
            <a:normAutofit fontScale="92500" lnSpcReduction="10000"/>
          </a:bodyPr>
          <a:lstStyle/>
          <a:p>
            <a:pPr algn="just" eaLnBrk="1" hangingPunct="1">
              <a:lnSpc>
                <a:spcPct val="90000"/>
              </a:lnSpc>
            </a:pPr>
            <a:endParaRPr lang="hu-HU" sz="2400" b="1" smtClean="0">
              <a:solidFill>
                <a:srgbClr val="DE0702"/>
              </a:solidFill>
            </a:endParaRP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vállalkozás bemutatása</a:t>
            </a:r>
            <a:endParaRPr lang="hu-HU" sz="2400" b="1" smtClean="0">
              <a:solidFill>
                <a:srgbClr val="DE070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hu-HU" sz="2400" b="1" smtClean="0"/>
              <a:t>Vezetői összefoglaló, a tevékenységek rendszere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tevékenységek keretfeltételeinek elemzése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tevékenységek (projektek) célja</a:t>
            </a:r>
            <a:endParaRPr lang="hu-HU" sz="2400" b="1" smtClean="0">
              <a:solidFill>
                <a:srgbClr val="DE0702"/>
              </a:solidFill>
            </a:endParaRP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résztevékenységek (projektek) koncepciója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résztevékenységek (projektek) részletes ismertetése (kivitelezés, működési terv)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>
                <a:solidFill>
                  <a:srgbClr val="DE0702"/>
                </a:solidFill>
              </a:rPr>
              <a:t>A várható eredmények</a:t>
            </a:r>
            <a:endParaRPr lang="hu-HU" sz="2400" b="1" smtClean="0"/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Ütemezés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Marketing terv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Szervezeti felépítés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Pénzügyek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Kockázatelemzés</a:t>
            </a:r>
            <a:endParaRPr lang="hu-HU" sz="2400" smtClean="0"/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C7841EA-471D-4CF7-9122-B1A96FF29E4C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BDD31D-65B6-41B4-9299-3EDA92115D8B}" type="slidenum">
              <a:rPr lang="hu-HU"/>
              <a:pPr>
                <a:defRPr/>
              </a:pPr>
              <a:t>60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14397028"/>
      </p:ext>
    </p:extLst>
  </p:cSld>
  <p:clrMapOvr>
    <a:masterClrMapping/>
  </p:clrMapOvr>
  <p:transition>
    <p:zoom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457200"/>
            <a:ext cx="6477000" cy="685800"/>
          </a:xfrm>
        </p:spPr>
        <p:txBody>
          <a:bodyPr/>
          <a:lstStyle/>
          <a:p>
            <a:pPr eaLnBrk="1" hangingPunct="1"/>
            <a:r>
              <a:rPr lang="hu-HU" sz="3200" b="1" smtClean="0"/>
              <a:t>A közvetlen, közvetett eredmények</a:t>
            </a:r>
            <a:endParaRPr lang="hu-HU" sz="2400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1371600"/>
            <a:ext cx="7315200" cy="51054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</a:pPr>
            <a:r>
              <a:rPr lang="hu-HU" smtClean="0"/>
              <a:t>	</a:t>
            </a:r>
            <a:r>
              <a:rPr lang="hu-HU" sz="2800" b="1" smtClean="0"/>
              <a:t>Például:</a:t>
            </a:r>
            <a:endParaRPr lang="hu-HU" sz="3400" smtClean="0"/>
          </a:p>
          <a:p>
            <a:pPr lvl="1" algn="just" eaLnBrk="1" hangingPunct="1">
              <a:buFont typeface="Wingdings" pitchFamily="2" charset="2"/>
              <a:buChar char="§"/>
            </a:pPr>
            <a:r>
              <a:rPr lang="hu-HU" sz="3000" b="1" smtClean="0"/>
              <a:t>Technológiai fejlődés elérése</a:t>
            </a:r>
          </a:p>
          <a:p>
            <a:pPr lvl="1" algn="just" eaLnBrk="1" hangingPunct="1">
              <a:buFont typeface="Wingdings" pitchFamily="2" charset="2"/>
              <a:buChar char="§"/>
            </a:pPr>
            <a:r>
              <a:rPr lang="hu-HU" sz="3000" b="1" smtClean="0"/>
              <a:t>Hatékonyság növelése</a:t>
            </a:r>
          </a:p>
          <a:p>
            <a:pPr lvl="1" algn="just" eaLnBrk="1" hangingPunct="1">
              <a:buFont typeface="Wingdings" pitchFamily="2" charset="2"/>
              <a:buChar char="§"/>
            </a:pPr>
            <a:r>
              <a:rPr lang="hu-HU" sz="3000" b="1" smtClean="0"/>
              <a:t>Versenyképesség javulása</a:t>
            </a:r>
          </a:p>
          <a:p>
            <a:pPr lvl="1" algn="just" eaLnBrk="1" hangingPunct="1">
              <a:buFont typeface="Wingdings" pitchFamily="2" charset="2"/>
              <a:buChar char="§"/>
            </a:pPr>
            <a:r>
              <a:rPr lang="hu-HU" sz="3000" b="1" smtClean="0"/>
              <a:t>Új technológia bevezetése</a:t>
            </a:r>
          </a:p>
          <a:p>
            <a:pPr lvl="1" algn="just" eaLnBrk="1" hangingPunct="1">
              <a:buFont typeface="Wingdings" pitchFamily="2" charset="2"/>
              <a:buChar char="§"/>
            </a:pPr>
            <a:r>
              <a:rPr lang="hu-HU" sz="3000" b="1" smtClean="0"/>
              <a:t>A termékpaletta bővülése</a:t>
            </a:r>
          </a:p>
          <a:p>
            <a:pPr lvl="1" algn="just" eaLnBrk="1" hangingPunct="1">
              <a:buFont typeface="Wingdings" pitchFamily="2" charset="2"/>
              <a:buChar char="§"/>
            </a:pPr>
            <a:r>
              <a:rPr lang="hu-HU" sz="3000" b="1" smtClean="0"/>
              <a:t>Rendezvény lebonyolítása</a:t>
            </a:r>
          </a:p>
          <a:p>
            <a:pPr lvl="1" algn="just" eaLnBrk="1" hangingPunct="1">
              <a:buFont typeface="Wingdings" pitchFamily="2" charset="2"/>
              <a:buChar char="§"/>
            </a:pPr>
            <a:r>
              <a:rPr lang="hu-HU" sz="3000" b="1" smtClean="0"/>
              <a:t>Épület átadása</a:t>
            </a:r>
          </a:p>
          <a:p>
            <a:pPr lvl="1" algn="just" eaLnBrk="1" hangingPunct="1">
              <a:buFont typeface="Wingdings" pitchFamily="2" charset="2"/>
              <a:buChar char="§"/>
            </a:pPr>
            <a:r>
              <a:rPr lang="hu-HU" sz="3000" b="1" smtClean="0"/>
              <a:t>Új szolgáltatás nyújtása</a:t>
            </a:r>
            <a:endParaRPr lang="hu-HU" sz="3000" smtClean="0"/>
          </a:p>
        </p:txBody>
      </p:sp>
      <p:sp>
        <p:nvSpPr>
          <p:cNvPr id="5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8E7988F-4463-47F2-818B-A135C04DCA83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451692-9C44-4B73-879E-1D9F83CCA1CB}" type="slidenum">
              <a:rPr lang="hu-HU"/>
              <a:pPr>
                <a:defRPr/>
              </a:pPr>
              <a:t>61</a:t>
            </a:fld>
            <a:endParaRPr lang="hu-HU"/>
          </a:p>
        </p:txBody>
      </p:sp>
      <p:sp>
        <p:nvSpPr>
          <p:cNvPr id="33798" name="Text Box 4"/>
          <p:cNvSpPr txBox="1">
            <a:spLocks noChangeArrowheads="1"/>
          </p:cNvSpPr>
          <p:nvPr/>
        </p:nvSpPr>
        <p:spPr bwMode="auto">
          <a:xfrm>
            <a:off x="7315200" y="2362200"/>
            <a:ext cx="152400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kumimoji="1" lang="hu-HU" sz="20000" i="1">
                <a:solidFill>
                  <a:srgbClr val="008080"/>
                </a:solidFill>
              </a:rPr>
              <a:t>?</a:t>
            </a:r>
            <a:endParaRPr kumimoji="1" lang="hu-HU" sz="2800" i="1">
              <a:solidFill>
                <a:srgbClr val="0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866263"/>
      </p:ext>
    </p:extLst>
  </p:cSld>
  <p:clrMapOvr>
    <a:masterClrMapping/>
  </p:clrMapOvr>
  <p:transition>
    <p:zoom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6"/>
          <p:cNvSpPr>
            <a:spLocks noGrp="1" noChangeArrowheads="1"/>
          </p:cNvSpPr>
          <p:nvPr>
            <p:ph type="title"/>
          </p:nvPr>
        </p:nvSpPr>
        <p:spPr>
          <a:xfrm>
            <a:off x="565150" y="430213"/>
            <a:ext cx="4784725" cy="8382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hu-HU" sz="3200" b="1" smtClean="0"/>
              <a:t>Az üzleti terv felépítése</a:t>
            </a:r>
            <a:endParaRPr lang="hu-HU" sz="3200" smtClean="0"/>
          </a:p>
        </p:txBody>
      </p:sp>
      <p:sp>
        <p:nvSpPr>
          <p:cNvPr id="34819" name="Rectangle 7"/>
          <p:cNvSpPr>
            <a:spLocks noGrp="1" noChangeArrowheads="1"/>
          </p:cNvSpPr>
          <p:nvPr>
            <p:ph idx="1"/>
          </p:nvPr>
        </p:nvSpPr>
        <p:spPr>
          <a:xfrm>
            <a:off x="1524000" y="990600"/>
            <a:ext cx="7391400" cy="4953000"/>
          </a:xfrm>
        </p:spPr>
        <p:txBody>
          <a:bodyPr lIns="92075" tIns="46038" rIns="92075" bIns="46038">
            <a:normAutofit fontScale="92500" lnSpcReduction="10000"/>
          </a:bodyPr>
          <a:lstStyle/>
          <a:p>
            <a:pPr algn="just" eaLnBrk="1" hangingPunct="1">
              <a:lnSpc>
                <a:spcPct val="90000"/>
              </a:lnSpc>
            </a:pPr>
            <a:endParaRPr lang="hu-HU" sz="2400" b="1" smtClean="0">
              <a:solidFill>
                <a:srgbClr val="DE0702"/>
              </a:solidFill>
            </a:endParaRP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vállalkozás bemutatása</a:t>
            </a:r>
            <a:endParaRPr lang="hu-HU" sz="2400" b="1" smtClean="0">
              <a:solidFill>
                <a:srgbClr val="DE070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hu-HU" sz="2400" b="1" smtClean="0"/>
              <a:t>Vezetői összefoglaló, a tevékenységek rendszere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tevékenységek keretfeltételeinek elemzése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tevékenységek (projektek) célja</a:t>
            </a:r>
            <a:endParaRPr lang="hu-HU" sz="2400" b="1" smtClean="0">
              <a:solidFill>
                <a:srgbClr val="DE0702"/>
              </a:solidFill>
            </a:endParaRP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résztevékenységek (projektek) koncepciója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résztevékenységek (projektek) részletes ismertetése (kivitelezés, működési terv)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projekt várható eredményei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>
                <a:solidFill>
                  <a:srgbClr val="DE0702"/>
                </a:solidFill>
              </a:rPr>
              <a:t>Ütemezés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Marketing terv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Szervezeti felépítés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Pénzügyek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Kockázatelemzés</a:t>
            </a:r>
            <a:endParaRPr lang="hu-HU" sz="2400" smtClean="0"/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3A6CA01F-6230-4B66-896D-501C70D40CEF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E5A465-2FC1-412F-A434-73CD092E8F6D}" type="slidenum">
              <a:rPr lang="hu-HU"/>
              <a:pPr>
                <a:defRPr/>
              </a:pPr>
              <a:t>62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42225173"/>
      </p:ext>
    </p:extLst>
  </p:cSld>
  <p:clrMapOvr>
    <a:masterClrMapping/>
  </p:clrMapOvr>
  <p:transition>
    <p:zoom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6"/>
          <p:cNvSpPr>
            <a:spLocks noGrp="1" noChangeArrowheads="1"/>
          </p:cNvSpPr>
          <p:nvPr>
            <p:ph type="title"/>
          </p:nvPr>
        </p:nvSpPr>
        <p:spPr>
          <a:xfrm>
            <a:off x="565150" y="430213"/>
            <a:ext cx="4784725" cy="8382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hu-HU" sz="3200" b="1" smtClean="0"/>
              <a:t>Az üzleti terv felépítése</a:t>
            </a:r>
            <a:endParaRPr lang="hu-HU" sz="3200" smtClean="0"/>
          </a:p>
        </p:txBody>
      </p:sp>
      <p:sp>
        <p:nvSpPr>
          <p:cNvPr id="35843" name="Rectangle 7"/>
          <p:cNvSpPr>
            <a:spLocks noGrp="1" noChangeArrowheads="1"/>
          </p:cNvSpPr>
          <p:nvPr>
            <p:ph idx="1"/>
          </p:nvPr>
        </p:nvSpPr>
        <p:spPr>
          <a:xfrm>
            <a:off x="1524000" y="990600"/>
            <a:ext cx="7391400" cy="4953000"/>
          </a:xfrm>
        </p:spPr>
        <p:txBody>
          <a:bodyPr lIns="92075" tIns="46038" rIns="92075" bIns="46038">
            <a:normAutofit fontScale="92500" lnSpcReduction="10000"/>
          </a:bodyPr>
          <a:lstStyle/>
          <a:p>
            <a:pPr algn="just" eaLnBrk="1" hangingPunct="1">
              <a:lnSpc>
                <a:spcPct val="90000"/>
              </a:lnSpc>
            </a:pPr>
            <a:endParaRPr lang="hu-HU" sz="2400" b="1" smtClean="0">
              <a:solidFill>
                <a:srgbClr val="DE0702"/>
              </a:solidFill>
            </a:endParaRP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vállalkozás bemutatása</a:t>
            </a:r>
            <a:endParaRPr lang="hu-HU" sz="2400" b="1" smtClean="0">
              <a:solidFill>
                <a:srgbClr val="DE070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hu-HU" sz="2400" b="1" smtClean="0"/>
              <a:t>Vezetői összefoglaló, a tevékenységek rendszere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tevékenységek keretfeltételeinek elemzése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tevékenységek (projektek) célja</a:t>
            </a:r>
            <a:endParaRPr lang="hu-HU" sz="2400" b="1" smtClean="0">
              <a:solidFill>
                <a:srgbClr val="DE0702"/>
              </a:solidFill>
            </a:endParaRP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résztevékenységek (projektek) koncepciója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résztevékenységek (projektek) részletes ismertetése (kivitelezés, működési terv)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projekt várható eredményei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Ütemezés</a:t>
            </a:r>
            <a:endParaRPr lang="hu-HU" sz="2400" b="1" smtClean="0">
              <a:solidFill>
                <a:srgbClr val="DE0702"/>
              </a:solidFill>
            </a:endParaRP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>
                <a:solidFill>
                  <a:srgbClr val="DE0702"/>
                </a:solidFill>
              </a:rPr>
              <a:t>Marketing terv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Szervezeti felépítés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Pénzügyek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Kockázatelemzés</a:t>
            </a:r>
            <a:endParaRPr lang="hu-HU" sz="2400" smtClean="0"/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0FA88AE-667A-4AE9-BBD9-C1E248472D80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D3A84F-362B-4C46-B325-A635CFAB09E4}" type="slidenum">
              <a:rPr lang="hu-HU"/>
              <a:pPr>
                <a:defRPr/>
              </a:pPr>
              <a:t>63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4558435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81000"/>
            <a:ext cx="6096000" cy="1143000"/>
          </a:xfrm>
        </p:spPr>
        <p:txBody>
          <a:bodyPr/>
          <a:lstStyle/>
          <a:p>
            <a:pPr eaLnBrk="1" hangingPunct="1"/>
            <a:r>
              <a:rPr lang="hu-HU" sz="3200" b="1" smtClean="0"/>
              <a:t>A marketing terv bemutatása</a:t>
            </a:r>
            <a:endParaRPr lang="hu-HU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482600" y="1746250"/>
            <a:ext cx="6931025" cy="3954463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</a:pPr>
            <a:r>
              <a:rPr lang="hu-HU" smtClean="0"/>
              <a:t>	</a:t>
            </a:r>
            <a:r>
              <a:rPr lang="hu-HU" sz="2800" b="1" smtClean="0"/>
              <a:t>A marketing terv a piaci lehetőségekre fókuszálva mutatja be az adott projekt lehetőségeit, várható eredményeit. </a:t>
            </a:r>
          </a:p>
          <a:p>
            <a:pPr algn="just" eaLnBrk="1" hangingPunct="1">
              <a:buFont typeface="Wingdings" pitchFamily="2" charset="2"/>
              <a:buNone/>
            </a:pPr>
            <a:r>
              <a:rPr lang="hu-HU" sz="2800" b="1" smtClean="0"/>
              <a:t>	A marketing tervben azokat az eszközöket kell megfogalmazni, amelyek képesek biztosítani a projekt céljainak eredményes megvalósulását.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3D11AFC8-4095-4B9A-AEF1-E7952EEED97E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E65AF4-EF5C-40E1-9316-45D7CE883C1B}" type="slidenum">
              <a:rPr lang="hu-HU"/>
              <a:pPr>
                <a:defRPr/>
              </a:pPr>
              <a:t>64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03572709"/>
      </p:ext>
    </p:extLst>
  </p:cSld>
  <p:clrMapOvr>
    <a:masterClrMapping/>
  </p:clrMapOvr>
  <p:transition>
    <p:zoom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82600" y="430213"/>
            <a:ext cx="6105525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hu-HU" sz="3200" b="1" smtClean="0"/>
              <a:t>A marketing terv részei</a:t>
            </a:r>
            <a:endParaRPr lang="hu-HU" sz="2400" smtClean="0"/>
          </a:p>
        </p:txBody>
      </p:sp>
      <p:sp>
        <p:nvSpPr>
          <p:cNvPr id="37891" name="Rectangle 5"/>
          <p:cNvSpPr>
            <a:spLocks noGrp="1" noChangeArrowheads="1"/>
          </p:cNvSpPr>
          <p:nvPr>
            <p:ph idx="1"/>
          </p:nvPr>
        </p:nvSpPr>
        <p:spPr>
          <a:xfrm>
            <a:off x="1447800" y="990600"/>
            <a:ext cx="7467600" cy="4876800"/>
          </a:xfrm>
        </p:spPr>
        <p:txBody>
          <a:bodyPr lIns="92075" tIns="46038" rIns="92075" bIns="46038"/>
          <a:lstStyle/>
          <a:p>
            <a:pPr algn="just" eaLnBrk="1" hangingPunct="1"/>
            <a:r>
              <a:rPr lang="hu-HU" sz="2000" b="1" smtClean="0"/>
              <a:t>Marketinghelyzetkép (piac, termékek, versenyhelyzet, értékesítés, makrokörnyezet)</a:t>
            </a:r>
          </a:p>
          <a:p>
            <a:pPr algn="just" eaLnBrk="1" hangingPunct="1"/>
            <a:r>
              <a:rPr lang="hu-HU" sz="2000" b="1" smtClean="0"/>
              <a:t>Célkitűzések és stratégiai elvek megfogalmazása - product, price, promotion, placement- 4P politics</a:t>
            </a:r>
          </a:p>
          <a:p>
            <a:pPr algn="just" eaLnBrk="1" hangingPunct="1"/>
            <a:r>
              <a:rPr lang="hu-HU" sz="2000" b="1" smtClean="0"/>
              <a:t>Marketing programok, projektek (A stratégiai tervekhez illeszkedő marketing programok megfogalmazása, pontos kidolgozása.)</a:t>
            </a:r>
          </a:p>
          <a:p>
            <a:pPr algn="just" eaLnBrk="1" hangingPunct="1"/>
            <a:r>
              <a:rPr lang="hu-HU" sz="2000" b="1" smtClean="0"/>
              <a:t>Marketing költségvetés (A marketing programok költségkerete a tervezési időszakban, a várható bevételek nagysága.)</a:t>
            </a:r>
          </a:p>
          <a:p>
            <a:pPr algn="just" eaLnBrk="1" hangingPunct="1"/>
            <a:r>
              <a:rPr lang="hu-HU" sz="2000" b="1" smtClean="0"/>
              <a:t>A szükséges marketing szakemberek kiválasztása</a:t>
            </a:r>
          </a:p>
          <a:p>
            <a:pPr algn="just" eaLnBrk="1" hangingPunct="1">
              <a:lnSpc>
                <a:spcPct val="0"/>
              </a:lnSpc>
              <a:buFont typeface="Wingdings" pitchFamily="2" charset="2"/>
              <a:buNone/>
            </a:pPr>
            <a:endParaRPr lang="hu-HU" sz="2000" b="1" smtClean="0"/>
          </a:p>
          <a:p>
            <a:pPr algn="just" eaLnBrk="1" hangingPunct="1">
              <a:buFont typeface="Wingdings" pitchFamily="2" charset="2"/>
              <a:buNone/>
            </a:pPr>
            <a:r>
              <a:rPr lang="hu-HU" sz="2000" b="1" smtClean="0"/>
              <a:t>	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645A1E9-D83A-45C1-AF9F-563436F49BB5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B72E48-55B3-4350-ACFF-D898BF055C6A}" type="slidenum">
              <a:rPr lang="hu-HU"/>
              <a:pPr>
                <a:defRPr/>
              </a:pPr>
              <a:t>65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73746682"/>
      </p:ext>
    </p:extLst>
  </p:cSld>
  <p:clrMapOvr>
    <a:masterClrMapping/>
  </p:clrMapOvr>
  <p:transition>
    <p:zoom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6"/>
          <p:cNvSpPr>
            <a:spLocks noGrp="1" noChangeArrowheads="1"/>
          </p:cNvSpPr>
          <p:nvPr>
            <p:ph type="title"/>
          </p:nvPr>
        </p:nvSpPr>
        <p:spPr>
          <a:xfrm>
            <a:off x="565150" y="430213"/>
            <a:ext cx="4784725" cy="8382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hu-HU" sz="3200" b="1" smtClean="0"/>
              <a:t>Az üzleti terv felépítése</a:t>
            </a:r>
            <a:endParaRPr lang="hu-HU" sz="3200" smtClean="0"/>
          </a:p>
        </p:txBody>
      </p:sp>
      <p:sp>
        <p:nvSpPr>
          <p:cNvPr id="38915" name="Rectangle 7"/>
          <p:cNvSpPr>
            <a:spLocks noGrp="1" noChangeArrowheads="1"/>
          </p:cNvSpPr>
          <p:nvPr>
            <p:ph idx="1"/>
          </p:nvPr>
        </p:nvSpPr>
        <p:spPr>
          <a:xfrm>
            <a:off x="1524000" y="990600"/>
            <a:ext cx="7391400" cy="4953000"/>
          </a:xfrm>
        </p:spPr>
        <p:txBody>
          <a:bodyPr lIns="92075" tIns="46038" rIns="92075" bIns="46038">
            <a:normAutofit fontScale="92500" lnSpcReduction="10000"/>
          </a:bodyPr>
          <a:lstStyle/>
          <a:p>
            <a:pPr algn="just" eaLnBrk="1" hangingPunct="1">
              <a:lnSpc>
                <a:spcPct val="90000"/>
              </a:lnSpc>
            </a:pPr>
            <a:endParaRPr lang="hu-HU" sz="2400" b="1" smtClean="0">
              <a:solidFill>
                <a:srgbClr val="DE0702"/>
              </a:solidFill>
            </a:endParaRP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vállalkozás bemutatása</a:t>
            </a:r>
            <a:endParaRPr lang="hu-HU" sz="2400" b="1" smtClean="0">
              <a:solidFill>
                <a:srgbClr val="DE070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hu-HU" sz="2400" b="1" smtClean="0"/>
              <a:t>Vezetői összefoglaló, a tevékenységek rendszere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tevékenységek keretfeltételeinek elemzése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tevékenységek (projektek) célja</a:t>
            </a:r>
            <a:endParaRPr lang="hu-HU" sz="2400" b="1" smtClean="0">
              <a:solidFill>
                <a:srgbClr val="DE0702"/>
              </a:solidFill>
            </a:endParaRP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résztevékenységek (projektek) koncepciója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résztevékenységek (projektek) részletes ismertetése (kivitelezés, működési terv)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projekt várható eredményei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Ütemezés</a:t>
            </a:r>
            <a:endParaRPr lang="hu-HU" sz="2400" b="1" smtClean="0">
              <a:solidFill>
                <a:srgbClr val="DE0702"/>
              </a:solidFill>
            </a:endParaRP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Marketing terv</a:t>
            </a:r>
            <a:endParaRPr lang="hu-HU" sz="2400" b="1" smtClean="0">
              <a:solidFill>
                <a:srgbClr val="DE0702"/>
              </a:solidFill>
            </a:endParaRP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>
                <a:solidFill>
                  <a:srgbClr val="DE0702"/>
                </a:solidFill>
              </a:rPr>
              <a:t>Szervezeti felépítés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Pénzügyek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Kockázatelemzés</a:t>
            </a:r>
            <a:endParaRPr lang="hu-HU" sz="2400" smtClean="0"/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E9E3F5B-8C2E-469C-AF58-F422C91A47FA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7A3732-0EF3-41BE-8DBD-B6923A33D56F}" type="slidenum">
              <a:rPr lang="hu-HU"/>
              <a:pPr>
                <a:defRPr/>
              </a:pPr>
              <a:t>66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21264539"/>
      </p:ext>
    </p:extLst>
  </p:cSld>
  <p:clrMapOvr>
    <a:masterClrMapping/>
  </p:clrMapOvr>
  <p:transition>
    <p:zoom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200" b="1" smtClean="0"/>
              <a:t>Szervezeti felépítés</a:t>
            </a:r>
            <a:endParaRPr lang="hu-HU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1619250" y="1600200"/>
            <a:ext cx="7067550" cy="4530725"/>
          </a:xfrm>
        </p:spPr>
        <p:txBody>
          <a:bodyPr/>
          <a:lstStyle/>
          <a:p>
            <a:pPr eaLnBrk="1" hangingPunct="1"/>
            <a:endParaRPr lang="hu-HU" smtClean="0"/>
          </a:p>
          <a:p>
            <a:pPr eaLnBrk="1" hangingPunct="1"/>
            <a:r>
              <a:rPr lang="hu-HU" sz="3000" b="1" smtClean="0"/>
              <a:t>Munkamegosztás</a:t>
            </a:r>
          </a:p>
          <a:p>
            <a:pPr eaLnBrk="1" hangingPunct="1"/>
            <a:r>
              <a:rPr lang="hu-HU" sz="3000" b="1" smtClean="0"/>
              <a:t>Hatáskörmegosztás</a:t>
            </a:r>
          </a:p>
          <a:p>
            <a:pPr eaLnBrk="1" hangingPunct="1"/>
            <a:r>
              <a:rPr lang="hu-HU" sz="3000" b="1" smtClean="0"/>
              <a:t>Koordinációs eszközök</a:t>
            </a:r>
          </a:p>
          <a:p>
            <a:pPr eaLnBrk="1" hangingPunct="1"/>
            <a:r>
              <a:rPr lang="hu-HU" sz="3000" b="1" smtClean="0"/>
              <a:t>Konfiguráció</a:t>
            </a:r>
          </a:p>
          <a:p>
            <a:pPr eaLnBrk="1" hangingPunct="1"/>
            <a:r>
              <a:rPr lang="hu-HU" sz="3000" b="1" smtClean="0"/>
              <a:t>Hierarchia</a:t>
            </a:r>
            <a:endParaRPr lang="hu-HU" sz="3000" smtClean="0"/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95ACB0F0-7057-4DB1-9841-7C51877A71CC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5061E4-3B47-40E8-83FE-761E3CEDC206}" type="slidenum">
              <a:rPr lang="hu-HU"/>
              <a:pPr>
                <a:defRPr/>
              </a:pPr>
              <a:t>67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8658673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4"/>
          <p:cNvSpPr>
            <a:spLocks noGrp="1" noChangeArrowheads="1"/>
          </p:cNvSpPr>
          <p:nvPr>
            <p:ph type="title"/>
          </p:nvPr>
        </p:nvSpPr>
        <p:spPr>
          <a:xfrm>
            <a:off x="565150" y="430213"/>
            <a:ext cx="4784725" cy="8382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hu-HU" sz="3200" b="1" smtClean="0"/>
              <a:t>Az üzleti terv felépítése</a:t>
            </a:r>
            <a:endParaRPr lang="hu-HU" sz="3200" smtClean="0"/>
          </a:p>
        </p:txBody>
      </p:sp>
      <p:sp>
        <p:nvSpPr>
          <p:cNvPr id="40963" name="Rectangle 5"/>
          <p:cNvSpPr>
            <a:spLocks noGrp="1" noChangeArrowheads="1"/>
          </p:cNvSpPr>
          <p:nvPr>
            <p:ph idx="1"/>
          </p:nvPr>
        </p:nvSpPr>
        <p:spPr>
          <a:xfrm>
            <a:off x="1524000" y="990600"/>
            <a:ext cx="7391400" cy="4953000"/>
          </a:xfrm>
        </p:spPr>
        <p:txBody>
          <a:bodyPr lIns="92075" tIns="46038" rIns="92075" bIns="46038">
            <a:normAutofit fontScale="92500" lnSpcReduction="10000"/>
          </a:bodyPr>
          <a:lstStyle/>
          <a:p>
            <a:pPr algn="just" eaLnBrk="1" hangingPunct="1">
              <a:lnSpc>
                <a:spcPct val="90000"/>
              </a:lnSpc>
            </a:pPr>
            <a:endParaRPr lang="hu-HU" sz="2400" b="1" smtClean="0">
              <a:solidFill>
                <a:srgbClr val="DE0702"/>
              </a:solidFill>
            </a:endParaRP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vállalkozás bemutatása</a:t>
            </a:r>
            <a:endParaRPr lang="hu-HU" sz="2400" b="1" smtClean="0">
              <a:solidFill>
                <a:srgbClr val="DE070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hu-HU" sz="2400" b="1" smtClean="0"/>
              <a:t>Vezetői összefoglaló, a tevékenységek rendszere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tevékenységek keretfeltételeinek elemzése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tevékenységek (projektek) célja</a:t>
            </a:r>
            <a:endParaRPr lang="hu-HU" sz="2400" b="1" smtClean="0">
              <a:solidFill>
                <a:srgbClr val="DE0702"/>
              </a:solidFill>
            </a:endParaRP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résztevékenységek (projektek) koncepciója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résztevékenységek (projektek) részletes ismertetése (kivitelezés, működési terv)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projekt várható eredményei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Ütemezés</a:t>
            </a:r>
            <a:endParaRPr lang="hu-HU" sz="2400" b="1" smtClean="0">
              <a:solidFill>
                <a:srgbClr val="DE0702"/>
              </a:solidFill>
            </a:endParaRP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Marketing terv</a:t>
            </a:r>
            <a:endParaRPr lang="hu-HU" sz="2400" b="1" smtClean="0">
              <a:solidFill>
                <a:srgbClr val="DE0702"/>
              </a:solidFill>
            </a:endParaRP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Szervezeti felépítés</a:t>
            </a:r>
            <a:endParaRPr lang="hu-HU" sz="2400" b="1" smtClean="0">
              <a:solidFill>
                <a:srgbClr val="DE0702"/>
              </a:solidFill>
            </a:endParaRP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>
                <a:solidFill>
                  <a:srgbClr val="DE0702"/>
                </a:solidFill>
              </a:rPr>
              <a:t>Pénzügyek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Kockázatelemzés</a:t>
            </a:r>
            <a:endParaRPr lang="hu-HU" sz="2400" smtClean="0"/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4A7E2AE-3297-4759-B03F-57FB6D2515C3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BC6930-67CE-416D-93B9-00C4C53449DE}" type="slidenum">
              <a:rPr lang="hu-HU"/>
              <a:pPr>
                <a:defRPr/>
              </a:pPr>
              <a:t>68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1864154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hu-HU" sz="3200" b="1" smtClean="0"/>
              <a:t>Pénzügyi terv</a:t>
            </a:r>
            <a:endParaRPr lang="hu-HU" sz="3700" b="1" smtClean="0"/>
          </a:p>
        </p:txBody>
      </p:sp>
      <p:sp>
        <p:nvSpPr>
          <p:cNvPr id="41987" name="Rectangle 14"/>
          <p:cNvSpPr>
            <a:spLocks noGrp="1" noChangeArrowheads="1"/>
          </p:cNvSpPr>
          <p:nvPr>
            <p:ph idx="1"/>
          </p:nvPr>
        </p:nvSpPr>
        <p:spPr>
          <a:xfrm>
            <a:off x="1187450" y="1600200"/>
            <a:ext cx="7499350" cy="4530725"/>
          </a:xfrm>
        </p:spPr>
        <p:txBody>
          <a:bodyPr lIns="92075" tIns="46038" rIns="92075" bIns="46038"/>
          <a:lstStyle/>
          <a:p>
            <a:pPr eaLnBrk="1" hangingPunct="1"/>
            <a:endParaRPr lang="hu-HU" smtClean="0"/>
          </a:p>
          <a:p>
            <a:pPr eaLnBrk="1" hangingPunct="1"/>
            <a:r>
              <a:rPr lang="hu-HU" sz="2400" smtClean="0"/>
              <a:t>A projekt megvalósítási ráfordításainak becslése</a:t>
            </a:r>
            <a:endParaRPr lang="hu-HU" sz="1700" smtClean="0"/>
          </a:p>
          <a:p>
            <a:pPr eaLnBrk="1" hangingPunct="1"/>
            <a:endParaRPr lang="hu-HU" sz="1700" smtClean="0"/>
          </a:p>
          <a:p>
            <a:pPr eaLnBrk="1" hangingPunct="1"/>
            <a:r>
              <a:rPr lang="hu-HU" sz="2400" smtClean="0"/>
              <a:t>A projekt megvalósítási forrásainak tervezete</a:t>
            </a:r>
          </a:p>
          <a:p>
            <a:pPr eaLnBrk="1" hangingPunct="1"/>
            <a:endParaRPr lang="hu-HU" sz="1700" smtClean="0"/>
          </a:p>
          <a:p>
            <a:pPr eaLnBrk="1" hangingPunct="1"/>
            <a:r>
              <a:rPr lang="hu-HU" sz="2400" smtClean="0"/>
              <a:t>A projekt fenntarthatóságának elemzése</a:t>
            </a:r>
          </a:p>
          <a:p>
            <a:pPr eaLnBrk="1" hangingPunct="1"/>
            <a:endParaRPr lang="hu-HU" sz="1700" smtClean="0"/>
          </a:p>
          <a:p>
            <a:pPr eaLnBrk="1" hangingPunct="1"/>
            <a:r>
              <a:rPr lang="hu-HU" sz="2400" smtClean="0"/>
              <a:t>A projekt pénzáramainak becslése</a:t>
            </a:r>
          </a:p>
          <a:p>
            <a:pPr eaLnBrk="1" hangingPunct="1"/>
            <a:endParaRPr lang="hu-HU" sz="1700" smtClean="0"/>
          </a:p>
          <a:p>
            <a:pPr eaLnBrk="1" hangingPunct="1"/>
            <a:r>
              <a:rPr lang="hu-HU" sz="2400" smtClean="0"/>
              <a:t>A projekt megtérülésének elemzése</a:t>
            </a:r>
            <a:endParaRPr lang="hu-HU" smtClean="0"/>
          </a:p>
          <a:p>
            <a:pPr eaLnBrk="1" hangingPunct="1"/>
            <a:endParaRPr lang="hu-HU" smtClean="0"/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D16B394-800D-4AD0-9B1C-C91E1086F861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1CF6E1-2380-4B61-A143-C64CCE49ECCB}" type="slidenum">
              <a:rPr lang="hu-HU"/>
              <a:pPr>
                <a:defRPr/>
              </a:pPr>
              <a:t>69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0910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200" b="1" smtClean="0"/>
              <a:t>Üzemi, üzleti tevékenység eredménye/bevételek</a:t>
            </a:r>
            <a:endParaRPr lang="hu-HU" smtClean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565150" y="1600200"/>
            <a:ext cx="7920038" cy="395446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hu-HU" sz="2900" b="1" smtClean="0"/>
              <a:t>Értékesítés nettó árbevétele (a jogi személy szokásos tevékenységével értékesített termék, szolgáltatás)</a:t>
            </a:r>
          </a:p>
          <a:p>
            <a:pPr eaLnBrk="1" hangingPunct="1"/>
            <a:r>
              <a:rPr lang="hu-HU" sz="2900" b="1" smtClean="0"/>
              <a:t>Aktivált saját teljesítmény értéke (saját magunk által termelt, raktáron lévő érték)</a:t>
            </a:r>
          </a:p>
          <a:p>
            <a:pPr eaLnBrk="1" hangingPunct="1"/>
            <a:r>
              <a:rPr lang="hu-HU" sz="2900" b="1" smtClean="0"/>
              <a:t>Egyéb bevétel (minden, ami nem értékesítés nettó árbevétele, aktivált saját teljesítmény értéke, pénzügyi műveletek bevétele, rendkívüli bevétel)</a:t>
            </a:r>
            <a:endParaRPr lang="hu-HU" smtClean="0"/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18FC7D8-0E97-494D-B903-FF266AFD053F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A0CC98-0CE3-4CB6-8D6D-C2FBB25295DD}" type="slidenum">
              <a:rPr lang="hu-HU"/>
              <a:pPr>
                <a:defRPr/>
              </a:pPr>
              <a:t>70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99125265"/>
      </p:ext>
    </p:extLst>
  </p:cSld>
  <p:clrMapOvr>
    <a:masterClrMapping/>
  </p:clrMapOvr>
  <p:transition>
    <p:zoom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565150" y="430213"/>
            <a:ext cx="7261225" cy="762000"/>
          </a:xfrm>
        </p:spPr>
        <p:txBody>
          <a:bodyPr/>
          <a:lstStyle/>
          <a:p>
            <a:pPr eaLnBrk="1" hangingPunct="1"/>
            <a:r>
              <a:rPr lang="hu-HU" sz="3200" b="1" smtClean="0"/>
              <a:t>Üzemi, üzleti tevékenység/ráfordítás</a:t>
            </a:r>
            <a:endParaRPr lang="hu-HU" smtClean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371600"/>
            <a:ext cx="8375650" cy="4724400"/>
          </a:xfrm>
        </p:spPr>
        <p:txBody>
          <a:bodyPr/>
          <a:lstStyle/>
          <a:p>
            <a:pPr eaLnBrk="1" hangingPunct="1"/>
            <a:r>
              <a:rPr lang="hu-HU" sz="2400" b="1" smtClean="0"/>
              <a:t>Anyag jellegű ráfordítás (minden, ami szokásos, és anyaghoz kötődik - Pl.: árubeszerzés, anyagbeszerzés, készletek, irodaszerek, közmű-, közüzemi díjak, bérleti díjak, szállítási díjak, illetékek stb.)</a:t>
            </a:r>
          </a:p>
          <a:p>
            <a:pPr eaLnBrk="1" hangingPunct="1"/>
            <a:r>
              <a:rPr lang="hu-HU" sz="2400" b="1" smtClean="0"/>
              <a:t>személyi jellegű ráfordítások (bruttó bér, TB járulék, egészségügyi hozzájárulás, munkaadói járulék)</a:t>
            </a:r>
          </a:p>
          <a:p>
            <a:pPr eaLnBrk="1" hangingPunct="1"/>
            <a:r>
              <a:rPr lang="hu-HU" sz="2400" b="1" smtClean="0"/>
              <a:t>Értékcsökkenési leírás (az adott vállalkozás számviteli politikájának megfelelő leírási kulcsokkal figyelembe véve az újonnan beszerzett eszközöket)</a:t>
            </a:r>
          </a:p>
          <a:p>
            <a:pPr eaLnBrk="1" hangingPunct="1"/>
            <a:r>
              <a:rPr lang="hu-HU" sz="2400" b="1" smtClean="0"/>
              <a:t>egyéb ráfordítások (szakképzési hozzájárulás, központi befizetések, adók-helyi adó)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6B5CEAE-0F2C-4FAB-802B-562901FB3E08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ED88C9-2A01-4C8A-B04C-AA47D39AA9DD}" type="slidenum">
              <a:rPr lang="hu-HU"/>
              <a:pPr>
                <a:defRPr/>
              </a:pPr>
              <a:t>71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04277528"/>
      </p:ext>
    </p:extLst>
  </p:cSld>
  <p:clrMapOvr>
    <a:masterClrMapping/>
  </p:clrMapOvr>
  <p:transition>
    <p:zoom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565150" y="354013"/>
            <a:ext cx="7096125" cy="762000"/>
          </a:xfrm>
        </p:spPr>
        <p:txBody>
          <a:bodyPr/>
          <a:lstStyle/>
          <a:p>
            <a:pPr eaLnBrk="1" hangingPunct="1"/>
            <a:r>
              <a:rPr lang="hu-HU" sz="3200" b="1" smtClean="0"/>
              <a:t>Pénzügyi műveletek eredménye</a:t>
            </a:r>
            <a:endParaRPr lang="hu-HU" smtClean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1371600"/>
            <a:ext cx="7315200" cy="4495800"/>
          </a:xfrm>
        </p:spPr>
        <p:txBody>
          <a:bodyPr/>
          <a:lstStyle/>
          <a:p>
            <a:pPr eaLnBrk="1" hangingPunct="1"/>
            <a:endParaRPr lang="hu-HU" smtClean="0"/>
          </a:p>
          <a:p>
            <a:pPr eaLnBrk="1" hangingPunct="1"/>
            <a:r>
              <a:rPr lang="hu-HU" b="1" smtClean="0"/>
              <a:t>Pénzügyi műveletek ráfordításai (fizetendő kamatok, devizaműveletek ráfordításai, átváltási veszteségek)</a:t>
            </a:r>
          </a:p>
          <a:p>
            <a:pPr eaLnBrk="1" hangingPunct="1"/>
            <a:r>
              <a:rPr lang="hu-HU" b="1" smtClean="0"/>
              <a:t>Pénzügyi műveletek bevételei (kapott kamatok, devizaműveletek bevételei, átváltási nyereségek)</a:t>
            </a:r>
            <a:endParaRPr lang="hu-HU" smtClean="0"/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091CF1F-3B59-49F8-8AF8-6D9BD911E890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C9F0D1-C54D-4508-A241-97C5CB22C8C2}" type="slidenum">
              <a:rPr lang="hu-HU"/>
              <a:pPr>
                <a:defRPr/>
              </a:pPr>
              <a:t>72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77734556"/>
      </p:ext>
    </p:extLst>
  </p:cSld>
  <p:clrMapOvr>
    <a:masterClrMapping/>
  </p:clrMapOvr>
  <p:transition>
    <p:zoom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30213"/>
            <a:ext cx="82296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hu-HU" sz="3200" b="1" smtClean="0"/>
              <a:t>Rendkívüli eredmény</a:t>
            </a:r>
            <a:endParaRPr lang="hu-HU" smtClean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482600" y="1600200"/>
            <a:ext cx="7508875" cy="3954463"/>
          </a:xfrm>
        </p:spPr>
        <p:txBody>
          <a:bodyPr/>
          <a:lstStyle/>
          <a:p>
            <a:pPr eaLnBrk="1" hangingPunct="1"/>
            <a:endParaRPr lang="hu-HU" b="1" smtClean="0"/>
          </a:p>
          <a:p>
            <a:pPr eaLnBrk="1" hangingPunct="1"/>
            <a:r>
              <a:rPr lang="hu-HU" b="1" smtClean="0"/>
              <a:t>Rendkívüli ráfordítások (térítés nélkül átadott eszközök, elengedett követelések, stb.)</a:t>
            </a:r>
          </a:p>
          <a:p>
            <a:pPr eaLnBrk="1" hangingPunct="1"/>
            <a:r>
              <a:rPr lang="hu-HU" b="1" smtClean="0"/>
              <a:t>Rendkívüli bevételek (térítés nélkül átvett eszközök, elengedett kötelezettségek, stb.)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41FF5D3-2803-4C51-B5DC-AADFE947A650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9AB071-6884-4066-AC41-5BA592A00E70}" type="slidenum">
              <a:rPr lang="hu-HU"/>
              <a:pPr>
                <a:defRPr/>
              </a:pPr>
              <a:t>73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66566561"/>
      </p:ext>
    </p:extLst>
  </p:cSld>
  <p:clrMapOvr>
    <a:masterClrMapping/>
  </p:clrMapOvr>
  <p:transition>
    <p:zoom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hu-HU" sz="3200" b="1" smtClean="0"/>
              <a:t>Ráfordítások/bevételek becslése</a:t>
            </a:r>
            <a:endParaRPr lang="hu-HU" smtClean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1484313"/>
            <a:ext cx="7848600" cy="47529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hu-HU" smtClean="0"/>
              <a:t>	</a:t>
            </a:r>
            <a:r>
              <a:rPr lang="hu-HU" sz="2800" b="1" smtClean="0"/>
              <a:t>Amennyiben a szokásos tevékenység, illetve a tevékenység végzése nem változik:</a:t>
            </a:r>
          </a:p>
          <a:p>
            <a:pPr eaLnBrk="1" hangingPunct="1"/>
            <a:r>
              <a:rPr lang="hu-HU" sz="2800" b="1" smtClean="0"/>
              <a:t>A vállalkozás részvételével elkészített, az egyes tételek minden részét felölelő részletes becsléssel</a:t>
            </a:r>
          </a:p>
          <a:p>
            <a:pPr eaLnBrk="1" hangingPunct="1"/>
            <a:r>
              <a:rPr lang="hu-HU" sz="2800" b="1" smtClean="0"/>
              <a:t>Arányszámos becsléssel (a múlt arányszámait vetítjük a jövőre Pl.: anyag jellegű ráfordítások becslésére az értékesítés nettó árbevétele/anyag jellegű ráfordítások arányt)</a:t>
            </a:r>
            <a:endParaRPr lang="hu-HU" sz="2800" smtClean="0"/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C400667-E847-4288-88E0-799762EBC67F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B5A126-013D-46D1-903D-A792FF27792E}" type="slidenum">
              <a:rPr lang="hu-HU"/>
              <a:pPr>
                <a:defRPr/>
              </a:pPr>
              <a:t>74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02436788"/>
      </p:ext>
    </p:extLst>
  </p:cSld>
  <p:clrMapOvr>
    <a:masterClrMapping/>
  </p:clrMapOvr>
  <p:transition>
    <p:zoom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82600" y="354013"/>
            <a:ext cx="7261225" cy="685800"/>
          </a:xfrm>
        </p:spPr>
        <p:txBody>
          <a:bodyPr/>
          <a:lstStyle/>
          <a:p>
            <a:pPr eaLnBrk="1" hangingPunct="1"/>
            <a:r>
              <a:rPr lang="hu-HU" sz="3200" b="1" smtClean="0"/>
              <a:t>Ráfordítások/bevételek becslése II</a:t>
            </a:r>
            <a:r>
              <a:rPr lang="hu-HU" sz="3200" smtClean="0"/>
              <a:t>.</a:t>
            </a:r>
            <a:endParaRPr lang="hu-HU" smtClean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1258888" y="1447800"/>
            <a:ext cx="7656512" cy="4648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hu-HU" smtClean="0"/>
              <a:t>	</a:t>
            </a:r>
            <a:r>
              <a:rPr lang="hu-HU" sz="2800" b="1" smtClean="0"/>
              <a:t>Amennyiben a szokásos tevékenység döntően megváltozik:</a:t>
            </a:r>
          </a:p>
          <a:p>
            <a:pPr eaLnBrk="1" hangingPunct="1"/>
            <a:r>
              <a:rPr lang="hu-HU" sz="2800" b="1" smtClean="0"/>
              <a:t>A vállalkozás részvételével elkészített, az egyes tételek minden részét felölelő részletes becsléssel</a:t>
            </a:r>
          </a:p>
          <a:p>
            <a:pPr eaLnBrk="1" hangingPunct="1"/>
            <a:r>
              <a:rPr lang="hu-HU" sz="2800" b="1" smtClean="0"/>
              <a:t>Hasonló tevékenységgel foglalkozó vállalkozások adatainak adaptálása a vizsgált vállalkozás paramétereihez</a:t>
            </a:r>
            <a:endParaRPr lang="hu-HU" sz="2800" smtClean="0"/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ED057D40-B9C2-4264-A328-DE497B6CB66E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39DE9D-16F3-4AEF-9862-7EBDDE6080D8}" type="slidenum">
              <a:rPr lang="hu-HU"/>
              <a:pPr>
                <a:defRPr/>
              </a:pPr>
              <a:t>75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97443893"/>
      </p:ext>
    </p:extLst>
  </p:cSld>
  <p:clrMapOvr>
    <a:masterClrMapping/>
  </p:clrMapOvr>
  <p:transition>
    <p:zoom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4"/>
          <p:cNvSpPr>
            <a:spLocks noGrp="1" noChangeArrowheads="1"/>
          </p:cNvSpPr>
          <p:nvPr>
            <p:ph type="title"/>
          </p:nvPr>
        </p:nvSpPr>
        <p:spPr>
          <a:xfrm>
            <a:off x="565150" y="430213"/>
            <a:ext cx="4784725" cy="8382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hu-HU" sz="3200" b="1" smtClean="0"/>
              <a:t>Az üzleti terv felépítése</a:t>
            </a:r>
            <a:endParaRPr lang="hu-HU" sz="3200" smtClean="0"/>
          </a:p>
        </p:txBody>
      </p:sp>
      <p:sp>
        <p:nvSpPr>
          <p:cNvPr id="49155" name="Rectangle 5"/>
          <p:cNvSpPr>
            <a:spLocks noGrp="1" noChangeArrowheads="1"/>
          </p:cNvSpPr>
          <p:nvPr>
            <p:ph idx="1"/>
          </p:nvPr>
        </p:nvSpPr>
        <p:spPr>
          <a:xfrm>
            <a:off x="1524000" y="990600"/>
            <a:ext cx="7391400" cy="4953000"/>
          </a:xfrm>
        </p:spPr>
        <p:txBody>
          <a:bodyPr lIns="92075" tIns="46038" rIns="92075" bIns="46038">
            <a:normAutofit fontScale="92500" lnSpcReduction="10000"/>
          </a:bodyPr>
          <a:lstStyle/>
          <a:p>
            <a:pPr algn="just" eaLnBrk="1" hangingPunct="1">
              <a:lnSpc>
                <a:spcPct val="90000"/>
              </a:lnSpc>
            </a:pPr>
            <a:endParaRPr lang="hu-HU" sz="2400" b="1" smtClean="0">
              <a:solidFill>
                <a:srgbClr val="DE0702"/>
              </a:solidFill>
            </a:endParaRP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vállalkozás bemutatása</a:t>
            </a:r>
            <a:endParaRPr lang="hu-HU" sz="2400" b="1" smtClean="0">
              <a:solidFill>
                <a:srgbClr val="DE070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hu-HU" sz="2400" b="1" smtClean="0"/>
              <a:t>Vezetői összefoglaló, a tevékenységek rendszere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tevékenységek keretfeltételeinek elemzése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tevékenységek (projektek) célja</a:t>
            </a:r>
            <a:endParaRPr lang="hu-HU" sz="2400" b="1" smtClean="0">
              <a:solidFill>
                <a:srgbClr val="DE0702"/>
              </a:solidFill>
            </a:endParaRP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résztevékenységek (projektek) koncepciója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résztevékenységek (projektek) ismertetése (kivitelezés, működési terv)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A projekt várható eredményei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Ütemezés</a:t>
            </a:r>
            <a:endParaRPr lang="hu-HU" sz="2400" b="1" smtClean="0">
              <a:solidFill>
                <a:srgbClr val="DE0702"/>
              </a:solidFill>
            </a:endParaRP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Marketing terv</a:t>
            </a:r>
            <a:endParaRPr lang="hu-HU" sz="2400" b="1" smtClean="0">
              <a:solidFill>
                <a:srgbClr val="DE0702"/>
              </a:solidFill>
            </a:endParaRP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Szervezeti felépítés</a:t>
            </a:r>
            <a:endParaRPr lang="hu-HU" sz="2400" b="1" smtClean="0">
              <a:solidFill>
                <a:srgbClr val="DE0702"/>
              </a:solidFill>
            </a:endParaRP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/>
              <a:t>Pénzügyek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b="1" smtClean="0">
                <a:solidFill>
                  <a:srgbClr val="DE0702"/>
                </a:solidFill>
              </a:rPr>
              <a:t>Kockázatelemzés</a:t>
            </a:r>
            <a:endParaRPr lang="hu-HU" sz="2400" smtClean="0"/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4532F4D-49E7-4EA5-B96F-CC33583ABFED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A2865A-9B19-4566-9453-A52FA91A58B4}" type="slidenum">
              <a:rPr lang="hu-HU"/>
              <a:pPr>
                <a:defRPr/>
              </a:pPr>
              <a:t>76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2999961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hu-HU" sz="3700" b="1" smtClean="0"/>
              <a:t>Lehetőségek - Kockázatok</a:t>
            </a:r>
            <a:endParaRPr lang="hu-HU" smtClean="0"/>
          </a:p>
        </p:txBody>
      </p:sp>
      <p:sp>
        <p:nvSpPr>
          <p:cNvPr id="50179" name="Rectangle 5"/>
          <p:cNvSpPr>
            <a:spLocks noGrp="1" noChangeArrowheads="1"/>
          </p:cNvSpPr>
          <p:nvPr>
            <p:ph idx="1"/>
          </p:nvPr>
        </p:nvSpPr>
        <p:spPr/>
        <p:txBody>
          <a:bodyPr lIns="92075" tIns="46038" rIns="92075" bIns="46038">
            <a:normAutofit fontScale="92500"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hu-HU" b="1" smtClean="0"/>
              <a:t>	Ez a rész szorosan kapcsolódik a környezeti háttér bemutatásához, mégis érdemes külön részt szentelni neki.</a:t>
            </a:r>
          </a:p>
          <a:p>
            <a:pPr eaLnBrk="1" hangingPunct="1"/>
            <a:r>
              <a:rPr lang="hu-HU" b="1" smtClean="0"/>
              <a:t>A lehetőségek és a kockázatók valós felmérése segít a projekt megvalósításában. </a:t>
            </a:r>
          </a:p>
          <a:p>
            <a:pPr eaLnBrk="1" hangingPunct="1"/>
            <a:r>
              <a:rPr lang="hu-HU" b="1" smtClean="0"/>
              <a:t>Be kell mutatni, milyen lehetőségek, potenciális erőforrások segíthetik a projekt megvalósulását, és le kell írni mik a kockázatok. Ezek egy részét a bírálók is tudják, itt a pályázó megmutathatja, hogyan lehet ezeket elkerülni, kivédeni.</a:t>
            </a:r>
            <a:endParaRPr lang="hu-HU" sz="3000" smtClean="0"/>
          </a:p>
          <a:p>
            <a:pPr eaLnBrk="1" hangingPunct="1">
              <a:buFont typeface="Wingdings" pitchFamily="2" charset="2"/>
              <a:buNone/>
            </a:pPr>
            <a:endParaRPr lang="hu-HU" smtClean="0"/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36C8C4ED-86AF-423A-9EC6-9526DFEAD016}" type="datetime1">
              <a:rPr lang="hu-HU"/>
              <a:pPr>
                <a:defRPr/>
              </a:pPr>
              <a:t>2013.02.22.</a:t>
            </a:fld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588BDD-10B6-4E6B-AF55-CD9F1EDA7676}" type="slidenum">
              <a:rPr lang="hu-HU"/>
              <a:pPr>
                <a:defRPr/>
              </a:pPr>
              <a:t>77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4229078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Marketing</a:t>
            </a:r>
            <a:br>
              <a:rPr lang="hu-HU"/>
            </a:b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0320151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229600" cy="1139825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hu-HU" dirty="0" smtClean="0">
                <a:solidFill>
                  <a:schemeClr val="hlink"/>
                </a:solidFill>
              </a:rPr>
              <a:t>A Marketing, mint vállalati tevékenység:</a:t>
            </a:r>
            <a:endParaRPr lang="hu-HU" dirty="0">
              <a:solidFill>
                <a:schemeClr val="hlink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196975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hu-HU" sz="3600" dirty="0" smtClean="0"/>
              <a:t>amely a vevők igényeinek kielégítése érdekében:</a:t>
            </a:r>
          </a:p>
          <a:p>
            <a:pPr lvl="1" eaLnBrk="1" hangingPunct="1"/>
            <a:r>
              <a:rPr lang="hu-HU" sz="3200" dirty="0" smtClean="0"/>
              <a:t>elemzi a </a:t>
            </a:r>
            <a:r>
              <a:rPr lang="hu-HU" sz="3600" b="1" dirty="0" smtClean="0">
                <a:solidFill>
                  <a:schemeClr val="hlink"/>
                </a:solidFill>
              </a:rPr>
              <a:t>piacot</a:t>
            </a:r>
            <a:r>
              <a:rPr lang="hu-HU" sz="3200" dirty="0" smtClean="0"/>
              <a:t>,</a:t>
            </a:r>
          </a:p>
          <a:p>
            <a:pPr lvl="1" eaLnBrk="1" hangingPunct="1"/>
            <a:r>
              <a:rPr lang="hu-HU" sz="3200" dirty="0" smtClean="0"/>
              <a:t>meghatározza a kívánt </a:t>
            </a:r>
            <a:r>
              <a:rPr lang="hu-HU" sz="3600" b="1" dirty="0" smtClean="0">
                <a:solidFill>
                  <a:schemeClr val="hlink"/>
                </a:solidFill>
              </a:rPr>
              <a:t>termékeket, szolgáltatásokat,</a:t>
            </a:r>
          </a:p>
          <a:p>
            <a:pPr lvl="1" eaLnBrk="1" hangingPunct="1"/>
            <a:r>
              <a:rPr lang="hu-HU" sz="3200" dirty="0" smtClean="0"/>
              <a:t>kialakítja az </a:t>
            </a:r>
            <a:r>
              <a:rPr lang="hu-HU" sz="3600" b="1" dirty="0" smtClean="0">
                <a:solidFill>
                  <a:schemeClr val="hlink"/>
                </a:solidFill>
              </a:rPr>
              <a:t>árakat</a:t>
            </a:r>
            <a:r>
              <a:rPr lang="hu-HU" sz="3600" dirty="0" smtClean="0"/>
              <a:t>,</a:t>
            </a:r>
          </a:p>
          <a:p>
            <a:pPr lvl="1" eaLnBrk="1" hangingPunct="1"/>
            <a:r>
              <a:rPr lang="hu-HU" sz="3200" dirty="0" smtClean="0"/>
              <a:t>megszervezi az </a:t>
            </a:r>
            <a:r>
              <a:rPr lang="hu-HU" sz="3600" b="1" dirty="0" smtClean="0">
                <a:solidFill>
                  <a:schemeClr val="hlink"/>
                </a:solidFill>
              </a:rPr>
              <a:t>értékesítést</a:t>
            </a:r>
            <a:r>
              <a:rPr lang="hu-HU" sz="3600" dirty="0" smtClean="0"/>
              <a:t>,</a:t>
            </a:r>
          </a:p>
          <a:p>
            <a:pPr lvl="1" eaLnBrk="1" hangingPunct="1"/>
            <a:r>
              <a:rPr lang="hu-HU" sz="3600" b="1" dirty="0" smtClean="0">
                <a:solidFill>
                  <a:schemeClr val="hlink"/>
                </a:solidFill>
              </a:rPr>
              <a:t>befolyásolja </a:t>
            </a:r>
            <a:r>
              <a:rPr lang="hu-HU" sz="3200" dirty="0" smtClean="0"/>
              <a:t>a vásárlókat.</a:t>
            </a:r>
          </a:p>
          <a:p>
            <a:pPr lvl="1" eaLnBrk="1" hangingPunct="1"/>
            <a:endParaRPr lang="hu-HU" sz="3200" dirty="0" smtClean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87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8"/>
          <p:cNvSpPr txBox="1">
            <a:spLocks noChangeArrowheads="1"/>
          </p:cNvSpPr>
          <p:nvPr/>
        </p:nvSpPr>
        <p:spPr bwMode="auto">
          <a:xfrm>
            <a:off x="381000" y="762000"/>
            <a:ext cx="830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hu-HU" sz="2400">
              <a:solidFill>
                <a:srgbClr val="000099"/>
              </a:solidFill>
            </a:endParaRPr>
          </a:p>
        </p:txBody>
      </p:sp>
      <p:pic>
        <p:nvPicPr>
          <p:cNvPr id="8195" name="Picture 19" descr="MP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3" y="2205038"/>
            <a:ext cx="4813300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ext Box 20"/>
          <p:cNvSpPr txBox="1">
            <a:spLocks noChangeArrowheads="1"/>
          </p:cNvSpPr>
          <p:nvPr/>
        </p:nvSpPr>
        <p:spPr bwMode="auto">
          <a:xfrm>
            <a:off x="648565" y="404813"/>
            <a:ext cx="7956409" cy="1200329"/>
          </a:xfrm>
          <a:prstGeom prst="rect">
            <a:avLst/>
          </a:prstGeom>
        </p:spPr>
        <p:txBody>
          <a:bodyPr spcFirstLastPara="1" wrap="none" fromWordArt="1"/>
          <a:lstStyle>
            <a:defPPr>
              <a:defRPr lang="hu-HU"/>
            </a:defPPr>
            <a:lvl1pPr algn="ctr">
              <a:defRPr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99"/>
                </a:solidFill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hu-HU" dirty="0"/>
              <a:t>A PIACFELOSZTÁS ALAPFOGALMAI</a:t>
            </a:r>
          </a:p>
          <a:p>
            <a:pPr>
              <a:defRPr/>
            </a:pPr>
            <a:endParaRPr lang="hu-HU" dirty="0"/>
          </a:p>
        </p:txBody>
      </p:sp>
      <p:sp>
        <p:nvSpPr>
          <p:cNvPr id="8197" name="WordArt 21"/>
          <p:cNvSpPr>
            <a:spLocks noChangeArrowheads="1" noChangeShapeType="1" noTextEdit="1"/>
          </p:cNvSpPr>
          <p:nvPr/>
        </p:nvSpPr>
        <p:spPr bwMode="auto">
          <a:xfrm>
            <a:off x="683568" y="5261917"/>
            <a:ext cx="6343650" cy="1191419"/>
          </a:xfrm>
          <a:prstGeom prst="rect">
            <a:avLst/>
          </a:prstGeom>
        </p:spPr>
        <p:txBody>
          <a:bodyPr spcFirstLastPara="1" wrap="none" fromWordArt="1"/>
          <a:lstStyle/>
          <a:p>
            <a:pPr algn="ctr">
              <a:defRPr/>
            </a:pPr>
            <a:r>
              <a:rPr lang="hu-H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99"/>
                </a:solidFill>
                <a:cs typeface="Times New Roman" pitchFamily="18" charset="0"/>
              </a:rPr>
              <a:t>Egymásba kapcsolódnak!</a:t>
            </a:r>
          </a:p>
        </p:txBody>
      </p:sp>
    </p:spTree>
    <p:extLst>
      <p:ext uri="{BB962C8B-B14F-4D97-AF65-F5344CB8AC3E}">
        <p14:creationId xmlns:p14="http://schemas.microsoft.com/office/powerpoint/2010/main" val="24022915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8"/>
          <p:cNvSpPr txBox="1">
            <a:spLocks noChangeArrowheads="1"/>
          </p:cNvSpPr>
          <p:nvPr/>
        </p:nvSpPr>
        <p:spPr bwMode="auto">
          <a:xfrm>
            <a:off x="514350" y="534988"/>
            <a:ext cx="8305800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GB" b="1">
                <a:solidFill>
                  <a:schemeClr val="tx1"/>
                </a:solidFill>
                <a:cs typeface="Times New Roman" pitchFamily="18" charset="0"/>
              </a:rPr>
              <a:t>A piacpotenciál</a:t>
            </a:r>
            <a:r>
              <a:rPr lang="hu-HU" b="1">
                <a:solidFill>
                  <a:schemeClr val="tx1"/>
                </a:solidFill>
                <a:cs typeface="Times New Roman" pitchFamily="18" charset="0"/>
              </a:rPr>
              <a:t>:</a:t>
            </a:r>
            <a:endParaRPr lang="en-GB" b="1">
              <a:solidFill>
                <a:schemeClr val="tx1"/>
              </a:solidFill>
              <a:cs typeface="Times New Roman" pitchFamily="18" charset="0"/>
            </a:endParaRPr>
          </a:p>
          <a:p>
            <a:pPr eaLnBrk="1" hangingPunct="1"/>
            <a:endParaRPr lang="en-GB" b="1">
              <a:solidFill>
                <a:schemeClr val="tx1"/>
              </a:solidFill>
              <a:cs typeface="Times New Roman" pitchFamily="18" charset="0"/>
            </a:endParaRPr>
          </a:p>
          <a:p>
            <a:pPr eaLnBrk="1" hangingPunct="1"/>
            <a:r>
              <a:rPr lang="en-GB" b="1">
                <a:solidFill>
                  <a:schemeClr val="tx1"/>
                </a:solidFill>
                <a:cs typeface="Times New Roman" pitchFamily="18" charset="0"/>
              </a:rPr>
              <a:t>a piac teljes elméletileg lehetséges felvevőképessége egy adott termékből</a:t>
            </a:r>
            <a:r>
              <a:rPr lang="en-GB">
                <a:solidFill>
                  <a:schemeClr val="tx1"/>
                </a:solidFill>
                <a:cs typeface="Times New Roman" pitchFamily="18" charset="0"/>
              </a:rPr>
              <a:t>.</a:t>
            </a:r>
          </a:p>
          <a:p>
            <a:pPr eaLnBrk="1" hangingPunct="1"/>
            <a:endParaRPr lang="en-GB">
              <a:solidFill>
                <a:srgbClr val="000099"/>
              </a:solidFill>
              <a:cs typeface="Times New Roman" pitchFamily="18" charset="0"/>
            </a:endParaRPr>
          </a:p>
          <a:p>
            <a:pPr eaLnBrk="1" hangingPunct="1"/>
            <a:endParaRPr lang="hu-HU">
              <a:solidFill>
                <a:srgbClr val="000099"/>
              </a:solidFill>
              <a:cs typeface="Times New Roman" pitchFamily="18" charset="0"/>
            </a:endParaRPr>
          </a:p>
        </p:txBody>
      </p:sp>
      <p:pic>
        <p:nvPicPr>
          <p:cNvPr id="9219" name="Picture 19" descr="MP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50" y="2971800"/>
            <a:ext cx="4813300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5049223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8"/>
          <p:cNvSpPr txBox="1">
            <a:spLocks noChangeArrowheads="1"/>
          </p:cNvSpPr>
          <p:nvPr/>
        </p:nvSpPr>
        <p:spPr bwMode="auto">
          <a:xfrm>
            <a:off x="395288" y="608013"/>
            <a:ext cx="8291512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GB" b="1">
                <a:solidFill>
                  <a:schemeClr val="tx1"/>
                </a:solidFill>
                <a:cs typeface="Times New Roman" pitchFamily="18" charset="0"/>
              </a:rPr>
              <a:t>A piacvolumen </a:t>
            </a:r>
            <a:r>
              <a:rPr lang="hu-HU" b="1">
                <a:solidFill>
                  <a:schemeClr val="tx1"/>
                </a:solidFill>
                <a:cs typeface="Times New Roman" pitchFamily="18" charset="0"/>
              </a:rPr>
              <a:t>:</a:t>
            </a:r>
            <a:endParaRPr lang="en-GB" b="1">
              <a:solidFill>
                <a:schemeClr val="tx1"/>
              </a:solidFill>
              <a:cs typeface="Times New Roman" pitchFamily="18" charset="0"/>
            </a:endParaRPr>
          </a:p>
          <a:p>
            <a:pPr eaLnBrk="1" hangingPunct="1"/>
            <a:endParaRPr lang="en-GB" b="1">
              <a:solidFill>
                <a:schemeClr val="tx1"/>
              </a:solidFill>
              <a:cs typeface="Times New Roman" pitchFamily="18" charset="0"/>
            </a:endParaRPr>
          </a:p>
          <a:p>
            <a:pPr algn="just" eaLnBrk="1" hangingPunct="1"/>
            <a:r>
              <a:rPr lang="en-GB" b="1">
                <a:solidFill>
                  <a:schemeClr val="tx1"/>
                </a:solidFill>
                <a:cs typeface="Times New Roman" pitchFamily="18" charset="0"/>
              </a:rPr>
              <a:t>a ténylegesen létrejött adásvételek </a:t>
            </a:r>
            <a:r>
              <a:rPr lang="hu-HU" b="1">
                <a:solidFill>
                  <a:schemeClr val="tx1"/>
                </a:solidFill>
                <a:cs typeface="Times New Roman" pitchFamily="18" charset="0"/>
              </a:rPr>
              <a:t>mennyiségét</a:t>
            </a:r>
            <a:r>
              <a:rPr lang="en-GB" b="1">
                <a:solidFill>
                  <a:schemeClr val="tx1"/>
                </a:solidFill>
                <a:cs typeface="Times New Roman" pitchFamily="18" charset="0"/>
              </a:rPr>
              <a:t> jelenti, amely magában foglalja az adott vállalkozás  piacrészesedését és az összes versenytársak által ténylegesen létrehozott ügyletek összességét.</a:t>
            </a:r>
            <a:endParaRPr lang="en-GB">
              <a:solidFill>
                <a:schemeClr val="tx1"/>
              </a:solidFill>
              <a:cs typeface="Times New Roman" pitchFamily="18" charset="0"/>
            </a:endParaRPr>
          </a:p>
          <a:p>
            <a:pPr eaLnBrk="1" hangingPunct="1"/>
            <a:endParaRPr lang="en-GB">
              <a:solidFill>
                <a:schemeClr val="tx1"/>
              </a:solidFill>
              <a:cs typeface="Times New Roman" pitchFamily="18" charset="0"/>
            </a:endParaRPr>
          </a:p>
        </p:txBody>
      </p:sp>
      <p:pic>
        <p:nvPicPr>
          <p:cNvPr id="10243" name="Picture 19" descr="MP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438" y="4149725"/>
            <a:ext cx="33528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4773182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8"/>
          <p:cNvSpPr txBox="1">
            <a:spLocks noChangeArrowheads="1"/>
          </p:cNvSpPr>
          <p:nvPr/>
        </p:nvSpPr>
        <p:spPr bwMode="auto">
          <a:xfrm>
            <a:off x="533400" y="228600"/>
            <a:ext cx="830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hu-HU" sz="2400">
              <a:solidFill>
                <a:srgbClr val="000000"/>
              </a:solidFill>
              <a:latin typeface="Times CE"/>
            </a:endParaRPr>
          </a:p>
        </p:txBody>
      </p:sp>
      <p:pic>
        <p:nvPicPr>
          <p:cNvPr id="11267" name="Picture 19" descr="MP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3429000"/>
            <a:ext cx="4191000" cy="229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Rectangle 21"/>
          <p:cNvSpPr>
            <a:spLocks noChangeArrowheads="1"/>
          </p:cNvSpPr>
          <p:nvPr/>
        </p:nvSpPr>
        <p:spPr bwMode="auto">
          <a:xfrm>
            <a:off x="611188" y="620713"/>
            <a:ext cx="7570787" cy="246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solidFill>
                  <a:schemeClr val="tx1"/>
                </a:solidFill>
              </a:rPr>
              <a:t>A </a:t>
            </a:r>
            <a:r>
              <a:rPr lang="en-GB" b="1">
                <a:solidFill>
                  <a:schemeClr val="tx1"/>
                </a:solidFill>
              </a:rPr>
              <a:t>piacrészesedés</a:t>
            </a:r>
            <a:r>
              <a:rPr lang="en-GB">
                <a:solidFill>
                  <a:schemeClr val="tx1"/>
                </a:solidFill>
              </a:rPr>
              <a:t> </a:t>
            </a:r>
            <a:r>
              <a:rPr lang="hu-HU" b="1">
                <a:solidFill>
                  <a:schemeClr val="tx1"/>
                </a:solidFill>
              </a:rPr>
              <a:t>:</a:t>
            </a:r>
            <a:endParaRPr lang="en-GB">
              <a:solidFill>
                <a:schemeClr val="tx1"/>
              </a:solidFill>
            </a:endParaRPr>
          </a:p>
          <a:p>
            <a:pPr>
              <a:spcBef>
                <a:spcPct val="50000"/>
              </a:spcBef>
            </a:pPr>
            <a:r>
              <a:rPr lang="en-GB" b="1">
                <a:solidFill>
                  <a:schemeClr val="tx1"/>
                </a:solidFill>
              </a:rPr>
              <a:t>az adott vállalkozás által létrehozott eladások száma. A relatív piacrészesedésaz adott cég által lebonyolított értékesítések száma a versenytársakéhoz viszonyítva.</a:t>
            </a:r>
            <a:endParaRPr lang="hu-HU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0284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6" name="Text Box 18"/>
          <p:cNvSpPr txBox="1">
            <a:spLocks noChangeArrowheads="1"/>
          </p:cNvSpPr>
          <p:nvPr/>
        </p:nvSpPr>
        <p:spPr bwMode="auto">
          <a:xfrm>
            <a:off x="827088" y="942975"/>
            <a:ext cx="7354887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just" eaLnBrk="1" hangingPunct="1"/>
            <a:r>
              <a:rPr lang="hu-HU" b="1">
                <a:solidFill>
                  <a:schemeClr val="tx1"/>
                </a:solidFill>
              </a:rPr>
              <a:t>Mitől függ a piacrészesedés?</a:t>
            </a:r>
          </a:p>
          <a:p>
            <a:pPr algn="just" eaLnBrk="1" hangingPunct="1"/>
            <a:endParaRPr lang="hu-HU" b="1">
              <a:solidFill>
                <a:schemeClr val="tx1"/>
              </a:solidFill>
            </a:endParaRPr>
          </a:p>
          <a:p>
            <a:pPr algn="just" eaLnBrk="1" hangingPunct="1"/>
            <a:r>
              <a:rPr lang="hu-HU" b="1">
                <a:solidFill>
                  <a:schemeClr val="tx1"/>
                </a:solidFill>
              </a:rPr>
              <a:t>- a vállalkozás korábbi és jelenlegi marketing-politikai  döntéseitől,</a:t>
            </a:r>
          </a:p>
          <a:p>
            <a:pPr algn="just" eaLnBrk="1" hangingPunct="1"/>
            <a:r>
              <a:rPr lang="hu-HU" b="1">
                <a:solidFill>
                  <a:schemeClr val="tx1"/>
                </a:solidFill>
              </a:rPr>
              <a:t>- az ártól, minőségtől, kapcsolódó szolgáltatá-soktól, </a:t>
            </a:r>
          </a:p>
          <a:p>
            <a:pPr algn="just" eaLnBrk="1" hangingPunct="1"/>
            <a:r>
              <a:rPr lang="hu-HU" b="1">
                <a:solidFill>
                  <a:schemeClr val="tx1"/>
                </a:solidFill>
              </a:rPr>
              <a:t>- az értékesítés fokától (elosztás minőségétől),</a:t>
            </a:r>
          </a:p>
          <a:p>
            <a:pPr algn="just" eaLnBrk="1" hangingPunct="1"/>
            <a:r>
              <a:rPr lang="hu-HU" b="1">
                <a:solidFill>
                  <a:schemeClr val="tx1"/>
                </a:solidFill>
              </a:rPr>
              <a:t>- a versenytársaktól,</a:t>
            </a:r>
          </a:p>
          <a:p>
            <a:pPr algn="just" eaLnBrk="1" hangingPunct="1"/>
            <a:r>
              <a:rPr lang="hu-HU" b="1">
                <a:solidFill>
                  <a:schemeClr val="tx1"/>
                </a:solidFill>
              </a:rPr>
              <a:t>- piacok és áruk közötti helyettesíthetőségi viszonyoktól.</a:t>
            </a:r>
            <a:endParaRPr lang="hu-H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508030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"/>
                                        <p:tgtEl>
                                          <p:spTgt spid="327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ELE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75"/>
                                        <p:tgtEl>
                                          <p:spTgt spid="327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ELE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75"/>
                                        <p:tgtEl>
                                          <p:spTgt spid="327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ELE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75"/>
                                        <p:tgtEl>
                                          <p:spTgt spid="327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ELE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75"/>
                                        <p:tgtEl>
                                          <p:spTgt spid="327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ELE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75"/>
                                        <p:tgtEl>
                                          <p:spTgt spid="327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ELE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86" grpId="0" build="p" autoUpdateAnimBg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Dia számának helye 3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fld id="{F8988493-4771-43B9-BBE8-DBFAAC7E43AD}" type="slidenum">
              <a:rPr lang="hu-HU" sz="1400" smtClean="0">
                <a:solidFill>
                  <a:srgbClr val="FFFFFF"/>
                </a:solidFill>
                <a:latin typeface="Arial CE" pitchFamily="34" charset="0"/>
              </a:rPr>
              <a:pPr eaLnBrk="1" hangingPunct="1">
                <a:defRPr/>
              </a:pPr>
              <a:t>85</a:t>
            </a:fld>
            <a:endParaRPr lang="hu-HU" sz="1400" smtClean="0">
              <a:solidFill>
                <a:srgbClr val="FFFFFF"/>
              </a:solidFill>
              <a:latin typeface="Arial CE" pitchFamily="34" charset="0"/>
            </a:endParaRPr>
          </a:p>
        </p:txBody>
      </p:sp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2667000" y="130175"/>
            <a:ext cx="3429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hu-HU" sz="3200" u="sng">
                <a:solidFill>
                  <a:schemeClr val="tx1"/>
                </a:solidFill>
              </a:rPr>
              <a:t>Verseny pozíciók</a:t>
            </a:r>
            <a:endParaRPr lang="hu-HU" sz="2400">
              <a:solidFill>
                <a:schemeClr val="tx1"/>
              </a:solidFill>
            </a:endParaRPr>
          </a:p>
        </p:txBody>
      </p:sp>
      <p:sp>
        <p:nvSpPr>
          <p:cNvPr id="13316" name="Text Box 3"/>
          <p:cNvSpPr txBox="1">
            <a:spLocks noChangeArrowheads="1"/>
          </p:cNvSpPr>
          <p:nvPr/>
        </p:nvSpPr>
        <p:spPr bwMode="auto">
          <a:xfrm>
            <a:off x="611188" y="836613"/>
            <a:ext cx="7974012" cy="59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hu-HU" sz="2000" b="1" u="sng">
                <a:solidFill>
                  <a:schemeClr val="tx1"/>
                </a:solidFill>
              </a:rPr>
              <a:t>Domináns pozíció</a:t>
            </a:r>
            <a:endParaRPr lang="hu-HU" sz="2000">
              <a:solidFill>
                <a:schemeClr val="tx1"/>
              </a:solidFill>
            </a:endParaRPr>
          </a:p>
          <a:p>
            <a:pPr eaLnBrk="1" hangingPunct="1"/>
            <a:r>
              <a:rPr lang="hu-HU" sz="2000">
                <a:solidFill>
                  <a:schemeClr val="tx1"/>
                </a:solidFill>
              </a:rPr>
              <a:t>-Az adott piacon csak egy vállalkozás lehet</a:t>
            </a:r>
          </a:p>
          <a:p>
            <a:pPr eaLnBrk="1" hangingPunct="1"/>
            <a:endParaRPr lang="hu-HU" sz="2000">
              <a:solidFill>
                <a:schemeClr val="tx1"/>
              </a:solidFill>
            </a:endParaRPr>
          </a:p>
          <a:p>
            <a:pPr eaLnBrk="1" hangingPunct="1"/>
            <a:r>
              <a:rPr lang="hu-HU" sz="2000" b="1" u="sng">
                <a:solidFill>
                  <a:schemeClr val="tx1"/>
                </a:solidFill>
              </a:rPr>
              <a:t>Erős versenypozíció</a:t>
            </a:r>
            <a:endParaRPr lang="hu-HU" sz="2000">
              <a:solidFill>
                <a:schemeClr val="tx1"/>
              </a:solidFill>
            </a:endParaRPr>
          </a:p>
          <a:p>
            <a:pPr eaLnBrk="1" hangingPunct="1"/>
            <a:r>
              <a:rPr lang="hu-HU" sz="2000">
                <a:solidFill>
                  <a:schemeClr val="tx1"/>
                </a:solidFill>
              </a:rPr>
              <a:t>-A vállalkozás saját stratégiáját követi,kevésbé veszi figyelembe</a:t>
            </a:r>
          </a:p>
          <a:p>
            <a:pPr eaLnBrk="1" hangingPunct="1"/>
            <a:r>
              <a:rPr lang="hu-HU" sz="2000">
                <a:solidFill>
                  <a:schemeClr val="tx1"/>
                </a:solidFill>
              </a:rPr>
              <a:t> a versenytársak lépéseit.</a:t>
            </a:r>
          </a:p>
          <a:p>
            <a:pPr eaLnBrk="1" hangingPunct="1"/>
            <a:endParaRPr lang="hu-HU" sz="2000">
              <a:solidFill>
                <a:schemeClr val="tx1"/>
              </a:solidFill>
            </a:endParaRPr>
          </a:p>
          <a:p>
            <a:pPr eaLnBrk="1" hangingPunct="1"/>
            <a:r>
              <a:rPr lang="hu-HU" sz="2000" b="1" u="sng">
                <a:solidFill>
                  <a:schemeClr val="tx1"/>
                </a:solidFill>
              </a:rPr>
              <a:t>Védhető versenypozíció</a:t>
            </a:r>
            <a:endParaRPr lang="hu-HU" sz="2000">
              <a:solidFill>
                <a:schemeClr val="tx1"/>
              </a:solidFill>
            </a:endParaRPr>
          </a:p>
          <a:p>
            <a:pPr eaLnBrk="1" hangingPunct="1"/>
            <a:r>
              <a:rPr lang="hu-HU" sz="2000">
                <a:solidFill>
                  <a:schemeClr val="tx1"/>
                </a:solidFill>
              </a:rPr>
              <a:t> -Még nyereséges a vállalkozás, és bizonyos specializálásra építve</a:t>
            </a:r>
          </a:p>
          <a:p>
            <a:pPr eaLnBrk="1" hangingPunct="1"/>
            <a:r>
              <a:rPr lang="hu-HU" sz="2000">
                <a:solidFill>
                  <a:schemeClr val="tx1"/>
                </a:solidFill>
              </a:rPr>
              <a:t>  fenntartható. A leszakadás kezdeti jelei felismerhetők, de még van </a:t>
            </a:r>
          </a:p>
          <a:p>
            <a:pPr eaLnBrk="1" hangingPunct="1"/>
            <a:r>
              <a:rPr lang="hu-HU" sz="2000">
                <a:solidFill>
                  <a:schemeClr val="tx1"/>
                </a:solidFill>
              </a:rPr>
              <a:t>  remény a felzárkózásra.</a:t>
            </a:r>
          </a:p>
          <a:p>
            <a:pPr eaLnBrk="1" hangingPunct="1"/>
            <a:endParaRPr lang="hu-HU" sz="2000">
              <a:solidFill>
                <a:schemeClr val="tx1"/>
              </a:solidFill>
            </a:endParaRPr>
          </a:p>
          <a:p>
            <a:pPr eaLnBrk="1" hangingPunct="1"/>
            <a:r>
              <a:rPr lang="hu-HU" sz="2000" b="1" u="sng">
                <a:solidFill>
                  <a:schemeClr val="tx1"/>
                </a:solidFill>
              </a:rPr>
              <a:t>Gyenge versenypozíció</a:t>
            </a:r>
            <a:endParaRPr lang="hu-HU" sz="2000">
              <a:solidFill>
                <a:schemeClr val="tx1"/>
              </a:solidFill>
            </a:endParaRPr>
          </a:p>
          <a:p>
            <a:pPr eaLnBrk="1" hangingPunct="1"/>
            <a:r>
              <a:rPr lang="hu-HU" sz="2000">
                <a:solidFill>
                  <a:schemeClr val="tx1"/>
                </a:solidFill>
              </a:rPr>
              <a:t>-A vég világosan látható, a kilábaláshoz már nincsenek tartalékok.</a:t>
            </a:r>
          </a:p>
          <a:p>
            <a:pPr eaLnBrk="1" hangingPunct="1"/>
            <a:endParaRPr lang="hu-HU" sz="2000">
              <a:solidFill>
                <a:schemeClr val="tx1"/>
              </a:solidFill>
            </a:endParaRPr>
          </a:p>
          <a:p>
            <a:pPr eaLnBrk="1" hangingPunct="1"/>
            <a:r>
              <a:rPr lang="hu-HU" sz="2000" b="1" u="sng">
                <a:solidFill>
                  <a:schemeClr val="tx1"/>
                </a:solidFill>
              </a:rPr>
              <a:t>Életképtelen versenypozíció</a:t>
            </a:r>
            <a:endParaRPr lang="hu-HU" sz="2000">
              <a:solidFill>
                <a:schemeClr val="tx1"/>
              </a:solidFill>
            </a:endParaRPr>
          </a:p>
          <a:p>
            <a:pPr eaLnBrk="1" hangingPunct="1"/>
            <a:r>
              <a:rPr lang="hu-HU" sz="2000">
                <a:solidFill>
                  <a:schemeClr val="tx1"/>
                </a:solidFill>
              </a:rPr>
              <a:t>- Nincs másmegoldás, mint a legkisebb veszteséggel járó</a:t>
            </a:r>
          </a:p>
          <a:p>
            <a:pPr eaLnBrk="1" hangingPunct="1"/>
            <a:r>
              <a:rPr lang="hu-HU" sz="2000">
                <a:solidFill>
                  <a:schemeClr val="tx1"/>
                </a:solidFill>
              </a:rPr>
              <a:t>  felszámolás</a:t>
            </a:r>
          </a:p>
          <a:p>
            <a:pPr eaLnBrk="1" hangingPunct="1"/>
            <a:endParaRPr lang="hu-HU" sz="2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77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55576" y="404664"/>
            <a:ext cx="7848600" cy="971550"/>
          </a:xfrm>
        </p:spPr>
        <p:txBody>
          <a:bodyPr lIns="92075" tIns="46038" rIns="92075" bIns="46038"/>
          <a:lstStyle/>
          <a:p>
            <a:pPr fontAlgn="auto">
              <a:spcAft>
                <a:spcPts val="0"/>
              </a:spcAft>
              <a:defRPr/>
            </a:pPr>
            <a:r>
              <a:rPr lang="hu-HU" sz="4000" dirty="0">
                <a:solidFill>
                  <a:schemeClr val="tx2">
                    <a:satMod val="130000"/>
                  </a:schemeClr>
                </a:solidFill>
              </a:rPr>
              <a:t>Marketing háromszög</a:t>
            </a:r>
          </a:p>
        </p:txBody>
      </p:sp>
      <p:sp>
        <p:nvSpPr>
          <p:cNvPr id="262149" name="Oval 5"/>
          <p:cNvSpPr>
            <a:spLocks noGrp="1" noChangeArrowheads="1"/>
          </p:cNvSpPr>
          <p:nvPr>
            <p:ph type="subTitle" idx="1"/>
          </p:nvPr>
        </p:nvSpPr>
        <p:spPr>
          <a:xfrm flipH="1">
            <a:off x="3048000" y="1752600"/>
            <a:ext cx="2892425" cy="2209800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  <a:round/>
            <a:headEnd/>
            <a:tailEnd/>
          </a:ln>
        </p:spPr>
        <p:txBody>
          <a:bodyPr lIns="92075" tIns="46038" rIns="92075" bIns="46038"/>
          <a:lstStyle/>
          <a:p>
            <a:pPr>
              <a:buFont typeface="Wingdings 2" pitchFamily="18" charset="2"/>
              <a:buNone/>
            </a:pPr>
            <a:endParaRPr lang="hu-HU" smtClean="0"/>
          </a:p>
          <a:p>
            <a:pPr>
              <a:buFont typeface="Wingdings 2" pitchFamily="18" charset="2"/>
              <a:buNone/>
            </a:pPr>
            <a:r>
              <a:rPr lang="hu-HU" sz="3600" smtClean="0">
                <a:solidFill>
                  <a:srgbClr val="FF0000"/>
                </a:solidFill>
              </a:rPr>
              <a:t>Vásárló</a:t>
            </a:r>
          </a:p>
        </p:txBody>
      </p:sp>
      <p:sp>
        <p:nvSpPr>
          <p:cNvPr id="262147" name="Oval 3"/>
          <p:cNvSpPr>
            <a:spLocks noChangeArrowheads="1"/>
          </p:cNvSpPr>
          <p:nvPr/>
        </p:nvSpPr>
        <p:spPr bwMode="auto">
          <a:xfrm>
            <a:off x="990600" y="4343400"/>
            <a:ext cx="2133600" cy="2057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u-HU" sz="2400" b="1">
                <a:solidFill>
                  <a:schemeClr val="tx1"/>
                </a:solidFill>
              </a:rPr>
              <a:t>Versenytárs</a:t>
            </a:r>
            <a:endParaRPr lang="hu-HU" sz="2400">
              <a:solidFill>
                <a:schemeClr val="tx1"/>
              </a:solidFill>
            </a:endParaRPr>
          </a:p>
        </p:txBody>
      </p:sp>
      <p:sp>
        <p:nvSpPr>
          <p:cNvPr id="262148" name="Oval 4"/>
          <p:cNvSpPr>
            <a:spLocks noChangeArrowheads="1"/>
          </p:cNvSpPr>
          <p:nvPr/>
        </p:nvSpPr>
        <p:spPr bwMode="auto">
          <a:xfrm>
            <a:off x="5334000" y="4343400"/>
            <a:ext cx="2209800" cy="2133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u-HU" sz="2400" b="1">
                <a:solidFill>
                  <a:schemeClr val="tx1"/>
                </a:solidFill>
              </a:rPr>
              <a:t>Vállalkozás</a:t>
            </a:r>
          </a:p>
        </p:txBody>
      </p:sp>
      <p:sp>
        <p:nvSpPr>
          <p:cNvPr id="262150" name="Line 6"/>
          <p:cNvSpPr>
            <a:spLocks noChangeShapeType="1"/>
          </p:cNvSpPr>
          <p:nvPr/>
        </p:nvSpPr>
        <p:spPr bwMode="auto">
          <a:xfrm flipV="1">
            <a:off x="2667000" y="3657600"/>
            <a:ext cx="609600" cy="5334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262151" name="Line 7"/>
          <p:cNvSpPr>
            <a:spLocks noChangeShapeType="1"/>
          </p:cNvSpPr>
          <p:nvPr/>
        </p:nvSpPr>
        <p:spPr bwMode="auto">
          <a:xfrm>
            <a:off x="5181600" y="3733800"/>
            <a:ext cx="533400" cy="8382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262152" name="Line 8"/>
          <p:cNvSpPr>
            <a:spLocks noChangeShapeType="1"/>
          </p:cNvSpPr>
          <p:nvPr/>
        </p:nvSpPr>
        <p:spPr bwMode="auto">
          <a:xfrm>
            <a:off x="3200400" y="5562600"/>
            <a:ext cx="1828800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29228175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" fill="hold"/>
                                        <p:tgtEl>
                                          <p:spTgt spid="262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" fill="hold"/>
                                        <p:tgtEl>
                                          <p:spTgt spid="262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TTIN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214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214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HIN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2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2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HIN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2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2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HIN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2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2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HIN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TTIN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TTIN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TTIN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149" grpId="0" build="p" animBg="1" autoUpdateAnimBg="0"/>
      <p:bldP spid="262147" grpId="0" animBg="1" autoUpdateAnimBg="0"/>
      <p:bldP spid="262148" grpId="0" animBg="1" autoUpdateAnimBg="0"/>
      <p:bldP spid="262150" grpId="0" animBg="1"/>
      <p:bldP spid="262151" grpId="0" animBg="1"/>
      <p:bldP spid="262152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4800" dirty="0">
                <a:solidFill>
                  <a:schemeClr val="tx2">
                    <a:satMod val="130000"/>
                  </a:schemeClr>
                </a:solidFill>
              </a:rPr>
              <a:t>A 80/20 </a:t>
            </a:r>
            <a:r>
              <a:rPr lang="hu-HU" sz="4800" dirty="0" err="1">
                <a:solidFill>
                  <a:schemeClr val="tx2">
                    <a:satMod val="130000"/>
                  </a:schemeClr>
                </a:solidFill>
              </a:rPr>
              <a:t>-as</a:t>
            </a:r>
            <a:r>
              <a:rPr lang="hu-HU" sz="4800" dirty="0">
                <a:solidFill>
                  <a:schemeClr val="tx2">
                    <a:satMod val="130000"/>
                  </a:schemeClr>
                </a:solidFill>
              </a:rPr>
              <a:t>  szabály</a:t>
            </a:r>
            <a:endParaRPr lang="hu-HU" dirty="0">
              <a:solidFill>
                <a:schemeClr val="tx2">
                  <a:satMod val="130000"/>
                </a:schemeClr>
              </a:solidFill>
            </a:endParaRPr>
          </a:p>
        </p:txBody>
      </p:sp>
      <p:graphicFrame>
        <p:nvGraphicFramePr>
          <p:cNvPr id="15363" name="Object 4"/>
          <p:cNvGraphicFramePr>
            <a:graphicFrameLocks noGrp="1" noChangeAspect="1"/>
          </p:cNvGraphicFramePr>
          <p:nvPr>
            <p:ph type="chart" sz="half" idx="1"/>
          </p:nvPr>
        </p:nvGraphicFramePr>
        <p:xfrm>
          <a:off x="909638" y="2881313"/>
          <a:ext cx="3362325" cy="231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Munkalap" r:id="rId3" imgW="3351600" imgH="2303640" progId="Excel.Sheet.8">
                  <p:embed/>
                </p:oleObj>
              </mc:Choice>
              <mc:Fallback>
                <p:oleObj name="Munkalap" r:id="rId3" imgW="3351600" imgH="2303640" progId="Excel.Shee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9638" y="2881313"/>
                        <a:ext cx="3362325" cy="2314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4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029200" y="1981200"/>
            <a:ext cx="3810000" cy="4114800"/>
          </a:xfrm>
        </p:spPr>
        <p:txBody>
          <a:bodyPr/>
          <a:lstStyle/>
          <a:p>
            <a:endParaRPr lang="hu-HU" sz="2800" smtClean="0"/>
          </a:p>
          <a:p>
            <a:r>
              <a:rPr lang="hu-HU" smtClean="0"/>
              <a:t>A várható értékesítés az Ön teljes - szóba jöhető - piacának 20% - ából származik.</a:t>
            </a:r>
            <a:endParaRPr lang="hu-HU" sz="2800" smtClean="0"/>
          </a:p>
        </p:txBody>
      </p:sp>
      <p:sp>
        <p:nvSpPr>
          <p:cNvPr id="15365" name="Dia számának helye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fld id="{BF728B31-0853-4995-96F8-5E9BCD7F4311}" type="slidenum">
              <a:rPr lang="hu-HU" sz="1400" smtClean="0">
                <a:solidFill>
                  <a:srgbClr val="FFFFFF"/>
                </a:solidFill>
                <a:latin typeface="Arial CE" pitchFamily="34" charset="0"/>
              </a:rPr>
              <a:pPr eaLnBrk="1" hangingPunct="1">
                <a:defRPr/>
              </a:pPr>
              <a:t>87</a:t>
            </a:fld>
            <a:endParaRPr lang="hu-HU" sz="1400" smtClean="0">
              <a:solidFill>
                <a:srgbClr val="FFFFFF"/>
              </a:solidFill>
              <a:latin typeface="Arial CE" pitchFamily="34" charset="0"/>
            </a:endParaRPr>
          </a:p>
        </p:txBody>
      </p:sp>
      <p:sp>
        <p:nvSpPr>
          <p:cNvPr id="15366" name="Text Box 5"/>
          <p:cNvSpPr txBox="1">
            <a:spLocks noChangeArrowheads="1"/>
          </p:cNvSpPr>
          <p:nvPr/>
        </p:nvSpPr>
        <p:spPr bwMode="auto">
          <a:xfrm>
            <a:off x="1371600" y="3505200"/>
            <a:ext cx="1120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400">
                <a:solidFill>
                  <a:schemeClr val="bg1"/>
                </a:solidFill>
              </a:rPr>
              <a:t>20%</a:t>
            </a:r>
          </a:p>
        </p:txBody>
      </p:sp>
      <p:sp>
        <p:nvSpPr>
          <p:cNvPr id="15367" name="Rectangle 6"/>
          <p:cNvSpPr>
            <a:spLocks noChangeArrowheads="1"/>
          </p:cNvSpPr>
          <p:nvPr/>
        </p:nvSpPr>
        <p:spPr bwMode="auto">
          <a:xfrm>
            <a:off x="2365375" y="34131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endParaRPr lang="hu-HU" sz="2400">
              <a:solidFill>
                <a:schemeClr val="tx1"/>
              </a:solidFill>
            </a:endParaRPr>
          </a:p>
        </p:txBody>
      </p:sp>
      <p:sp>
        <p:nvSpPr>
          <p:cNvPr id="15368" name="Text Box 7"/>
          <p:cNvSpPr txBox="1">
            <a:spLocks noChangeArrowheads="1"/>
          </p:cNvSpPr>
          <p:nvPr/>
        </p:nvSpPr>
        <p:spPr bwMode="auto">
          <a:xfrm>
            <a:off x="3032125" y="3775075"/>
            <a:ext cx="742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hu-HU" sz="2400">
                <a:solidFill>
                  <a:schemeClr val="tx1"/>
                </a:solidFill>
              </a:rPr>
              <a:t>80%</a:t>
            </a:r>
          </a:p>
        </p:txBody>
      </p:sp>
    </p:spTree>
    <p:extLst>
      <p:ext uri="{BB962C8B-B14F-4D97-AF65-F5344CB8AC3E}">
        <p14:creationId xmlns:p14="http://schemas.microsoft.com/office/powerpoint/2010/main" val="4085621695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4"/>
          <p:cNvSpPr txBox="1">
            <a:spLocks noChangeArrowheads="1"/>
          </p:cNvSpPr>
          <p:nvPr/>
        </p:nvSpPr>
        <p:spPr bwMode="auto">
          <a:xfrm>
            <a:off x="1042988" y="762000"/>
            <a:ext cx="8101012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hu-HU" sz="3200" b="1">
                <a:solidFill>
                  <a:schemeClr val="tx1"/>
                </a:solidFill>
              </a:rPr>
              <a:t>Mit értékesítenek a piacon?</a:t>
            </a:r>
          </a:p>
          <a:p>
            <a:pPr eaLnBrk="1" hangingPunct="1"/>
            <a:endParaRPr lang="hu-HU" sz="3200" b="1">
              <a:solidFill>
                <a:schemeClr val="tx1"/>
              </a:solidFill>
            </a:endParaRPr>
          </a:p>
          <a:p>
            <a:pPr eaLnBrk="1" hangingPunct="1"/>
            <a:r>
              <a:rPr lang="hu-HU" sz="3200" b="1">
                <a:solidFill>
                  <a:schemeClr val="tx1"/>
                </a:solidFill>
              </a:rPr>
              <a:t>		</a:t>
            </a:r>
          </a:p>
          <a:p>
            <a:pPr eaLnBrk="1" hangingPunct="1"/>
            <a:r>
              <a:rPr lang="hu-HU" sz="3200" b="1">
                <a:solidFill>
                  <a:schemeClr val="tx1"/>
                </a:solidFill>
              </a:rPr>
              <a:t>Az ÁRUT termékek és szolgáltatások testesítik meg.</a:t>
            </a:r>
            <a:endParaRPr lang="hu-HU" sz="2400" b="1">
              <a:solidFill>
                <a:schemeClr val="tx1"/>
              </a:solidFill>
            </a:endParaRPr>
          </a:p>
        </p:txBody>
      </p:sp>
      <p:sp>
        <p:nvSpPr>
          <p:cNvPr id="16387" name="Text Box 16"/>
          <p:cNvSpPr txBox="1">
            <a:spLocks noChangeArrowheads="1"/>
          </p:cNvSpPr>
          <p:nvPr/>
        </p:nvSpPr>
        <p:spPr bwMode="auto">
          <a:xfrm>
            <a:off x="5013325" y="3527425"/>
            <a:ext cx="2522538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hu-HU" sz="3200">
                <a:solidFill>
                  <a:schemeClr val="tx1"/>
                </a:solidFill>
              </a:rPr>
              <a:t>OKTATÁS</a:t>
            </a:r>
          </a:p>
          <a:p>
            <a:pPr eaLnBrk="1" hangingPunct="1"/>
            <a:r>
              <a:rPr lang="hu-HU" sz="3200">
                <a:solidFill>
                  <a:schemeClr val="tx1"/>
                </a:solidFill>
              </a:rPr>
              <a:t>UTAZÁS</a:t>
            </a:r>
          </a:p>
          <a:p>
            <a:pPr eaLnBrk="1" hangingPunct="1"/>
            <a:r>
              <a:rPr lang="hu-HU" sz="3200">
                <a:solidFill>
                  <a:schemeClr val="tx1"/>
                </a:solidFill>
              </a:rPr>
              <a:t>BIZTOSÍTÁS</a:t>
            </a:r>
          </a:p>
          <a:p>
            <a:pPr eaLnBrk="1" hangingPunct="1"/>
            <a:r>
              <a:rPr lang="hu-HU" sz="3200">
                <a:solidFill>
                  <a:schemeClr val="tx1"/>
                </a:solidFill>
              </a:rPr>
              <a:t>stb.</a:t>
            </a:r>
          </a:p>
        </p:txBody>
      </p:sp>
      <p:sp>
        <p:nvSpPr>
          <p:cNvPr id="16388" name="Line 17"/>
          <p:cNvSpPr>
            <a:spLocks noChangeShapeType="1"/>
          </p:cNvSpPr>
          <p:nvPr/>
        </p:nvSpPr>
        <p:spPr bwMode="auto">
          <a:xfrm>
            <a:off x="3048000" y="2438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16389" name="Line 18"/>
          <p:cNvSpPr>
            <a:spLocks noChangeShapeType="1"/>
          </p:cNvSpPr>
          <p:nvPr/>
        </p:nvSpPr>
        <p:spPr bwMode="auto">
          <a:xfrm>
            <a:off x="6096000" y="2438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8179895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4"/>
          <p:cNvSpPr txBox="1">
            <a:spLocks noChangeArrowheads="1"/>
          </p:cNvSpPr>
          <p:nvPr/>
        </p:nvSpPr>
        <p:spPr bwMode="auto">
          <a:xfrm>
            <a:off x="1258888" y="762000"/>
            <a:ext cx="7427912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b="1">
                <a:solidFill>
                  <a:schemeClr val="tx1"/>
                </a:solidFill>
              </a:rPr>
              <a:t>Termék </a:t>
            </a:r>
          </a:p>
          <a:p>
            <a:pPr algn="just" eaLnBrk="1" hangingPunct="1">
              <a:spcBef>
                <a:spcPct val="50000"/>
              </a:spcBef>
            </a:pPr>
            <a:r>
              <a:rPr lang="hu-HU" b="1">
                <a:solidFill>
                  <a:schemeClr val="tx1"/>
                </a:solidFill>
              </a:rPr>
              <a:t>mindaz, ami a piacon figyelemfelkeltés, meg-szerzés, felhasználás, vagy fogyasztás céljából felkínálható, s amely valamilyen szükségletet, vagy igényt elégíthet ki.</a:t>
            </a:r>
            <a:endParaRPr lang="hu-HU" b="1">
              <a:solidFill>
                <a:schemeClr val="tx1"/>
              </a:solidFill>
              <a:latin typeface="Times CE"/>
            </a:endParaRPr>
          </a:p>
        </p:txBody>
      </p:sp>
      <p:graphicFrame>
        <p:nvGraphicFramePr>
          <p:cNvPr id="17411" name="Object 15"/>
          <p:cNvGraphicFramePr>
            <a:graphicFrameLocks noChangeAspect="1"/>
          </p:cNvGraphicFramePr>
          <p:nvPr/>
        </p:nvGraphicFramePr>
        <p:xfrm>
          <a:off x="1371600" y="3962400"/>
          <a:ext cx="6546850" cy="170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Klip" r:id="rId3" imgW="6545263" imgH="1706563" progId="MS_ClipArt_Gallery.2">
                  <p:embed/>
                </p:oleObj>
              </mc:Choice>
              <mc:Fallback>
                <p:oleObj name="Klip" r:id="rId3" imgW="6545263" imgH="1706563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3962400"/>
                        <a:ext cx="6546850" cy="1706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2" name="Text Box 16"/>
          <p:cNvSpPr txBox="1">
            <a:spLocks noChangeArrowheads="1"/>
          </p:cNvSpPr>
          <p:nvPr/>
        </p:nvSpPr>
        <p:spPr bwMode="auto">
          <a:xfrm>
            <a:off x="8594725" y="-133350"/>
            <a:ext cx="5905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hu-HU" sz="3200">
                <a:solidFill>
                  <a:schemeClr val="tx1"/>
                </a:solidFill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758231047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dirty="0">
                <a:solidFill>
                  <a:schemeClr val="tx1"/>
                </a:solidFill>
              </a:rPr>
              <a:t>A termék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r>
              <a:rPr lang="hu-HU" sz="2800" smtClean="0">
                <a:solidFill>
                  <a:schemeClr val="tx1"/>
                </a:solidFill>
              </a:rPr>
              <a:t>Fizikai, esztétikai és szimbolikus tulajdonságok összessége, mely a vevő a fogyasztó igényeit hivatott kielégíteni.</a:t>
            </a:r>
          </a:p>
          <a:p>
            <a:r>
              <a:rPr lang="hu-HU" sz="2800" smtClean="0">
                <a:solidFill>
                  <a:schemeClr val="tx1"/>
                </a:solidFill>
              </a:rPr>
              <a:t>Kotler: Termék az ami a piacon figyelem felkeltés, megszerzés, felhasználás céljából felkínálható és az valamely szükséglet/igény kielégítésére szolgál</a:t>
            </a:r>
          </a:p>
          <a:p>
            <a:pPr>
              <a:buFont typeface="Wingdings" pitchFamily="2" charset="2"/>
              <a:buNone/>
            </a:pPr>
            <a:endParaRPr lang="hu-HU" sz="28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2454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786806"/>
            <a:ext cx="8229600" cy="562074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hu-HU" dirty="0" smtClean="0"/>
              <a:t>A termék életgörbe az idő függvényében ábrázolja a termék érétkesítésének alakulását.</a:t>
            </a:r>
            <a:br>
              <a:rPr lang="hu-HU" dirty="0" smtClean="0"/>
            </a:br>
            <a:endParaRPr lang="hu-HU" dirty="0"/>
          </a:p>
        </p:txBody>
      </p:sp>
      <p:pic>
        <p:nvPicPr>
          <p:cNvPr id="19459" name="Picture 4" descr="6.3. ábra. Az életgörbe mode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060575"/>
            <a:ext cx="6408737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8787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963488"/>
          </a:xfrm>
        </p:spPr>
        <p:txBody>
          <a:bodyPr/>
          <a:lstStyle/>
          <a:p>
            <a:pPr>
              <a:defRPr/>
            </a:pPr>
            <a:r>
              <a:rPr lang="hu-HU" dirty="0" smtClean="0"/>
              <a:t>A termék-életgörbe szakaszai</a:t>
            </a:r>
            <a:endParaRPr lang="hu-HU" dirty="0"/>
          </a:p>
        </p:txBody>
      </p:sp>
      <p:sp>
        <p:nvSpPr>
          <p:cNvPr id="20483" name="Tartalom helye 2"/>
          <p:cNvSpPr>
            <a:spLocks noGrp="1"/>
          </p:cNvSpPr>
          <p:nvPr>
            <p:ph idx="1"/>
          </p:nvPr>
        </p:nvSpPr>
        <p:spPr>
          <a:xfrm>
            <a:off x="457200" y="1052513"/>
            <a:ext cx="8229600" cy="4525962"/>
          </a:xfrm>
        </p:spPr>
        <p:txBody>
          <a:bodyPr>
            <a:normAutofit fontScale="70000" lnSpcReduction="20000"/>
          </a:bodyPr>
          <a:lstStyle/>
          <a:p>
            <a:r>
              <a:rPr lang="hu-HU" smtClean="0"/>
              <a:t>1. bevezetés - fokozatos növekedés, amíg az új terméket a piac elfogadja </a:t>
            </a:r>
            <a:br>
              <a:rPr lang="hu-HU" smtClean="0"/>
            </a:br>
            <a:r>
              <a:rPr lang="hu-HU" smtClean="0"/>
              <a:t/>
            </a:r>
            <a:br>
              <a:rPr lang="hu-HU" smtClean="0"/>
            </a:br>
            <a:r>
              <a:rPr lang="hu-HU" smtClean="0"/>
              <a:t>2. növekedés - a termék a piacon egyre népszerűbb, egyre többen vásárolják</a:t>
            </a:r>
          </a:p>
          <a:p>
            <a:r>
              <a:rPr lang="hu-HU" smtClean="0"/>
              <a:t/>
            </a:r>
            <a:br>
              <a:rPr lang="hu-HU" smtClean="0"/>
            </a:br>
            <a:r>
              <a:rPr lang="hu-HU" smtClean="0"/>
              <a:t>3. érettség - a lassú fejlődés periódusa, a legtöbb fogyasztó már rendelkezik a termékkel</a:t>
            </a:r>
          </a:p>
          <a:p>
            <a:r>
              <a:rPr lang="hu-HU" smtClean="0"/>
              <a:t/>
            </a:r>
            <a:br>
              <a:rPr lang="hu-HU" smtClean="0"/>
            </a:br>
            <a:r>
              <a:rPr lang="hu-HU" smtClean="0"/>
              <a:t>4. hanyatlás - a kereslet visszaesik, aminek leggyakoribb oka, hogy a termék elavulttá válik.</a:t>
            </a:r>
          </a:p>
          <a:p>
            <a:r>
              <a:rPr lang="hu-HU" smtClean="0"/>
              <a:t/>
            </a:r>
            <a:br>
              <a:rPr lang="hu-HU" smtClean="0"/>
            </a:br>
            <a:r>
              <a:rPr lang="hu-HU" smtClean="0"/>
              <a:t>Célszerű marketingdöntésekkel befolyásolhatjuk a görbe alakját a termék életciklusát.</a:t>
            </a:r>
          </a:p>
        </p:txBody>
      </p:sp>
    </p:spTree>
    <p:extLst>
      <p:ext uri="{BB962C8B-B14F-4D97-AF65-F5344CB8AC3E}">
        <p14:creationId xmlns:p14="http://schemas.microsoft.com/office/powerpoint/2010/main" val="2927680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/>
              <a:t>Bevezetés:</a:t>
            </a:r>
            <a:endParaRPr lang="hu-HU" dirty="0"/>
          </a:p>
        </p:txBody>
      </p:sp>
      <p:sp>
        <p:nvSpPr>
          <p:cNvPr id="21507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smtClean="0"/>
              <a:t>Erős reklám a figyelem felkeltésére érdekében!</a:t>
            </a:r>
            <a:br>
              <a:rPr lang="hu-HU" smtClean="0"/>
            </a:br>
            <a:r>
              <a:rPr lang="hu-HU" smtClean="0"/>
              <a:t>Legfontosabb feladat az ismertség megteremtése, a termék megismertetése a potenciális fogyasztókkal. </a:t>
            </a:r>
            <a:br>
              <a:rPr lang="hu-HU" smtClean="0"/>
            </a:br>
            <a:r>
              <a:rPr lang="hu-HU" smtClean="0"/>
              <a:t>Ha a termék új, akkor ebben a szakaszban kevés versenytársra lehet számítani. Mivel a cég az előző a piacon, neki kell kialakítani az értékesítési csatornákat, meg kell szervezni a termék disztribúcióját.</a:t>
            </a:r>
            <a:br>
              <a:rPr lang="hu-HU" smtClean="0"/>
            </a:br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3670031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/>
              <a:t>Növekedés:</a:t>
            </a:r>
            <a:endParaRPr lang="hu-HU" dirty="0"/>
          </a:p>
        </p:txBody>
      </p:sp>
      <p:sp>
        <p:nvSpPr>
          <p:cNvPr id="22531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smtClean="0"/>
              <a:t>Új elosztási csatornák, termékfejlesztési lehetőségek keresése (a választék mélyítése), promóció a vásárlás megerősítésére. a költségek továbbra is jelentősek. A reklám célja, hogy újravásárlásra, a termék folyamatos, gyakori használatára fordítsa a fogyasztókat, a termék előnyös tulajdonságaira hívja fel a figyelmet. A termékválaszték általában bővül, új termék változatok jelennek meg (pl. mobiltelefonok) Növekedik a konkurens cégek száma.</a:t>
            </a:r>
            <a:br>
              <a:rPr lang="hu-HU" smtClean="0"/>
            </a:br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1155115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/>
              <a:t>Érettség:</a:t>
            </a:r>
            <a:endParaRPr lang="hu-HU" dirty="0"/>
          </a:p>
        </p:txBody>
      </p:sp>
      <p:sp>
        <p:nvSpPr>
          <p:cNvPr id="23555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smtClean="0"/>
              <a:t>Új piaci szegmensek keresése, árak csökkentése, emlékeztető reklámok, image erősítése.</a:t>
            </a:r>
            <a:br>
              <a:rPr lang="hu-HU" smtClean="0"/>
            </a:br>
            <a:r>
              <a:rPr lang="hu-HU" smtClean="0"/>
              <a:t>Az árbevétel eléri a maximumát, majd lassan csökkenni kezd. A piac telítődik, az áru "tömegáruvá" válik. </a:t>
            </a:r>
            <a:br>
              <a:rPr lang="hu-HU" smtClean="0"/>
            </a:br>
            <a:r>
              <a:rPr lang="hu-HU" smtClean="0"/>
              <a:t>A versenyeszközök közül az ár és a márkaimage szerepe felerősödik (ár- és márkaverseny) A termékhez nyújtott kiegészítő szolgáltatások egyre fontosabbak a fogyasztó számára.</a:t>
            </a:r>
            <a:br>
              <a:rPr lang="hu-HU" smtClean="0"/>
            </a:br>
            <a:r>
              <a:rPr lang="hu-HU" smtClean="0"/>
              <a:t>A versenytársak száma általában csökken, a kevésbé sikeresek kiszorulnak a piacról.</a:t>
            </a:r>
            <a:br>
              <a:rPr lang="hu-HU" smtClean="0"/>
            </a:br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317753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/>
              <a:t>Hanyatlás</a:t>
            </a:r>
            <a:endParaRPr lang="hu-HU" dirty="0"/>
          </a:p>
        </p:txBody>
      </p:sp>
      <p:sp>
        <p:nvSpPr>
          <p:cNvPr id="24579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mtClean="0"/>
              <a:t>Vagy engedni, hogy a termék kihaljon, vagy egy új marketing-mixszel megtámogatni továbbfejleszteni. Az értékesítés jelentősen csökken, a marketing költségek alacsonyak , a termék egyre kevesebb helyen kapható. A divattermékek az átlagosnál gyorsabban végigjárják ezeket a ciklusokat.</a:t>
            </a:r>
          </a:p>
        </p:txBody>
      </p:sp>
    </p:spTree>
    <p:extLst>
      <p:ext uri="{BB962C8B-B14F-4D97-AF65-F5344CB8AC3E}">
        <p14:creationId xmlns:p14="http://schemas.microsoft.com/office/powerpoint/2010/main" val="2694156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hu-HU" b="0" dirty="0"/>
              <a:t>A termék életgörbéjét megnyújtó, korrekciós eszközök </a:t>
            </a:r>
            <a:endParaRPr lang="hu-HU" dirty="0"/>
          </a:p>
        </p:txBody>
      </p:sp>
      <p:sp>
        <p:nvSpPr>
          <p:cNvPr id="25603" name="Tartalom helye 2"/>
          <p:cNvSpPr>
            <a:spLocks noGrp="1"/>
          </p:cNvSpPr>
          <p:nvPr>
            <p:ph idx="1"/>
          </p:nvPr>
        </p:nvSpPr>
        <p:spPr>
          <a:xfrm>
            <a:off x="735013" y="2143125"/>
            <a:ext cx="8229600" cy="4525963"/>
          </a:xfrm>
        </p:spPr>
        <p:txBody>
          <a:bodyPr/>
          <a:lstStyle/>
          <a:p>
            <a:r>
              <a:rPr lang="hu-HU" sz="3200" smtClean="0"/>
              <a:t>1. Termékfejlesztés</a:t>
            </a:r>
          </a:p>
          <a:p>
            <a:r>
              <a:rPr lang="hu-HU" sz="3200" smtClean="0"/>
              <a:t>2. Választékbővítés</a:t>
            </a:r>
          </a:p>
          <a:p>
            <a:r>
              <a:rPr lang="hu-HU" sz="3200" smtClean="0"/>
              <a:t>3. Új piacok felkutatás</a:t>
            </a:r>
          </a:p>
          <a:p>
            <a:r>
              <a:rPr lang="hu-HU" sz="3200" smtClean="0"/>
              <a:t>4. Ármérséklés</a:t>
            </a:r>
          </a:p>
          <a:p>
            <a:r>
              <a:rPr lang="hu-HU" sz="3200" smtClean="0"/>
              <a:t>5. Emlékezető reklám</a:t>
            </a:r>
          </a:p>
        </p:txBody>
      </p:sp>
    </p:spTree>
    <p:extLst>
      <p:ext uri="{BB962C8B-B14F-4D97-AF65-F5344CB8AC3E}">
        <p14:creationId xmlns:p14="http://schemas.microsoft.com/office/powerpoint/2010/main" val="2776469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648"/>
            <a:ext cx="8229600" cy="1728192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hu-HU" sz="4000" dirty="0">
                <a:solidFill>
                  <a:schemeClr val="tx1"/>
                </a:solidFill>
              </a:rPr>
              <a:t/>
            </a:r>
            <a:br>
              <a:rPr lang="hu-HU" sz="4000" dirty="0">
                <a:solidFill>
                  <a:schemeClr val="tx1"/>
                </a:solidFill>
              </a:rPr>
            </a:br>
            <a:r>
              <a:rPr lang="hu-HU" sz="4000" dirty="0">
                <a:solidFill>
                  <a:schemeClr val="tx1"/>
                </a:solidFill>
              </a:rPr>
              <a:t>  </a:t>
            </a:r>
            <a:r>
              <a:rPr lang="hu-HU" sz="4000" dirty="0" smtClean="0">
                <a:solidFill>
                  <a:schemeClr val="tx1"/>
                </a:solidFill>
              </a:rPr>
              <a:t>A marketing </a:t>
            </a:r>
            <a:r>
              <a:rPr lang="hu-HU" sz="4000" dirty="0" err="1" smtClean="0">
                <a:solidFill>
                  <a:schemeClr val="tx1"/>
                </a:solidFill>
              </a:rPr>
              <a:t>eszközrendszre</a:t>
            </a:r>
            <a:r>
              <a:rPr lang="hu-HU" sz="4000" dirty="0" smtClean="0">
                <a:solidFill>
                  <a:schemeClr val="tx1"/>
                </a:solidFill>
              </a:rPr>
              <a:t/>
            </a:r>
            <a:br>
              <a:rPr lang="hu-HU" sz="4000" dirty="0" smtClean="0">
                <a:solidFill>
                  <a:schemeClr val="tx1"/>
                </a:solidFill>
              </a:rPr>
            </a:br>
            <a:r>
              <a:rPr lang="hu-HU" sz="4000" dirty="0" smtClean="0">
                <a:solidFill>
                  <a:schemeClr val="tx1"/>
                </a:solidFill>
              </a:rPr>
              <a:t>marketing-mix</a:t>
            </a:r>
            <a:r>
              <a:rPr lang="hu-HU" sz="4000" dirty="0">
                <a:solidFill>
                  <a:schemeClr val="tx1"/>
                </a:solidFill>
              </a:rPr>
              <a:t>: </a:t>
            </a:r>
            <a:r>
              <a:rPr lang="hu-HU" sz="4000" dirty="0">
                <a:solidFill>
                  <a:srgbClr val="FF0000"/>
                </a:solidFill>
              </a:rPr>
              <a:t>4P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341438"/>
            <a:ext cx="8893175" cy="525621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hu-HU" sz="4000" b="1" smtClean="0"/>
          </a:p>
          <a:p>
            <a:pPr eaLnBrk="1" hangingPunct="1"/>
            <a:r>
              <a:rPr lang="hu-HU" sz="4800" b="1" smtClean="0">
                <a:solidFill>
                  <a:srgbClr val="FF0000"/>
                </a:solidFill>
              </a:rPr>
              <a:t>P</a:t>
            </a:r>
            <a:r>
              <a:rPr lang="hu-HU" sz="4000" b="1" smtClean="0">
                <a:solidFill>
                  <a:schemeClr val="hlink"/>
                </a:solidFill>
              </a:rPr>
              <a:t>RODUCT</a:t>
            </a:r>
            <a:r>
              <a:rPr lang="hu-HU" sz="4000" b="1" smtClean="0"/>
              <a:t>	termékpolitika</a:t>
            </a:r>
          </a:p>
          <a:p>
            <a:pPr eaLnBrk="1" hangingPunct="1"/>
            <a:r>
              <a:rPr lang="hu-HU" sz="4800" b="1" smtClean="0">
                <a:solidFill>
                  <a:srgbClr val="FF0000"/>
                </a:solidFill>
              </a:rPr>
              <a:t>P</a:t>
            </a:r>
            <a:r>
              <a:rPr lang="hu-HU" sz="4000" b="1" smtClean="0">
                <a:solidFill>
                  <a:schemeClr val="hlink"/>
                </a:solidFill>
              </a:rPr>
              <a:t>RICE	</a:t>
            </a:r>
            <a:r>
              <a:rPr lang="hu-HU" sz="4000" b="1" smtClean="0"/>
              <a:t>	árpolitika</a:t>
            </a:r>
          </a:p>
          <a:p>
            <a:pPr eaLnBrk="1" hangingPunct="1"/>
            <a:r>
              <a:rPr lang="hu-HU" sz="4800" b="1" smtClean="0">
                <a:solidFill>
                  <a:srgbClr val="FF0000"/>
                </a:solidFill>
              </a:rPr>
              <a:t>P</a:t>
            </a:r>
            <a:r>
              <a:rPr lang="hu-HU" sz="4000" b="1" smtClean="0">
                <a:solidFill>
                  <a:schemeClr val="hlink"/>
                </a:solidFill>
              </a:rPr>
              <a:t>LACE	</a:t>
            </a:r>
            <a:r>
              <a:rPr lang="hu-HU" sz="4000" b="1" smtClean="0"/>
              <a:t>	értékesítési politika</a:t>
            </a:r>
          </a:p>
          <a:p>
            <a:pPr eaLnBrk="1" hangingPunct="1"/>
            <a:r>
              <a:rPr lang="hu-HU" sz="4800" b="1" smtClean="0">
                <a:solidFill>
                  <a:srgbClr val="FF0000"/>
                </a:solidFill>
              </a:rPr>
              <a:t>P</a:t>
            </a:r>
            <a:r>
              <a:rPr lang="hu-HU" sz="4000" b="1" smtClean="0">
                <a:solidFill>
                  <a:schemeClr val="hlink"/>
                </a:solidFill>
              </a:rPr>
              <a:t>ROMOTION</a:t>
            </a:r>
            <a:r>
              <a:rPr lang="hu-HU" sz="4000" b="1" smtClean="0"/>
              <a:t>	piacbefolyásolás</a:t>
            </a:r>
            <a:endParaRPr lang="hu-HU" sz="2800" b="1" smtClean="0"/>
          </a:p>
          <a:p>
            <a:pPr algn="r" eaLnBrk="1" hangingPunct="1">
              <a:buFont typeface="Wingdings" pitchFamily="2" charset="2"/>
              <a:buNone/>
            </a:pPr>
            <a:endParaRPr lang="hu-HU" sz="2800" b="1" smtClean="0"/>
          </a:p>
        </p:txBody>
      </p:sp>
    </p:spTree>
    <p:extLst>
      <p:ext uri="{BB962C8B-B14F-4D97-AF65-F5344CB8AC3E}">
        <p14:creationId xmlns:p14="http://schemas.microsoft.com/office/powerpoint/2010/main" val="3842375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hu-HU" dirty="0" smtClean="0"/>
              <a:t>A termék- vagy szolgáltatásjellemzők meghatározása (</a:t>
            </a:r>
            <a:r>
              <a:rPr lang="hu-HU" dirty="0" err="1" smtClean="0"/>
              <a:t>Product</a:t>
            </a:r>
            <a:r>
              <a:rPr lang="hu-HU" dirty="0" smtClean="0"/>
              <a:t>)</a:t>
            </a:r>
            <a:endParaRPr lang="hu-HU" dirty="0"/>
          </a:p>
        </p:txBody>
      </p:sp>
      <p:sp>
        <p:nvSpPr>
          <p:cNvPr id="27651" name="Tartalom helye 4"/>
          <p:cNvSpPr>
            <a:spLocks noGrp="1"/>
          </p:cNvSpPr>
          <p:nvPr>
            <p:ph idx="1"/>
          </p:nvPr>
        </p:nvSpPr>
        <p:spPr>
          <a:xfrm>
            <a:off x="468313" y="2708275"/>
            <a:ext cx="8229600" cy="16129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hu-HU" sz="2800" smtClean="0"/>
              <a:t>a termék hasznosságát meghatározó tulajdonságok szintjei</a:t>
            </a:r>
          </a:p>
          <a:p>
            <a:pPr eaLnBrk="1" hangingPunct="1"/>
            <a:r>
              <a:rPr lang="hu-HU" sz="2800" smtClean="0"/>
              <a:t>a termék pozícionálása</a:t>
            </a:r>
          </a:p>
          <a:p>
            <a:pPr eaLnBrk="1" hangingPunct="1"/>
            <a:r>
              <a:rPr lang="hu-HU" sz="2800" smtClean="0"/>
              <a:t>márka hozzákapcsolása a termékhez</a:t>
            </a:r>
          </a:p>
        </p:txBody>
      </p:sp>
    </p:spTree>
    <p:extLst>
      <p:ext uri="{BB962C8B-B14F-4D97-AF65-F5344CB8AC3E}">
        <p14:creationId xmlns:p14="http://schemas.microsoft.com/office/powerpoint/2010/main" val="829267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hu-HU" dirty="0" smtClean="0"/>
              <a:t>Az árképzés, árpolitika meghatározása (Price)</a:t>
            </a:r>
            <a:endParaRPr lang="hu-HU" dirty="0"/>
          </a:p>
        </p:txBody>
      </p:sp>
      <p:sp>
        <p:nvSpPr>
          <p:cNvPr id="28675" name="Tartalom helye 2"/>
          <p:cNvSpPr>
            <a:spLocks noGrp="1"/>
          </p:cNvSpPr>
          <p:nvPr>
            <p:ph idx="1"/>
          </p:nvPr>
        </p:nvSpPr>
        <p:spPr>
          <a:xfrm>
            <a:off x="468313" y="2636838"/>
            <a:ext cx="8229600" cy="1397000"/>
          </a:xfrm>
        </p:spPr>
        <p:txBody>
          <a:bodyPr/>
          <a:lstStyle/>
          <a:p>
            <a:pPr eaLnBrk="1" hangingPunct="1"/>
            <a:r>
              <a:rPr lang="hu-HU" sz="2800" smtClean="0"/>
              <a:t>az árképzést befolyásoló főbb tényezők</a:t>
            </a:r>
          </a:p>
          <a:p>
            <a:pPr eaLnBrk="1" hangingPunct="1"/>
            <a:r>
              <a:rPr lang="hu-HU" sz="2800" smtClean="0"/>
              <a:t>az árképzés lehetőségei</a:t>
            </a:r>
          </a:p>
        </p:txBody>
      </p:sp>
    </p:spTree>
    <p:extLst>
      <p:ext uri="{BB962C8B-B14F-4D97-AF65-F5344CB8AC3E}">
        <p14:creationId xmlns:p14="http://schemas.microsoft.com/office/powerpoint/2010/main" val="576517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hu-HU" dirty="0" smtClean="0"/>
              <a:t>Az értékesítési utak vagy csatornák meghatározása (</a:t>
            </a:r>
            <a:r>
              <a:rPr lang="hu-HU" dirty="0" err="1" smtClean="0"/>
              <a:t>Place</a:t>
            </a:r>
            <a:r>
              <a:rPr lang="hu-HU" dirty="0" smtClean="0"/>
              <a:t>)</a:t>
            </a:r>
            <a:endParaRPr lang="hu-HU" dirty="0"/>
          </a:p>
        </p:txBody>
      </p:sp>
      <p:sp>
        <p:nvSpPr>
          <p:cNvPr id="29699" name="Tartalom helye 2"/>
          <p:cNvSpPr>
            <a:spLocks noGrp="1"/>
          </p:cNvSpPr>
          <p:nvPr>
            <p:ph idx="1"/>
          </p:nvPr>
        </p:nvSpPr>
        <p:spPr>
          <a:xfrm>
            <a:off x="468313" y="2565400"/>
            <a:ext cx="8229600" cy="1323975"/>
          </a:xfrm>
        </p:spPr>
        <p:txBody>
          <a:bodyPr/>
          <a:lstStyle/>
          <a:p>
            <a:pPr eaLnBrk="1" hangingPunct="1"/>
            <a:r>
              <a:rPr lang="hu-HU" sz="2800" smtClean="0"/>
              <a:t>főbb értékesítési csatornák</a:t>
            </a:r>
          </a:p>
          <a:p>
            <a:pPr eaLnBrk="1" hangingPunct="1"/>
            <a:r>
              <a:rPr lang="hu-HU" sz="2800" smtClean="0"/>
              <a:t>az értékesítést meghatározó főbb tényezők</a:t>
            </a:r>
          </a:p>
        </p:txBody>
      </p:sp>
    </p:spTree>
    <p:extLst>
      <p:ext uri="{BB962C8B-B14F-4D97-AF65-F5344CB8AC3E}">
        <p14:creationId xmlns:p14="http://schemas.microsoft.com/office/powerpoint/2010/main" val="3540546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hu-HU" dirty="0" smtClean="0"/>
              <a:t>A </a:t>
            </a:r>
            <a:r>
              <a:rPr lang="fr-FR" dirty="0" smtClean="0"/>
              <a:t>hatékony kommunikációs stratégia kidolgozása (Promotion)</a:t>
            </a:r>
            <a:endParaRPr lang="hu-HU" dirty="0"/>
          </a:p>
        </p:txBody>
      </p:sp>
      <p:sp>
        <p:nvSpPr>
          <p:cNvPr id="30723" name="Tartalom helye 2"/>
          <p:cNvSpPr>
            <a:spLocks noGrp="1"/>
          </p:cNvSpPr>
          <p:nvPr>
            <p:ph idx="1"/>
          </p:nvPr>
        </p:nvSpPr>
        <p:spPr>
          <a:xfrm>
            <a:off x="457200" y="1998663"/>
            <a:ext cx="8229600" cy="4525962"/>
          </a:xfrm>
        </p:spPr>
        <p:txBody>
          <a:bodyPr/>
          <a:lstStyle/>
          <a:p>
            <a:pPr eaLnBrk="1" hangingPunct="1"/>
            <a:r>
              <a:rPr lang="hu-HU" sz="2800" smtClean="0"/>
              <a:t>a marketingkommunikáció irányultsága</a:t>
            </a:r>
          </a:p>
          <a:p>
            <a:pPr eaLnBrk="1" hangingPunct="1"/>
            <a:r>
              <a:rPr lang="hu-HU" sz="2800" smtClean="0"/>
              <a:t>a </a:t>
            </a:r>
            <a:r>
              <a:rPr lang="hu-HU" sz="2800" b="1" smtClean="0"/>
              <a:t>marketingkommunikáció</a:t>
            </a:r>
            <a:r>
              <a:rPr lang="hu-HU" sz="2800" smtClean="0"/>
              <a:t> típusai</a:t>
            </a:r>
          </a:p>
          <a:p>
            <a:pPr eaLnBrk="1" hangingPunct="1"/>
            <a:r>
              <a:rPr lang="hu-HU" sz="2800" smtClean="0"/>
              <a:t>kommunikációs modell</a:t>
            </a:r>
          </a:p>
          <a:p>
            <a:pPr eaLnBrk="1" hangingPunct="1"/>
            <a:r>
              <a:rPr lang="hu-HU" sz="2800" smtClean="0"/>
              <a:t>kommunikációs gátak</a:t>
            </a:r>
          </a:p>
          <a:p>
            <a:pPr eaLnBrk="1" hangingPunct="1"/>
            <a:r>
              <a:rPr lang="hu-HU" sz="2800" smtClean="0"/>
              <a:t>a marketingkommunikáció főbb lépései</a:t>
            </a:r>
          </a:p>
          <a:p>
            <a:pPr eaLnBrk="1" hangingPunct="1"/>
            <a:endParaRPr lang="hu-HU" sz="2800" smtClean="0"/>
          </a:p>
        </p:txBody>
      </p:sp>
    </p:spTree>
    <p:extLst>
      <p:ext uri="{BB962C8B-B14F-4D97-AF65-F5344CB8AC3E}">
        <p14:creationId xmlns:p14="http://schemas.microsoft.com/office/powerpoint/2010/main" val="2694295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hu-HU" dirty="0" smtClean="0"/>
              <a:t>Marketing kommunikáció</a:t>
            </a:r>
            <a:br>
              <a:rPr lang="hu-HU" dirty="0" smtClean="0"/>
            </a:br>
            <a:r>
              <a:rPr lang="hu-HU" dirty="0" smtClean="0"/>
              <a:t> 5 M</a:t>
            </a:r>
            <a:endParaRPr lang="hu-HU" dirty="0"/>
          </a:p>
        </p:txBody>
      </p:sp>
      <p:sp>
        <p:nvSpPr>
          <p:cNvPr id="31747" name="Tartalom helye 2"/>
          <p:cNvSpPr>
            <a:spLocks noGrp="1"/>
          </p:cNvSpPr>
          <p:nvPr>
            <p:ph idx="1"/>
          </p:nvPr>
        </p:nvSpPr>
        <p:spPr>
          <a:xfrm>
            <a:off x="889000" y="2143125"/>
            <a:ext cx="6707188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hu-HU" sz="2800" smtClean="0"/>
              <a:t>-  Cél (mission), </a:t>
            </a:r>
          </a:p>
          <a:p>
            <a:pPr eaLnBrk="1" hangingPunct="1">
              <a:buFontTx/>
              <a:buChar char="-"/>
            </a:pPr>
            <a:r>
              <a:rPr lang="hu-HU" sz="2800" smtClean="0"/>
              <a:t>Pénz (money), </a:t>
            </a:r>
          </a:p>
          <a:p>
            <a:pPr eaLnBrk="1" hangingPunct="1">
              <a:buFontTx/>
              <a:buChar char="-"/>
            </a:pPr>
            <a:r>
              <a:rPr lang="hu-HU" sz="2800" smtClean="0"/>
              <a:t>Üzenet (messege),</a:t>
            </a:r>
          </a:p>
          <a:p>
            <a:pPr eaLnBrk="1" hangingPunct="1">
              <a:buFontTx/>
              <a:buChar char="-"/>
            </a:pPr>
            <a:r>
              <a:rPr lang="hu-HU" sz="2800" smtClean="0"/>
              <a:t>Továbbítás módja (media), </a:t>
            </a:r>
          </a:p>
          <a:p>
            <a:pPr eaLnBrk="1" hangingPunct="1">
              <a:buFontTx/>
              <a:buNone/>
            </a:pPr>
            <a:r>
              <a:rPr lang="hu-HU" sz="2800" smtClean="0"/>
              <a:t>-   Eredménymérés (measurement</a:t>
            </a:r>
          </a:p>
        </p:txBody>
      </p:sp>
    </p:spTree>
    <p:extLst>
      <p:ext uri="{BB962C8B-B14F-4D97-AF65-F5344CB8AC3E}">
        <p14:creationId xmlns:p14="http://schemas.microsoft.com/office/powerpoint/2010/main" val="962738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hu-HU" dirty="0">
                <a:solidFill>
                  <a:schemeClr val="tx1"/>
                </a:solidFill>
              </a:rPr>
              <a:t>Szolgáltatás és a 7P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hu-HU" smtClean="0"/>
              <a:t>A már ismert 4P koncepció, a marketing mix 4 területe kibővül 7P-re.</a:t>
            </a:r>
          </a:p>
          <a:p>
            <a:r>
              <a:rPr lang="hu-HU" smtClean="0"/>
              <a:t>Emberi tényezők (</a:t>
            </a:r>
            <a:r>
              <a:rPr lang="hu-HU" b="1" smtClean="0"/>
              <a:t>people</a:t>
            </a:r>
            <a:r>
              <a:rPr lang="hu-HU" smtClean="0"/>
              <a:t>)</a:t>
            </a:r>
          </a:p>
          <a:p>
            <a:r>
              <a:rPr lang="hu-HU" smtClean="0"/>
              <a:t>A környezet ahol a szolgáltatás elérhető </a:t>
            </a:r>
            <a:r>
              <a:rPr lang="hu-HU" b="1" smtClean="0"/>
              <a:t>(psychical evidence</a:t>
            </a:r>
            <a:r>
              <a:rPr lang="hu-HU" smtClean="0"/>
              <a:t>)</a:t>
            </a:r>
          </a:p>
          <a:p>
            <a:r>
              <a:rPr lang="hu-HU" smtClean="0"/>
              <a:t>A folyamat, melyben a vevő alanyként vesz részt (</a:t>
            </a:r>
            <a:r>
              <a:rPr lang="hu-HU" b="1" smtClean="0"/>
              <a:t>process</a:t>
            </a:r>
            <a:r>
              <a:rPr lang="hu-HU" smtClean="0"/>
              <a:t>)</a:t>
            </a:r>
          </a:p>
          <a:p>
            <a:pPr>
              <a:buFont typeface="Wingdings" pitchFamily="2" charset="2"/>
              <a:buNone/>
            </a:pPr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27115674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dirty="0">
                <a:solidFill>
                  <a:schemeClr val="tx2">
                    <a:satMod val="130000"/>
                  </a:schemeClr>
                </a:solidFill>
              </a:rPr>
              <a:t>A </a:t>
            </a:r>
            <a:r>
              <a:rPr lang="hu-HU" dirty="0" err="1">
                <a:solidFill>
                  <a:schemeClr val="tx2">
                    <a:satMod val="130000"/>
                  </a:schemeClr>
                </a:solidFill>
              </a:rPr>
              <a:t>Maslow-féle</a:t>
            </a:r>
            <a:r>
              <a:rPr lang="hu-HU" dirty="0">
                <a:solidFill>
                  <a:schemeClr val="tx2">
                    <a:satMod val="130000"/>
                  </a:schemeClr>
                </a:solidFill>
              </a:rPr>
              <a:t> szükséglethierarchia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3795" name="Dia számának helye 5"/>
          <p:cNvSpPr>
            <a:spLocks noGrp="1"/>
          </p:cNvSpPr>
          <p:nvPr>
            <p:ph type="sldNum" sz="quarter" idx="12"/>
          </p:nvPr>
        </p:nvSpPr>
        <p:spPr bwMode="auto">
          <a:xfrm>
            <a:off x="2830513" y="6311900"/>
            <a:ext cx="3482975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fld id="{D9347697-78AC-4CC0-9380-7975AC61C258}" type="slidenum">
              <a:rPr lang="hu-HU" sz="1400" smtClean="0">
                <a:solidFill>
                  <a:srgbClr val="FFFFFF"/>
                </a:solidFill>
                <a:latin typeface="Arial CE" pitchFamily="34" charset="0"/>
              </a:rPr>
              <a:pPr algn="ctr" eaLnBrk="1" hangingPunct="1">
                <a:defRPr/>
              </a:pPr>
              <a:t>105</a:t>
            </a:fld>
            <a:endParaRPr lang="hu-HU" sz="1400" smtClean="0">
              <a:solidFill>
                <a:srgbClr val="FFFFFF"/>
              </a:solidFill>
              <a:latin typeface="Arial CE" pitchFamily="34" charset="0"/>
            </a:endParaRPr>
          </a:p>
        </p:txBody>
      </p:sp>
      <p:sp>
        <p:nvSpPr>
          <p:cNvPr id="261123" name="_s56328"/>
          <p:cNvSpPr>
            <a:spLocks noChangeArrowheads="1"/>
          </p:cNvSpPr>
          <p:nvPr/>
        </p:nvSpPr>
        <p:spPr bwMode="auto">
          <a:xfrm flipV="1">
            <a:off x="3865563" y="1868488"/>
            <a:ext cx="1049337" cy="91122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7200 w 21600"/>
              <a:gd name="T13" fmla="*/ 7200 h 21600"/>
              <a:gd name="T14" fmla="*/ 14400 w 21600"/>
              <a:gd name="T15" fmla="*/ 144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08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ADD4FF"/>
          </a:solidFill>
          <a:ln w="4670">
            <a:solidFill>
              <a:srgbClr val="133B66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rot="10800000" wrap="none" lIns="122895" tIns="61448" rIns="122895" bIns="61448" anchor="ctr"/>
          <a:lstStyle/>
          <a:p>
            <a:pPr algn="ctr"/>
            <a:r>
              <a:rPr lang="hu-HU" sz="3300">
                <a:solidFill>
                  <a:schemeClr val="tx2"/>
                </a:solidFill>
                <a:latin typeface="Tahoma" pitchFamily="34" charset="0"/>
              </a:rPr>
              <a:t>Önmegvalósítás</a:t>
            </a:r>
            <a:endParaRPr lang="en-US" sz="3300">
              <a:solidFill>
                <a:schemeClr val="tx2"/>
              </a:solidFill>
              <a:latin typeface="Tahoma" pitchFamily="34" charset="0"/>
            </a:endParaRPr>
          </a:p>
        </p:txBody>
      </p:sp>
      <p:sp>
        <p:nvSpPr>
          <p:cNvPr id="261124" name="_s56329"/>
          <p:cNvSpPr>
            <a:spLocks noChangeArrowheads="1"/>
          </p:cNvSpPr>
          <p:nvPr/>
        </p:nvSpPr>
        <p:spPr bwMode="auto">
          <a:xfrm flipV="1">
            <a:off x="3338513" y="2779713"/>
            <a:ext cx="2103437" cy="90963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83BEFF"/>
          </a:solidFill>
          <a:ln w="4670">
            <a:solidFill>
              <a:srgbClr val="133B66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rot="10800000" wrap="none" lIns="122895" tIns="61448" rIns="122895" bIns="61448" anchor="ctr"/>
          <a:lstStyle/>
          <a:p>
            <a:pPr algn="ctr"/>
            <a:r>
              <a:rPr lang="hu-HU" sz="3300">
                <a:solidFill>
                  <a:schemeClr val="tx2"/>
                </a:solidFill>
                <a:latin typeface="Tahoma" pitchFamily="34" charset="0"/>
              </a:rPr>
              <a:t>Elismerés, siker</a:t>
            </a:r>
            <a:endParaRPr lang="en-US" sz="3300">
              <a:solidFill>
                <a:schemeClr val="tx2"/>
              </a:solidFill>
              <a:latin typeface="Tahoma" pitchFamily="34" charset="0"/>
            </a:endParaRPr>
          </a:p>
        </p:txBody>
      </p:sp>
      <p:sp>
        <p:nvSpPr>
          <p:cNvPr id="261125" name="_s56330"/>
          <p:cNvSpPr>
            <a:spLocks noChangeArrowheads="1"/>
          </p:cNvSpPr>
          <p:nvPr/>
        </p:nvSpPr>
        <p:spPr bwMode="auto">
          <a:xfrm flipV="1">
            <a:off x="2813050" y="3689350"/>
            <a:ext cx="3154363" cy="91122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3600 w 21600"/>
              <a:gd name="T13" fmla="*/ 3600 h 21600"/>
              <a:gd name="T14" fmla="*/ 18000 w 21600"/>
              <a:gd name="T15" fmla="*/ 180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3600" y="21600"/>
                </a:lnTo>
                <a:lnTo>
                  <a:pt x="180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59A8FF"/>
          </a:solidFill>
          <a:ln w="4670">
            <a:solidFill>
              <a:srgbClr val="133B66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rot="10800000" wrap="none" lIns="122895" tIns="61448" rIns="122895" bIns="61448" anchor="ctr"/>
          <a:lstStyle/>
          <a:p>
            <a:pPr algn="ctr"/>
            <a:r>
              <a:rPr lang="hu-HU" sz="3300">
                <a:solidFill>
                  <a:schemeClr val="tx2"/>
                </a:solidFill>
                <a:latin typeface="Tahoma" pitchFamily="34" charset="0"/>
              </a:rPr>
              <a:t>Szociális (szeretet, hovatartozás)</a:t>
            </a:r>
            <a:endParaRPr lang="en-US" sz="3300">
              <a:solidFill>
                <a:schemeClr val="tx2"/>
              </a:solidFill>
              <a:latin typeface="Tahoma" pitchFamily="34" charset="0"/>
            </a:endParaRPr>
          </a:p>
        </p:txBody>
      </p:sp>
      <p:sp>
        <p:nvSpPr>
          <p:cNvPr id="261126" name="_s56331"/>
          <p:cNvSpPr>
            <a:spLocks noChangeArrowheads="1"/>
          </p:cNvSpPr>
          <p:nvPr/>
        </p:nvSpPr>
        <p:spPr bwMode="auto">
          <a:xfrm flipV="1">
            <a:off x="2289175" y="4600575"/>
            <a:ext cx="4202113" cy="9080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3150 w 21600"/>
              <a:gd name="T13" fmla="*/ 3150 h 21600"/>
              <a:gd name="T14" fmla="*/ 18450 w 21600"/>
              <a:gd name="T15" fmla="*/ 1845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700" y="21600"/>
                </a:lnTo>
                <a:lnTo>
                  <a:pt x="189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4670">
            <a:solidFill>
              <a:srgbClr val="133B66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rot="10800000" wrap="none" lIns="122895" tIns="61448" rIns="122895" bIns="61448" anchor="ctr"/>
          <a:lstStyle/>
          <a:p>
            <a:pPr algn="ctr"/>
            <a:r>
              <a:rPr lang="hu-HU" sz="3300">
                <a:solidFill>
                  <a:schemeClr val="tx2"/>
                </a:solidFill>
                <a:latin typeface="Tahoma" pitchFamily="34" charset="0"/>
              </a:rPr>
              <a:t>Biztonsági szükségletek</a:t>
            </a:r>
            <a:endParaRPr lang="en-US" sz="3300">
              <a:solidFill>
                <a:schemeClr val="tx2"/>
              </a:solidFill>
              <a:latin typeface="Tahoma" pitchFamily="34" charset="0"/>
            </a:endParaRPr>
          </a:p>
        </p:txBody>
      </p:sp>
      <p:sp>
        <p:nvSpPr>
          <p:cNvPr id="261127" name="_s56332"/>
          <p:cNvSpPr>
            <a:spLocks noChangeArrowheads="1"/>
          </p:cNvSpPr>
          <p:nvPr/>
        </p:nvSpPr>
        <p:spPr bwMode="auto">
          <a:xfrm flipV="1">
            <a:off x="1762125" y="5508625"/>
            <a:ext cx="5256213" cy="91122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880 w 21600"/>
              <a:gd name="T13" fmla="*/ 2880 h 21600"/>
              <a:gd name="T14" fmla="*/ 18720 w 21600"/>
              <a:gd name="T15" fmla="*/ 1872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" y="21600"/>
                </a:lnTo>
                <a:lnTo>
                  <a:pt x="1944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2E8CF2"/>
          </a:solidFill>
          <a:ln w="4670">
            <a:solidFill>
              <a:srgbClr val="133B66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rot="10800000" wrap="none" lIns="122895" tIns="61448" rIns="122895" bIns="61448" anchor="ctr"/>
          <a:lstStyle/>
          <a:p>
            <a:pPr algn="ctr"/>
            <a:r>
              <a:rPr lang="hu-HU" sz="3300">
                <a:solidFill>
                  <a:schemeClr val="tx2"/>
                </a:solidFill>
                <a:latin typeface="Tahoma" pitchFamily="34" charset="0"/>
              </a:rPr>
              <a:t>Fiziológiai szükségletek</a:t>
            </a:r>
            <a:endParaRPr lang="en-US" sz="3300">
              <a:solidFill>
                <a:schemeClr val="tx2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696135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1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1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1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61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1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1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1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1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1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1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1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1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1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1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1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1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1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1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1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1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1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1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1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1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123" grpId="0" animBg="1" autoUpdateAnimBg="0"/>
      <p:bldP spid="261124" grpId="0" animBg="1" autoUpdateAnimBg="0"/>
      <p:bldP spid="261125" grpId="0" animBg="1" autoUpdateAnimBg="0"/>
      <p:bldP spid="261126" grpId="0" animBg="1" autoUpdateAnimBg="0"/>
      <p:bldP spid="261127" grpId="0" animBg="1" autoUpdateAnimBg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u-HU" dirty="0">
                <a:solidFill>
                  <a:schemeClr val="tx1"/>
                </a:solidFill>
              </a:rPr>
              <a:t>Az imázs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hu-HU" smtClean="0"/>
              <a:t>   </a:t>
            </a:r>
          </a:p>
          <a:p>
            <a:pPr algn="ctr" eaLnBrk="1" hangingPunct="1">
              <a:buFontTx/>
              <a:buNone/>
            </a:pPr>
            <a:endParaRPr lang="hu-HU" smtClean="0"/>
          </a:p>
          <a:p>
            <a:pPr algn="ctr" eaLnBrk="1" hangingPunct="1">
              <a:buFontTx/>
              <a:buNone/>
            </a:pPr>
            <a:r>
              <a:rPr lang="hu-HU" smtClean="0">
                <a:solidFill>
                  <a:schemeClr val="tx1"/>
                </a:solidFill>
              </a:rPr>
              <a:t>  Az imázs azon elképzelések és benyomások összességét jelenti, amely egy emberben, csoportban egy adott személyről, termékről, vagy vállalatról kialakul</a:t>
            </a:r>
          </a:p>
        </p:txBody>
      </p:sp>
    </p:spTree>
    <p:extLst>
      <p:ext uri="{BB962C8B-B14F-4D97-AF65-F5344CB8AC3E}">
        <p14:creationId xmlns:p14="http://schemas.microsoft.com/office/powerpoint/2010/main" val="420976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u-HU">
                <a:solidFill>
                  <a:schemeClr val="tx1"/>
                </a:solidFill>
              </a:rPr>
              <a:t>Imázsra ható tényezők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hu-HU" sz="2800" smtClean="0">
                <a:solidFill>
                  <a:srgbClr val="FF0066"/>
                </a:solidFill>
              </a:rPr>
              <a:t>Vállalati specifikusak:</a:t>
            </a:r>
            <a:r>
              <a:rPr lang="hu-HU" sz="2800" smtClean="0"/>
              <a:t> vállalattól függő elemek (termék, cselekedet, kommunikáció)</a:t>
            </a:r>
          </a:p>
          <a:p>
            <a:pPr eaLnBrk="1" hangingPunct="1">
              <a:lnSpc>
                <a:spcPct val="80000"/>
              </a:lnSpc>
            </a:pPr>
            <a:r>
              <a:rPr lang="hu-HU" sz="2800" smtClean="0">
                <a:solidFill>
                  <a:srgbClr val="FF0066"/>
                </a:solidFill>
              </a:rPr>
              <a:t>Versenytárs specifikusak:</a:t>
            </a:r>
            <a:r>
              <a:rPr lang="hu-HU" sz="2800" smtClean="0"/>
              <a:t> versenytárs állapotát, helyzetét vetíti át hatásként a saját imázsra (erősség, gyengeség, kommunikáció stb.)</a:t>
            </a:r>
          </a:p>
          <a:p>
            <a:pPr eaLnBrk="1" hangingPunct="1">
              <a:lnSpc>
                <a:spcPct val="80000"/>
              </a:lnSpc>
            </a:pPr>
            <a:r>
              <a:rPr lang="hu-HU" sz="2800" smtClean="0">
                <a:solidFill>
                  <a:srgbClr val="FF0066"/>
                </a:solidFill>
              </a:rPr>
              <a:t>Környezet specifikusak:</a:t>
            </a:r>
            <a:r>
              <a:rPr lang="hu-HU" sz="2800" smtClean="0"/>
              <a:t> fogyasztói elvárások, környezeti tényezőket erősítő, gyengítő hatása (környezet védelme, erőforrások használata stb.)</a:t>
            </a:r>
          </a:p>
          <a:p>
            <a:pPr eaLnBrk="1" hangingPunct="1">
              <a:lnSpc>
                <a:spcPct val="80000"/>
              </a:lnSpc>
            </a:pPr>
            <a:r>
              <a:rPr lang="hu-HU" sz="2800" smtClean="0">
                <a:solidFill>
                  <a:srgbClr val="FF0066"/>
                </a:solidFill>
              </a:rPr>
              <a:t>Személy specifikusak:</a:t>
            </a:r>
            <a:r>
              <a:rPr lang="hu-HU" sz="2800" smtClean="0"/>
              <a:t> fogyasztónkénti képváltozatok, neves személyiség összekapcsolása a vállalattal</a:t>
            </a:r>
          </a:p>
        </p:txBody>
      </p:sp>
    </p:spTree>
    <p:extLst>
      <p:ext uri="{BB962C8B-B14F-4D97-AF65-F5344CB8AC3E}">
        <p14:creationId xmlns:p14="http://schemas.microsoft.com/office/powerpoint/2010/main" val="123589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u-HU" dirty="0">
                <a:solidFill>
                  <a:schemeClr val="tx1"/>
                </a:solidFill>
              </a:rPr>
              <a:t>Vállalati arculat (CI)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hu-HU" smtClean="0"/>
          </a:p>
          <a:p>
            <a:pPr eaLnBrk="1" hangingPunct="1"/>
            <a:r>
              <a:rPr lang="hu-HU" smtClean="0">
                <a:solidFill>
                  <a:schemeClr val="tx1"/>
                </a:solidFill>
              </a:rPr>
              <a:t>Egy cég kifelé és befelé irányuló önábrá-zolása, magatartása, megnyilvánulásainak megtervezett, tudatos és folyamatosan használt összetevői</a:t>
            </a:r>
          </a:p>
        </p:txBody>
      </p:sp>
    </p:spTree>
    <p:extLst>
      <p:ext uri="{BB962C8B-B14F-4D97-AF65-F5344CB8AC3E}">
        <p14:creationId xmlns:p14="http://schemas.microsoft.com/office/powerpoint/2010/main" val="3739477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u-HU" dirty="0">
                <a:solidFill>
                  <a:schemeClr val="tx1"/>
                </a:solidFill>
              </a:rPr>
              <a:t>Vállalati arculat összetevői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hu-HU" sz="2800" smtClean="0">
                <a:solidFill>
                  <a:srgbClr val="FF9933"/>
                </a:solidFill>
              </a:rPr>
              <a:t>Tartalmi jegyek:</a:t>
            </a:r>
          </a:p>
          <a:p>
            <a:pPr eaLnBrk="1" hangingPunct="1"/>
            <a:r>
              <a:rPr lang="hu-HU" sz="2800" smtClean="0"/>
              <a:t>A cég filozófiája (küldetésben megfogalmazva)</a:t>
            </a:r>
          </a:p>
          <a:p>
            <a:pPr eaLnBrk="1" hangingPunct="1"/>
            <a:r>
              <a:rPr lang="hu-HU" sz="2800" smtClean="0"/>
              <a:t>Szervezeti kultúra </a:t>
            </a:r>
          </a:p>
          <a:p>
            <a:pPr eaLnBrk="1" hangingPunct="1">
              <a:buFontTx/>
              <a:buNone/>
            </a:pPr>
            <a:r>
              <a:rPr lang="hu-HU" sz="2800" smtClean="0">
                <a:solidFill>
                  <a:srgbClr val="FF9933"/>
                </a:solidFill>
              </a:rPr>
              <a:t>Formai elemek.</a:t>
            </a:r>
          </a:p>
          <a:p>
            <a:pPr eaLnBrk="1" hangingPunct="1"/>
            <a:r>
              <a:rPr lang="hu-HU" sz="2800" smtClean="0"/>
              <a:t>Vizuális jegyek (logó, embléma, színvilág, betűtípus jármű stb.)</a:t>
            </a:r>
          </a:p>
          <a:p>
            <a:pPr eaLnBrk="1" hangingPunct="1"/>
            <a:r>
              <a:rPr lang="hu-HU" sz="2800" smtClean="0">
                <a:solidFill>
                  <a:srgbClr val="FF9933"/>
                </a:solidFill>
              </a:rPr>
              <a:t>Vállalati kommunikáció</a:t>
            </a:r>
          </a:p>
          <a:p>
            <a:pPr eaLnBrk="1" hangingPunct="1"/>
            <a:r>
              <a:rPr lang="hu-HU" sz="2800" smtClean="0">
                <a:solidFill>
                  <a:srgbClr val="FF9933"/>
                </a:solidFill>
              </a:rPr>
              <a:t>Vállalati magatartás, és ezek személyi hordozói</a:t>
            </a:r>
            <a:r>
              <a:rPr lang="hu-HU" sz="2800" smtClean="0"/>
              <a:t> (viselkedéskultúra belül, kívül, befelé, kifelé)</a:t>
            </a:r>
          </a:p>
        </p:txBody>
      </p:sp>
    </p:spTree>
    <p:extLst>
      <p:ext uri="{BB962C8B-B14F-4D97-AF65-F5344CB8AC3E}">
        <p14:creationId xmlns:p14="http://schemas.microsoft.com/office/powerpoint/2010/main" val="26710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500" name="Rectangle 4"/>
          <p:cNvSpPr>
            <a:spLocks noChangeArrowheads="1"/>
          </p:cNvSpPr>
          <p:nvPr/>
        </p:nvSpPr>
        <p:spPr bwMode="auto">
          <a:xfrm>
            <a:off x="1331913" y="2708275"/>
            <a:ext cx="7127875" cy="201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>
              <a:defRPr/>
            </a:pPr>
            <a:r>
              <a:rPr lang="hu-HU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Piacszegmentálás, célpiac, </a:t>
            </a:r>
            <a:br>
              <a:rPr lang="hu-HU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</a:br>
            <a:r>
              <a:rPr lang="hu-HU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pozícionálás</a:t>
            </a:r>
            <a:endParaRPr lang="hu-HU" sz="3200" b="1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26762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546" name="Rectangle 2"/>
          <p:cNvSpPr>
            <a:spLocks noChangeArrowheads="1"/>
          </p:cNvSpPr>
          <p:nvPr/>
        </p:nvSpPr>
        <p:spPr bwMode="auto">
          <a:xfrm>
            <a:off x="2843213" y="260350"/>
            <a:ext cx="3797300" cy="67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>
              <a:defRPr/>
            </a:pPr>
            <a:r>
              <a:rPr lang="hu-HU" b="1" dirty="0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Piacszegmentálás</a:t>
            </a:r>
          </a:p>
        </p:txBody>
      </p:sp>
      <p:sp>
        <p:nvSpPr>
          <p:cNvPr id="1004547" name="Rectangle 3"/>
          <p:cNvSpPr>
            <a:spLocks noChangeArrowheads="1"/>
          </p:cNvSpPr>
          <p:nvPr/>
        </p:nvSpPr>
        <p:spPr bwMode="auto">
          <a:xfrm>
            <a:off x="1331913" y="1557338"/>
            <a:ext cx="2349500" cy="6731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chemeClr val="bg1"/>
              </a:gs>
            </a:gsLst>
            <a:lin ang="5400000" scaled="1"/>
          </a:gradFill>
          <a:ln w="12700">
            <a:solidFill>
              <a:srgbClr val="33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Szegmentáció</a:t>
            </a:r>
          </a:p>
        </p:txBody>
      </p:sp>
      <p:sp>
        <p:nvSpPr>
          <p:cNvPr id="1004548" name="Rectangle 4"/>
          <p:cNvSpPr>
            <a:spLocks noChangeArrowheads="1"/>
          </p:cNvSpPr>
          <p:nvPr/>
        </p:nvSpPr>
        <p:spPr bwMode="auto">
          <a:xfrm>
            <a:off x="971550" y="2852738"/>
            <a:ext cx="4176713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A vállalat számára </a:t>
            </a:r>
            <a:br>
              <a:rPr lang="hu-HU" b="1">
                <a:solidFill>
                  <a:srgbClr val="FF0000"/>
                </a:solidFill>
                <a:cs typeface="Times New Roman" pitchFamily="18" charset="0"/>
              </a:rPr>
            </a:b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lényeges kritériumok </a:t>
            </a:r>
            <a:br>
              <a:rPr lang="hu-HU" b="1">
                <a:solidFill>
                  <a:srgbClr val="FF0000"/>
                </a:solidFill>
                <a:cs typeface="Times New Roman" pitchFamily="18" charset="0"/>
              </a:rPr>
            </a:b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alapján a piac homogén</a:t>
            </a:r>
            <a:br>
              <a:rPr lang="hu-HU" b="1">
                <a:solidFill>
                  <a:srgbClr val="FF0000"/>
                </a:solidFill>
                <a:cs typeface="Times New Roman" pitchFamily="18" charset="0"/>
              </a:rPr>
            </a:b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részekre osztása</a:t>
            </a:r>
          </a:p>
        </p:txBody>
      </p:sp>
      <p:sp>
        <p:nvSpPr>
          <p:cNvPr id="1004549" name="Rectangle 5"/>
          <p:cNvSpPr>
            <a:spLocks noChangeArrowheads="1"/>
          </p:cNvSpPr>
          <p:nvPr/>
        </p:nvSpPr>
        <p:spPr bwMode="auto">
          <a:xfrm>
            <a:off x="5867400" y="1557338"/>
            <a:ext cx="2349500" cy="6731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chemeClr val="bg1"/>
              </a:gs>
            </a:gsLst>
            <a:lin ang="5400000" scaled="1"/>
          </a:gradFill>
          <a:ln w="12700">
            <a:solidFill>
              <a:srgbClr val="33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Szegmens</a:t>
            </a:r>
          </a:p>
        </p:txBody>
      </p:sp>
      <p:sp>
        <p:nvSpPr>
          <p:cNvPr id="1004550" name="Rectangle 6"/>
          <p:cNvSpPr>
            <a:spLocks noChangeArrowheads="1"/>
          </p:cNvSpPr>
          <p:nvPr/>
        </p:nvSpPr>
        <p:spPr bwMode="auto">
          <a:xfrm>
            <a:off x="5435600" y="2852738"/>
            <a:ext cx="3708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b="1" dirty="0">
                <a:solidFill>
                  <a:srgbClr val="FF0000"/>
                </a:solidFill>
                <a:cs typeface="Times New Roman" pitchFamily="18" charset="0"/>
              </a:rPr>
              <a:t>Viszonylag homogén, </a:t>
            </a:r>
            <a:br>
              <a:rPr lang="hu-HU" b="1" dirty="0">
                <a:solidFill>
                  <a:srgbClr val="FF0000"/>
                </a:solidFill>
                <a:cs typeface="Times New Roman" pitchFamily="18" charset="0"/>
              </a:rPr>
            </a:br>
            <a:r>
              <a:rPr lang="hu-HU" b="1" dirty="0">
                <a:solidFill>
                  <a:srgbClr val="FF0000"/>
                </a:solidFill>
                <a:cs typeface="Times New Roman" pitchFamily="18" charset="0"/>
              </a:rPr>
              <a:t>egyedi keresleti </a:t>
            </a:r>
            <a:br>
              <a:rPr lang="hu-HU" b="1" dirty="0">
                <a:solidFill>
                  <a:srgbClr val="FF0000"/>
                </a:solidFill>
                <a:cs typeface="Times New Roman" pitchFamily="18" charset="0"/>
              </a:rPr>
            </a:br>
            <a:r>
              <a:rPr lang="hu-HU" b="1" dirty="0">
                <a:solidFill>
                  <a:srgbClr val="FF0000"/>
                </a:solidFill>
                <a:cs typeface="Times New Roman" pitchFamily="18" charset="0"/>
              </a:rPr>
              <a:t>sajátosságokat </a:t>
            </a:r>
            <a:br>
              <a:rPr lang="hu-HU" b="1" dirty="0">
                <a:solidFill>
                  <a:srgbClr val="FF0000"/>
                </a:solidFill>
                <a:cs typeface="Times New Roman" pitchFamily="18" charset="0"/>
              </a:rPr>
            </a:br>
            <a:r>
              <a:rPr lang="hu-HU" b="1" dirty="0">
                <a:solidFill>
                  <a:srgbClr val="FF0000"/>
                </a:solidFill>
                <a:cs typeface="Times New Roman" pitchFamily="18" charset="0"/>
              </a:rPr>
              <a:t>mutató piacrész</a:t>
            </a:r>
            <a:br>
              <a:rPr lang="hu-HU" b="1" dirty="0">
                <a:solidFill>
                  <a:srgbClr val="FF0000"/>
                </a:solidFill>
                <a:cs typeface="Times New Roman" pitchFamily="18" charset="0"/>
              </a:rPr>
            </a:br>
            <a:r>
              <a:rPr lang="hu-HU" b="1" dirty="0">
                <a:solidFill>
                  <a:srgbClr val="FF0000"/>
                </a:solidFill>
                <a:cs typeface="Times New Roman" pitchFamily="18" charset="0"/>
              </a:rPr>
              <a:t>(vevőkör)</a:t>
            </a:r>
          </a:p>
        </p:txBody>
      </p:sp>
      <p:sp>
        <p:nvSpPr>
          <p:cNvPr id="1004551" name="AutoShape 7"/>
          <p:cNvSpPr>
            <a:spLocks noChangeArrowheads="1"/>
          </p:cNvSpPr>
          <p:nvPr/>
        </p:nvSpPr>
        <p:spPr bwMode="auto">
          <a:xfrm>
            <a:off x="4427538" y="1700213"/>
            <a:ext cx="520700" cy="520700"/>
          </a:xfrm>
          <a:prstGeom prst="rightArrow">
            <a:avLst>
              <a:gd name="adj1" fmla="val 50000"/>
              <a:gd name="adj2" fmla="val 50005"/>
            </a:avLst>
          </a:prstGeom>
          <a:gradFill rotWithShape="0">
            <a:gsLst>
              <a:gs pos="0">
                <a:schemeClr val="hlink"/>
              </a:gs>
              <a:gs pos="100000">
                <a:srgbClr val="FAFD00"/>
              </a:gs>
            </a:gsLst>
            <a:lin ang="189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004552" name="Rectangle 8"/>
          <p:cNvSpPr>
            <a:spLocks noChangeArrowheads="1"/>
          </p:cNvSpPr>
          <p:nvPr/>
        </p:nvSpPr>
        <p:spPr bwMode="auto">
          <a:xfrm>
            <a:off x="971550" y="5516563"/>
            <a:ext cx="28194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- Túl kicsi piac (felosztása nem gazdaságos)</a:t>
            </a:r>
          </a:p>
          <a:p>
            <a:pPr eaLnBrk="0" hangingPunct="0"/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- Nagyfogyasztók (természetes célcsoport)</a:t>
            </a:r>
          </a:p>
        </p:txBody>
      </p:sp>
      <p:sp>
        <p:nvSpPr>
          <p:cNvPr id="1004553" name="AutoShape 9"/>
          <p:cNvSpPr>
            <a:spLocks noChangeArrowheads="1"/>
          </p:cNvSpPr>
          <p:nvPr/>
        </p:nvSpPr>
        <p:spPr bwMode="auto">
          <a:xfrm rot="-5400000">
            <a:off x="1666875" y="4102100"/>
            <a:ext cx="901700" cy="1282700"/>
          </a:xfrm>
          <a:prstGeom prst="rightArrow">
            <a:avLst>
              <a:gd name="adj1" fmla="val 75000"/>
              <a:gd name="adj2" fmla="val 50005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488" tIns="44450" rIns="90488" bIns="44450" anchor="ctr"/>
          <a:lstStyle/>
          <a:p>
            <a:pPr algn="ctr" eaLnBrk="0" hangingPunct="0"/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nem</a:t>
            </a:r>
            <a:endParaRPr lang="hu-HU" sz="2400" b="1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39946" name="Line 13"/>
          <p:cNvSpPr>
            <a:spLocks noChangeShapeType="1"/>
          </p:cNvSpPr>
          <p:nvPr/>
        </p:nvSpPr>
        <p:spPr bwMode="auto">
          <a:xfrm>
            <a:off x="1187450" y="868363"/>
            <a:ext cx="7632700" cy="0"/>
          </a:xfrm>
          <a:prstGeom prst="line">
            <a:avLst/>
          </a:prstGeom>
          <a:noFill/>
          <a:ln w="38100">
            <a:pattFill prst="pct75">
              <a:fgClr>
                <a:schemeClr val="tx1"/>
              </a:fgClr>
              <a:bgClr>
                <a:schemeClr val="bg1"/>
              </a:bgClr>
            </a:patt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0166312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045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045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04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04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04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045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04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004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004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547" grpId="0" animBg="1"/>
      <p:bldP spid="1004548" grpId="0"/>
      <p:bldP spid="1004549" grpId="0" animBg="1"/>
      <p:bldP spid="1004550" grpId="0"/>
      <p:bldP spid="1004551" grpId="0" animBg="1"/>
      <p:bldP spid="1004552" grpId="0"/>
      <p:bldP spid="1004553" grpId="0" animBg="1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594" name="Rectangle 2"/>
          <p:cNvSpPr>
            <a:spLocks noChangeArrowheads="1"/>
          </p:cNvSpPr>
          <p:nvPr/>
        </p:nvSpPr>
        <p:spPr bwMode="auto">
          <a:xfrm>
            <a:off x="2339975" y="4076700"/>
            <a:ext cx="5995988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>
              <a:buSzPct val="80000"/>
              <a:buFont typeface="Symbol" pitchFamily="18" charset="2"/>
              <a:buChar char="Þ"/>
            </a:pPr>
            <a:r>
              <a:rPr lang="hu-HU" b="1">
                <a:solidFill>
                  <a:schemeClr val="tx1"/>
                </a:solidFill>
                <a:cs typeface="Times New Roman" pitchFamily="18" charset="0"/>
              </a:rPr>
              <a:t> “véletlen” mértékű piaclefedés</a:t>
            </a:r>
            <a:r>
              <a:rPr lang="hu-HU" sz="2400" b="1">
                <a:solidFill>
                  <a:schemeClr val="tx1"/>
                </a:solidFill>
                <a:cs typeface="Times New Roman" pitchFamily="18" charset="0"/>
              </a:rPr>
              <a:t> </a:t>
            </a: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1692275" y="333375"/>
            <a:ext cx="6337300" cy="5588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chemeClr val="bg1"/>
              </a:gs>
            </a:gsLst>
            <a:lin ang="5400000" scaled="1"/>
          </a:gradFill>
          <a:ln w="12700">
            <a:solidFill>
              <a:srgbClr val="00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b="1">
                <a:solidFill>
                  <a:srgbClr val="003300"/>
                </a:solidFill>
                <a:cs typeface="Times New Roman" pitchFamily="18" charset="0"/>
              </a:rPr>
              <a:t>Differenciálatlan</a:t>
            </a:r>
            <a:r>
              <a:rPr lang="hu-HU" b="1">
                <a:solidFill>
                  <a:srgbClr val="003300"/>
                </a:solidFill>
                <a:latin typeface="Arial" pitchFamily="34" charset="0"/>
              </a:rPr>
              <a:t> (tömeg) marketing</a:t>
            </a:r>
            <a:endParaRPr lang="hu-HU" sz="2400" b="1">
              <a:solidFill>
                <a:srgbClr val="003300"/>
              </a:solidFill>
              <a:latin typeface="Arial" pitchFamily="34" charset="0"/>
            </a:endParaRPr>
          </a:p>
        </p:txBody>
      </p:sp>
      <p:sp>
        <p:nvSpPr>
          <p:cNvPr id="1006596" name="Rectangle 4"/>
          <p:cNvSpPr>
            <a:spLocks noChangeArrowheads="1"/>
          </p:cNvSpPr>
          <p:nvPr/>
        </p:nvSpPr>
        <p:spPr bwMode="auto">
          <a:xfrm>
            <a:off x="2627313" y="2636838"/>
            <a:ext cx="2871787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ugyanaz</a:t>
            </a:r>
            <a:r>
              <a:rPr lang="hu-HU" b="1">
                <a:solidFill>
                  <a:srgbClr val="FF0000"/>
                </a:solidFill>
                <a:latin typeface="Arial" pitchFamily="34" charset="0"/>
              </a:rPr>
              <a:t> a termék,</a:t>
            </a:r>
            <a:br>
              <a:rPr lang="hu-HU" b="1">
                <a:solidFill>
                  <a:srgbClr val="FF0000"/>
                </a:solidFill>
                <a:latin typeface="Arial" pitchFamily="34" charset="0"/>
              </a:rPr>
            </a:br>
            <a:r>
              <a:rPr lang="hu-HU" b="1">
                <a:solidFill>
                  <a:srgbClr val="FF0000"/>
                </a:solidFill>
                <a:latin typeface="Arial" pitchFamily="34" charset="0"/>
              </a:rPr>
              <a:t>ugyanolyan módon,</a:t>
            </a:r>
            <a:br>
              <a:rPr lang="hu-HU" b="1">
                <a:solidFill>
                  <a:srgbClr val="FF0000"/>
                </a:solidFill>
                <a:latin typeface="Arial" pitchFamily="34" charset="0"/>
              </a:rPr>
            </a:br>
            <a:r>
              <a:rPr lang="hu-HU" b="1">
                <a:solidFill>
                  <a:srgbClr val="FF0000"/>
                </a:solidFill>
                <a:latin typeface="Arial" pitchFamily="34" charset="0"/>
              </a:rPr>
              <a:t>valamennyi potenciális vevőnek</a:t>
            </a:r>
          </a:p>
        </p:txBody>
      </p:sp>
      <p:sp>
        <p:nvSpPr>
          <p:cNvPr id="1006597" name="Rectangle 5"/>
          <p:cNvSpPr>
            <a:spLocks noChangeArrowheads="1"/>
          </p:cNvSpPr>
          <p:nvPr/>
        </p:nvSpPr>
        <p:spPr bwMode="auto">
          <a:xfrm>
            <a:off x="1619250" y="1412875"/>
            <a:ext cx="2565400" cy="1282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0488" tIns="44450" rIns="90488" bIns="44450" anchor="ctr"/>
          <a:lstStyle/>
          <a:p>
            <a:pPr algn="ctr" eaLnBrk="0" hangingPunct="0"/>
            <a:r>
              <a:rPr lang="hu-HU" b="1" dirty="0">
                <a:solidFill>
                  <a:srgbClr val="003300"/>
                </a:solidFill>
                <a:latin typeface="Arial" pitchFamily="34" charset="0"/>
              </a:rPr>
              <a:t>Vállalati</a:t>
            </a:r>
            <a:br>
              <a:rPr lang="hu-HU" b="1" dirty="0">
                <a:solidFill>
                  <a:srgbClr val="003300"/>
                </a:solidFill>
                <a:latin typeface="Arial" pitchFamily="34" charset="0"/>
              </a:rPr>
            </a:br>
            <a:r>
              <a:rPr lang="hu-HU" b="1" dirty="0">
                <a:solidFill>
                  <a:srgbClr val="003300"/>
                </a:solidFill>
                <a:cs typeface="Times New Roman" pitchFamily="18" charset="0"/>
              </a:rPr>
              <a:t>marketing-mix</a:t>
            </a:r>
            <a:endParaRPr lang="hu-HU" sz="2400" b="1" dirty="0">
              <a:solidFill>
                <a:srgbClr val="003300"/>
              </a:solidFill>
              <a:cs typeface="Times New Roman" pitchFamily="18" charset="0"/>
            </a:endParaRPr>
          </a:p>
        </p:txBody>
      </p:sp>
      <p:sp>
        <p:nvSpPr>
          <p:cNvPr id="1006598" name="Rectangle 6"/>
          <p:cNvSpPr>
            <a:spLocks noChangeArrowheads="1"/>
          </p:cNvSpPr>
          <p:nvPr/>
        </p:nvSpPr>
        <p:spPr bwMode="auto">
          <a:xfrm>
            <a:off x="5580063" y="1412875"/>
            <a:ext cx="2273300" cy="1282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0488" tIns="44450" rIns="90488" bIns="44450" anchor="ctr"/>
          <a:lstStyle/>
          <a:p>
            <a:pPr algn="ctr" eaLnBrk="0" hangingPunct="0"/>
            <a:r>
              <a:rPr lang="hu-HU" b="1" dirty="0">
                <a:solidFill>
                  <a:srgbClr val="003300"/>
                </a:solidFill>
                <a:cs typeface="Times New Roman" pitchFamily="18" charset="0"/>
              </a:rPr>
              <a:t>Piac</a:t>
            </a:r>
          </a:p>
        </p:txBody>
      </p:sp>
      <p:sp>
        <p:nvSpPr>
          <p:cNvPr id="1006599" name="AutoShape 7"/>
          <p:cNvSpPr>
            <a:spLocks noChangeArrowheads="1"/>
          </p:cNvSpPr>
          <p:nvPr/>
        </p:nvSpPr>
        <p:spPr bwMode="auto">
          <a:xfrm>
            <a:off x="4427538" y="1844675"/>
            <a:ext cx="901700" cy="444500"/>
          </a:xfrm>
          <a:prstGeom prst="rightArrow">
            <a:avLst>
              <a:gd name="adj1" fmla="val 50000"/>
              <a:gd name="adj2" fmla="val 101438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1006600" name="Line 8"/>
          <p:cNvSpPr>
            <a:spLocks noChangeShapeType="1"/>
          </p:cNvSpPr>
          <p:nvPr/>
        </p:nvSpPr>
        <p:spPr bwMode="auto">
          <a:xfrm>
            <a:off x="1331913" y="4076700"/>
            <a:ext cx="7264400" cy="38100"/>
          </a:xfrm>
          <a:prstGeom prst="line">
            <a:avLst/>
          </a:prstGeom>
          <a:noFill/>
          <a:ln w="127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1006601" name="Text Box 9"/>
          <p:cNvSpPr txBox="1">
            <a:spLocks noChangeArrowheads="1"/>
          </p:cNvSpPr>
          <p:nvPr/>
        </p:nvSpPr>
        <p:spPr bwMode="auto">
          <a:xfrm>
            <a:off x="2339975" y="4572000"/>
            <a:ext cx="58896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buSzPct val="80000"/>
              <a:buFont typeface="Symbol" pitchFamily="18" charset="2"/>
              <a:buChar char="Þ"/>
            </a:pPr>
            <a:r>
              <a:rPr lang="hu-HU" sz="2400" b="1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hu-HU" b="1">
                <a:solidFill>
                  <a:schemeClr val="tx1"/>
                </a:solidFill>
                <a:cs typeface="Times New Roman" pitchFamily="18" charset="0"/>
              </a:rPr>
              <a:t>általános növekedési stratégia</a:t>
            </a:r>
            <a:endParaRPr lang="hu-HU" sz="2400" b="1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006602" name="Text Box 10"/>
          <p:cNvSpPr txBox="1">
            <a:spLocks noChangeArrowheads="1"/>
          </p:cNvSpPr>
          <p:nvPr/>
        </p:nvSpPr>
        <p:spPr bwMode="auto">
          <a:xfrm>
            <a:off x="2195513" y="5516563"/>
            <a:ext cx="6503987" cy="1116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81000" indent="-3810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lnSpc>
                <a:spcPct val="80000"/>
              </a:lnSpc>
              <a:buSzPct val="80000"/>
              <a:buFont typeface="Symbol" pitchFamily="18" charset="2"/>
              <a:buNone/>
            </a:pPr>
            <a:r>
              <a:rPr lang="hu-HU" b="1">
                <a:solidFill>
                  <a:schemeClr val="tx1"/>
                </a:solidFill>
                <a:cs typeface="Times New Roman" pitchFamily="18" charset="0"/>
              </a:rPr>
              <a:t>    - (radikálisan) új termék,</a:t>
            </a:r>
            <a:br>
              <a:rPr lang="hu-HU" b="1">
                <a:solidFill>
                  <a:schemeClr val="tx1"/>
                </a:solidFill>
                <a:cs typeface="Times New Roman" pitchFamily="18" charset="0"/>
              </a:rPr>
            </a:br>
            <a:r>
              <a:rPr lang="hu-HU" b="1">
                <a:solidFill>
                  <a:schemeClr val="tx1"/>
                </a:solidFill>
                <a:cs typeface="Times New Roman" pitchFamily="18" charset="0"/>
              </a:rPr>
              <a:t>- a  termék piacról való kivonása,     - homogén tömegáruk</a:t>
            </a:r>
            <a:endParaRPr lang="hu-HU" sz="2400" b="1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006605" name="Text Box 13"/>
          <p:cNvSpPr txBox="1">
            <a:spLocks noChangeArrowheads="1"/>
          </p:cNvSpPr>
          <p:nvPr/>
        </p:nvSpPr>
        <p:spPr bwMode="auto">
          <a:xfrm>
            <a:off x="2339975" y="5013325"/>
            <a:ext cx="44767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buSzPct val="80000"/>
              <a:buFont typeface="Symbol" pitchFamily="18" charset="2"/>
              <a:buChar char="Þ"/>
            </a:pPr>
            <a:r>
              <a:rPr lang="hu-HU" b="1">
                <a:solidFill>
                  <a:schemeClr val="tx1"/>
                </a:solidFill>
                <a:cs typeface="Times New Roman" pitchFamily="18" charset="0"/>
              </a:rPr>
              <a:t> alkalmazása</a:t>
            </a:r>
            <a:endParaRPr lang="hu-HU" sz="2400" b="1">
              <a:solidFill>
                <a:schemeClr val="tx1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84588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06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06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1006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06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500"/>
                                        <p:tgtEl>
                                          <p:spTgt spid="1006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06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06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06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06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06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066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066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06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06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06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06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06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06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06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06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06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06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06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06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06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6594" grpId="0"/>
      <p:bldP spid="1006596" grpId="0" autoUpdateAnimBg="0"/>
      <p:bldP spid="1006597" grpId="0" animBg="1" autoUpdateAnimBg="0"/>
      <p:bldP spid="1006598" grpId="0" animBg="1" autoUpdateAnimBg="0"/>
      <p:bldP spid="1006599" grpId="0" animBg="1"/>
      <p:bldP spid="1006600" grpId="0" animBg="1"/>
      <p:bldP spid="1006601" grpId="0"/>
      <p:bldP spid="1006602" grpId="0"/>
      <p:bldP spid="1006605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7619" name="Group 3"/>
          <p:cNvGrpSpPr>
            <a:grpSpLocks/>
          </p:cNvGrpSpPr>
          <p:nvPr/>
        </p:nvGrpSpPr>
        <p:grpSpPr bwMode="auto">
          <a:xfrm>
            <a:off x="1116013" y="1606550"/>
            <a:ext cx="4464050" cy="1587500"/>
            <a:chOff x="196" y="1012"/>
            <a:chExt cx="2392" cy="1000"/>
          </a:xfrm>
        </p:grpSpPr>
        <p:sp>
          <p:nvSpPr>
            <p:cNvPr id="41997" name="Rectangle 4"/>
            <p:cNvSpPr>
              <a:spLocks noChangeArrowheads="1"/>
            </p:cNvSpPr>
            <p:nvPr/>
          </p:nvSpPr>
          <p:spPr bwMode="auto">
            <a:xfrm>
              <a:off x="196" y="1012"/>
              <a:ext cx="2392" cy="10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90488" tIns="44450" rIns="90488" bIns="44450" anchor="ctr"/>
            <a:lstStyle/>
            <a:p>
              <a:pPr eaLnBrk="0" hangingPunct="0"/>
              <a:r>
                <a:rPr lang="hu-HU" b="1">
                  <a:solidFill>
                    <a:srgbClr val="333300"/>
                  </a:solidFill>
                  <a:cs typeface="Times New Roman" pitchFamily="18" charset="0"/>
                </a:rPr>
                <a:t>1. Vállalati marketing-mix</a:t>
              </a:r>
            </a:p>
            <a:p>
              <a:pPr eaLnBrk="0" hangingPunct="0"/>
              <a:r>
                <a:rPr lang="hu-HU" b="1">
                  <a:solidFill>
                    <a:srgbClr val="333300"/>
                  </a:solidFill>
                  <a:cs typeface="Times New Roman" pitchFamily="18" charset="0"/>
                </a:rPr>
                <a:t>2. Vállalati marketing-mix</a:t>
              </a:r>
            </a:p>
            <a:p>
              <a:pPr eaLnBrk="0" hangingPunct="0"/>
              <a:r>
                <a:rPr lang="hu-HU" b="1">
                  <a:solidFill>
                    <a:srgbClr val="333300"/>
                  </a:solidFill>
                  <a:cs typeface="Times New Roman" pitchFamily="18" charset="0"/>
                </a:rPr>
                <a:t>3. Vállalati marketing-mix</a:t>
              </a:r>
              <a:endParaRPr lang="hu-HU" sz="2400" b="1">
                <a:solidFill>
                  <a:srgbClr val="333300"/>
                </a:solidFill>
                <a:cs typeface="Times New Roman" pitchFamily="18" charset="0"/>
              </a:endParaRPr>
            </a:p>
          </p:txBody>
        </p:sp>
        <p:sp>
          <p:nvSpPr>
            <p:cNvPr id="41998" name="Line 5"/>
            <p:cNvSpPr>
              <a:spLocks noChangeShapeType="1"/>
            </p:cNvSpPr>
            <p:nvPr/>
          </p:nvSpPr>
          <p:spPr bwMode="auto">
            <a:xfrm>
              <a:off x="196" y="1392"/>
              <a:ext cx="239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hu-HU"/>
            </a:p>
          </p:txBody>
        </p:sp>
        <p:sp>
          <p:nvSpPr>
            <p:cNvPr id="41999" name="Line 6"/>
            <p:cNvSpPr>
              <a:spLocks noChangeShapeType="1"/>
            </p:cNvSpPr>
            <p:nvPr/>
          </p:nvSpPr>
          <p:spPr bwMode="auto">
            <a:xfrm>
              <a:off x="196" y="1632"/>
              <a:ext cx="239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hu-HU"/>
            </a:p>
          </p:txBody>
        </p:sp>
      </p:grpSp>
      <p:grpSp>
        <p:nvGrpSpPr>
          <p:cNvPr id="1007623" name="Group 7"/>
          <p:cNvGrpSpPr>
            <a:grpSpLocks/>
          </p:cNvGrpSpPr>
          <p:nvPr/>
        </p:nvGrpSpPr>
        <p:grpSpPr bwMode="auto">
          <a:xfrm>
            <a:off x="6011863" y="1628775"/>
            <a:ext cx="2967037" cy="1587500"/>
            <a:chOff x="3076" y="1012"/>
            <a:chExt cx="2440" cy="1000"/>
          </a:xfrm>
        </p:grpSpPr>
        <p:sp>
          <p:nvSpPr>
            <p:cNvPr id="41994" name="Rectangle 8"/>
            <p:cNvSpPr>
              <a:spLocks noChangeArrowheads="1"/>
            </p:cNvSpPr>
            <p:nvPr/>
          </p:nvSpPr>
          <p:spPr bwMode="auto">
            <a:xfrm>
              <a:off x="3076" y="1012"/>
              <a:ext cx="2440" cy="10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90488" tIns="44450" rIns="90488" bIns="44450" anchor="ctr"/>
            <a:lstStyle/>
            <a:p>
              <a:pPr algn="ctr" eaLnBrk="0" hangingPunct="0"/>
              <a:r>
                <a:rPr lang="hu-HU" b="1" dirty="0">
                  <a:solidFill>
                    <a:srgbClr val="333300"/>
                  </a:solidFill>
                  <a:cs typeface="Times New Roman" pitchFamily="18" charset="0"/>
                </a:rPr>
                <a:t>1. szegmentum</a:t>
              </a:r>
            </a:p>
            <a:p>
              <a:pPr algn="ctr" eaLnBrk="0" hangingPunct="0"/>
              <a:r>
                <a:rPr lang="hu-HU" b="1" dirty="0">
                  <a:solidFill>
                    <a:srgbClr val="333300"/>
                  </a:solidFill>
                  <a:cs typeface="Times New Roman" pitchFamily="18" charset="0"/>
                </a:rPr>
                <a:t>2. szegmentum</a:t>
              </a:r>
            </a:p>
            <a:p>
              <a:pPr algn="ctr" eaLnBrk="0" hangingPunct="0"/>
              <a:r>
                <a:rPr lang="hu-HU" b="1" dirty="0">
                  <a:solidFill>
                    <a:srgbClr val="333300"/>
                  </a:solidFill>
                  <a:cs typeface="Times New Roman" pitchFamily="18" charset="0"/>
                </a:rPr>
                <a:t>3. szegmentum</a:t>
              </a:r>
              <a:endParaRPr lang="hu-HU" sz="2400" b="1" dirty="0">
                <a:solidFill>
                  <a:srgbClr val="333300"/>
                </a:solidFill>
                <a:cs typeface="Times New Roman" pitchFamily="18" charset="0"/>
              </a:endParaRPr>
            </a:p>
          </p:txBody>
        </p:sp>
        <p:sp>
          <p:nvSpPr>
            <p:cNvPr id="41995" name="Line 9"/>
            <p:cNvSpPr>
              <a:spLocks noChangeShapeType="1"/>
            </p:cNvSpPr>
            <p:nvPr/>
          </p:nvSpPr>
          <p:spPr bwMode="auto">
            <a:xfrm>
              <a:off x="3076" y="1392"/>
              <a:ext cx="2440" cy="0"/>
            </a:xfrm>
            <a:prstGeom prst="line">
              <a:avLst/>
            </a:prstGeom>
            <a:noFill/>
            <a:ln w="12700">
              <a:solidFill>
                <a:srgbClr val="33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41996" name="Line 10"/>
            <p:cNvSpPr>
              <a:spLocks noChangeShapeType="1"/>
            </p:cNvSpPr>
            <p:nvPr/>
          </p:nvSpPr>
          <p:spPr bwMode="auto">
            <a:xfrm>
              <a:off x="3076" y="1632"/>
              <a:ext cx="2440" cy="0"/>
            </a:xfrm>
            <a:prstGeom prst="line">
              <a:avLst/>
            </a:prstGeom>
            <a:noFill/>
            <a:ln w="12700">
              <a:solidFill>
                <a:srgbClr val="33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u-HU"/>
            </a:p>
          </p:txBody>
        </p:sp>
      </p:grpSp>
      <p:sp>
        <p:nvSpPr>
          <p:cNvPr id="1007627" name="AutoShape 11"/>
          <p:cNvSpPr>
            <a:spLocks noChangeArrowheads="1"/>
          </p:cNvSpPr>
          <p:nvPr/>
        </p:nvSpPr>
        <p:spPr bwMode="auto">
          <a:xfrm>
            <a:off x="5580063" y="1828800"/>
            <a:ext cx="406400" cy="288925"/>
          </a:xfrm>
          <a:prstGeom prst="rightArrow">
            <a:avLst>
              <a:gd name="adj1" fmla="val 50000"/>
              <a:gd name="adj2" fmla="val 70336"/>
            </a:avLst>
          </a:prstGeom>
          <a:solidFill>
            <a:schemeClr val="tx1"/>
          </a:solidFill>
          <a:ln w="12700">
            <a:solidFill>
              <a:srgbClr val="33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1007628" name="AutoShape 12"/>
          <p:cNvSpPr>
            <a:spLocks noChangeArrowheads="1"/>
          </p:cNvSpPr>
          <p:nvPr/>
        </p:nvSpPr>
        <p:spPr bwMode="auto">
          <a:xfrm>
            <a:off x="5580063" y="2286000"/>
            <a:ext cx="404812" cy="288925"/>
          </a:xfrm>
          <a:prstGeom prst="rightArrow">
            <a:avLst>
              <a:gd name="adj1" fmla="val 50000"/>
              <a:gd name="adj2" fmla="val 70061"/>
            </a:avLst>
          </a:prstGeom>
          <a:solidFill>
            <a:schemeClr val="tx1"/>
          </a:solidFill>
          <a:ln w="12700">
            <a:solidFill>
              <a:srgbClr val="33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1007629" name="AutoShape 13"/>
          <p:cNvSpPr>
            <a:spLocks noChangeArrowheads="1"/>
          </p:cNvSpPr>
          <p:nvPr/>
        </p:nvSpPr>
        <p:spPr bwMode="auto">
          <a:xfrm>
            <a:off x="5580063" y="2743200"/>
            <a:ext cx="457200" cy="304800"/>
          </a:xfrm>
          <a:prstGeom prst="rightArrow">
            <a:avLst>
              <a:gd name="adj1" fmla="val 50000"/>
              <a:gd name="adj2" fmla="val 75007"/>
            </a:avLst>
          </a:prstGeom>
          <a:solidFill>
            <a:schemeClr val="tx1"/>
          </a:solidFill>
          <a:ln w="12700">
            <a:solidFill>
              <a:srgbClr val="33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1007630" name="Rectangle 14"/>
          <p:cNvSpPr>
            <a:spLocks noChangeArrowheads="1"/>
          </p:cNvSpPr>
          <p:nvPr/>
        </p:nvSpPr>
        <p:spPr bwMode="auto">
          <a:xfrm>
            <a:off x="1403350" y="3657600"/>
            <a:ext cx="4724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>
              <a:buSzPct val="80000"/>
              <a:buFont typeface="Symbol" pitchFamily="18" charset="2"/>
              <a:buChar char="Þ"/>
            </a:pPr>
            <a:r>
              <a:rPr lang="hu-HU" b="1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törekvés</a:t>
            </a:r>
            <a:r>
              <a:rPr lang="hu-HU" b="1">
                <a:solidFill>
                  <a:srgbClr val="FF0000"/>
                </a:solidFill>
                <a:latin typeface="Arial" pitchFamily="34" charset="0"/>
              </a:rPr>
              <a:t> a célpiacok maximális lefedésére</a:t>
            </a:r>
            <a:r>
              <a:rPr lang="hu-HU" sz="2400" b="1">
                <a:solidFill>
                  <a:srgbClr val="FF0000"/>
                </a:solidFill>
                <a:latin typeface="Arial" pitchFamily="34" charset="0"/>
              </a:rPr>
              <a:t> </a:t>
            </a:r>
          </a:p>
          <a:p>
            <a:pPr eaLnBrk="0" hangingPunct="0">
              <a:buFont typeface="Symbol" pitchFamily="18" charset="2"/>
              <a:buChar char="Þ"/>
            </a:pPr>
            <a:endParaRPr lang="hu-HU" sz="2400" b="1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007632" name="Text Box 16"/>
          <p:cNvSpPr txBox="1">
            <a:spLocks noChangeArrowheads="1"/>
          </p:cNvSpPr>
          <p:nvPr/>
        </p:nvSpPr>
        <p:spPr bwMode="auto">
          <a:xfrm>
            <a:off x="1403350" y="4149725"/>
            <a:ext cx="68405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buSzPct val="80000"/>
              <a:buFont typeface="Symbol" pitchFamily="18" charset="2"/>
              <a:buChar char="Þ"/>
            </a:pPr>
            <a:r>
              <a:rPr lang="hu-HU" b="1" dirty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hu-HU" b="1" dirty="0">
                <a:solidFill>
                  <a:srgbClr val="FF0000"/>
                </a:solidFill>
                <a:cs typeface="Times New Roman" pitchFamily="18" charset="0"/>
              </a:rPr>
              <a:t>differenciált</a:t>
            </a:r>
            <a:r>
              <a:rPr lang="hu-HU" b="1" dirty="0">
                <a:solidFill>
                  <a:srgbClr val="FF0000"/>
                </a:solidFill>
                <a:latin typeface="Arial" pitchFamily="34" charset="0"/>
              </a:rPr>
              <a:t> stratégiák</a:t>
            </a:r>
            <a:r>
              <a:rPr lang="hu-HU" sz="2400" b="1" dirty="0">
                <a:solidFill>
                  <a:srgbClr val="FF0000"/>
                </a:solidFill>
                <a:latin typeface="Arial" pitchFamily="34" charset="0"/>
              </a:rPr>
              <a:t>  </a:t>
            </a:r>
            <a:r>
              <a:rPr lang="hu-HU" b="1" dirty="0">
                <a:solidFill>
                  <a:srgbClr val="FF0000"/>
                </a:solidFill>
                <a:latin typeface="Arial" pitchFamily="34" charset="0"/>
              </a:rPr>
              <a:t>és eszközök</a:t>
            </a:r>
          </a:p>
        </p:txBody>
      </p:sp>
      <p:sp>
        <p:nvSpPr>
          <p:cNvPr id="41993" name="Rectangle 19"/>
          <p:cNvSpPr>
            <a:spLocks noChangeArrowheads="1"/>
          </p:cNvSpPr>
          <p:nvPr/>
        </p:nvSpPr>
        <p:spPr bwMode="auto">
          <a:xfrm>
            <a:off x="1908175" y="333375"/>
            <a:ext cx="6049963" cy="5588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chemeClr val="bg1"/>
              </a:gs>
            </a:gsLst>
            <a:lin ang="5400000" scaled="1"/>
          </a:gradFill>
          <a:ln w="12700">
            <a:solidFill>
              <a:srgbClr val="00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b="1">
                <a:solidFill>
                  <a:srgbClr val="003300"/>
                </a:solidFill>
                <a:cs typeface="Times New Roman" pitchFamily="18" charset="0"/>
              </a:rPr>
              <a:t>Differenciált</a:t>
            </a:r>
            <a:r>
              <a:rPr lang="hu-HU" b="1">
                <a:solidFill>
                  <a:srgbClr val="003300"/>
                </a:solidFill>
                <a:latin typeface="Arial" pitchFamily="34" charset="0"/>
              </a:rPr>
              <a:t> (szegmens) marketing</a:t>
            </a:r>
            <a:endParaRPr lang="hu-HU" sz="2400" b="1">
              <a:solidFill>
                <a:srgbClr val="0033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88006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07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"/>
                                        <p:tgtEl>
                                          <p:spTgt spid="1007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1007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500"/>
                                        <p:tgtEl>
                                          <p:spTgt spid="1007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07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07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07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07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07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07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076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076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07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07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07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7627" grpId="0" animBg="1"/>
      <p:bldP spid="1007628" grpId="0" animBg="1"/>
      <p:bldP spid="1007629" grpId="0" animBg="1"/>
      <p:bldP spid="1007630" grpId="0"/>
      <p:bldP spid="1007632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643" name="Rectangle 3"/>
          <p:cNvSpPr>
            <a:spLocks noChangeArrowheads="1"/>
          </p:cNvSpPr>
          <p:nvPr/>
        </p:nvSpPr>
        <p:spPr bwMode="auto">
          <a:xfrm>
            <a:off x="971550" y="3717925"/>
            <a:ext cx="7162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>
              <a:buClr>
                <a:srgbClr val="FFFF00"/>
              </a:buClr>
              <a:buSzPct val="80000"/>
              <a:buFont typeface="Symbol" pitchFamily="18" charset="2"/>
              <a:buChar char="Þ"/>
            </a:pPr>
            <a:r>
              <a:rPr lang="hu-HU" sz="2400" b="1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hu-HU" b="1" dirty="0">
                <a:solidFill>
                  <a:srgbClr val="FF0000"/>
                </a:solidFill>
                <a:cs typeface="Times New Roman" pitchFamily="18" charset="0"/>
              </a:rPr>
              <a:t>Egy gazdaságos szegmentum megcélzása </a:t>
            </a:r>
          </a:p>
        </p:txBody>
      </p:sp>
      <p:sp>
        <p:nvSpPr>
          <p:cNvPr id="1008644" name="Rectangle 4"/>
          <p:cNvSpPr>
            <a:spLocks noChangeArrowheads="1"/>
          </p:cNvSpPr>
          <p:nvPr/>
        </p:nvSpPr>
        <p:spPr bwMode="auto">
          <a:xfrm>
            <a:off x="1403350" y="1773238"/>
            <a:ext cx="2730500" cy="13589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0488" tIns="44450" rIns="90488" bIns="44450" anchor="ctr"/>
          <a:lstStyle/>
          <a:p>
            <a:pPr algn="ctr" eaLnBrk="0" hangingPunct="0"/>
            <a:r>
              <a:rPr lang="hu-HU" b="1" dirty="0">
                <a:solidFill>
                  <a:srgbClr val="333300"/>
                </a:solidFill>
                <a:cs typeface="Times New Roman" pitchFamily="18" charset="0"/>
              </a:rPr>
              <a:t>Vállalati</a:t>
            </a:r>
          </a:p>
          <a:p>
            <a:pPr algn="ctr" eaLnBrk="0" hangingPunct="0"/>
            <a:r>
              <a:rPr lang="hu-HU" b="1" dirty="0">
                <a:solidFill>
                  <a:srgbClr val="333300"/>
                </a:solidFill>
                <a:latin typeface="Arial" pitchFamily="34" charset="0"/>
              </a:rPr>
              <a:t>marketing-mix</a:t>
            </a:r>
            <a:endParaRPr lang="hu-HU" sz="2400" b="1" dirty="0">
              <a:solidFill>
                <a:srgbClr val="333300"/>
              </a:solidFill>
              <a:latin typeface="Arial" pitchFamily="34" charset="0"/>
            </a:endParaRPr>
          </a:p>
        </p:txBody>
      </p:sp>
      <p:grpSp>
        <p:nvGrpSpPr>
          <p:cNvPr id="1008654" name="Group 14"/>
          <p:cNvGrpSpPr>
            <a:grpSpLocks/>
          </p:cNvGrpSpPr>
          <p:nvPr/>
        </p:nvGrpSpPr>
        <p:grpSpPr bwMode="auto">
          <a:xfrm>
            <a:off x="5148263" y="1773238"/>
            <a:ext cx="3240087" cy="1358900"/>
            <a:chOff x="3028" y="1108"/>
            <a:chExt cx="1768" cy="856"/>
          </a:xfrm>
        </p:grpSpPr>
        <p:sp>
          <p:nvSpPr>
            <p:cNvPr id="43016" name="Rectangle 5"/>
            <p:cNvSpPr>
              <a:spLocks noChangeArrowheads="1"/>
            </p:cNvSpPr>
            <p:nvPr/>
          </p:nvSpPr>
          <p:spPr bwMode="auto">
            <a:xfrm>
              <a:off x="3028" y="1108"/>
              <a:ext cx="1768" cy="856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90488" tIns="44450" rIns="90488" bIns="44450" anchor="ctr"/>
            <a:lstStyle/>
            <a:p>
              <a:pPr algn="ctr" eaLnBrk="0" hangingPunct="0"/>
              <a:r>
                <a:rPr lang="hu-HU" b="1" dirty="0">
                  <a:solidFill>
                    <a:srgbClr val="333300"/>
                  </a:solidFill>
                  <a:latin typeface="Arial" pitchFamily="34" charset="0"/>
                </a:rPr>
                <a:t>1. szegmentum</a:t>
              </a:r>
            </a:p>
            <a:p>
              <a:pPr algn="ctr" eaLnBrk="0" hangingPunct="0"/>
              <a:endParaRPr lang="hu-HU" b="1" dirty="0">
                <a:solidFill>
                  <a:schemeClr val="tx1"/>
                </a:solidFill>
                <a:latin typeface="Arial" pitchFamily="34" charset="0"/>
              </a:endParaRPr>
            </a:p>
            <a:p>
              <a:pPr algn="ctr" eaLnBrk="0" hangingPunct="0"/>
              <a:r>
                <a:rPr lang="hu-HU" b="1" dirty="0">
                  <a:solidFill>
                    <a:srgbClr val="333300"/>
                  </a:solidFill>
                  <a:latin typeface="Arial" pitchFamily="34" charset="0"/>
                </a:rPr>
                <a:t>3. szegmentum</a:t>
              </a:r>
              <a:endParaRPr lang="hu-HU" sz="2400" b="1" dirty="0">
                <a:solidFill>
                  <a:srgbClr val="333300"/>
                </a:solidFill>
                <a:latin typeface="Arial" pitchFamily="34" charset="0"/>
              </a:endParaRPr>
            </a:p>
          </p:txBody>
        </p:sp>
        <p:sp>
          <p:nvSpPr>
            <p:cNvPr id="43017" name="Rectangle 6"/>
            <p:cNvSpPr>
              <a:spLocks noChangeArrowheads="1"/>
            </p:cNvSpPr>
            <p:nvPr/>
          </p:nvSpPr>
          <p:spPr bwMode="auto">
            <a:xfrm>
              <a:off x="3264" y="1440"/>
              <a:ext cx="1248" cy="19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/>
            <a:p>
              <a:pPr algn="ctr" eaLnBrk="0" hangingPunct="0"/>
              <a:r>
                <a:rPr lang="hu-HU" sz="3200" b="1">
                  <a:solidFill>
                    <a:srgbClr val="FF0000"/>
                  </a:solidFill>
                  <a:latin typeface="Arial" pitchFamily="34" charset="0"/>
                </a:rPr>
                <a:t>2. szegmentum</a:t>
              </a:r>
            </a:p>
          </p:txBody>
        </p:sp>
      </p:grpSp>
      <p:sp>
        <p:nvSpPr>
          <p:cNvPr id="1008647" name="AutoShape 7"/>
          <p:cNvSpPr>
            <a:spLocks noChangeArrowheads="1"/>
          </p:cNvSpPr>
          <p:nvPr/>
        </p:nvSpPr>
        <p:spPr bwMode="auto">
          <a:xfrm>
            <a:off x="4284663" y="2276475"/>
            <a:ext cx="749300" cy="292100"/>
          </a:xfrm>
          <a:prstGeom prst="rightArrow">
            <a:avLst>
              <a:gd name="adj1" fmla="val 50000"/>
              <a:gd name="adj2" fmla="val 128273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1008649" name="Text Box 9"/>
          <p:cNvSpPr txBox="1">
            <a:spLocks noChangeArrowheads="1"/>
          </p:cNvSpPr>
          <p:nvPr/>
        </p:nvSpPr>
        <p:spPr bwMode="auto">
          <a:xfrm>
            <a:off x="971550" y="4581525"/>
            <a:ext cx="5181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buSzPct val="80000"/>
              <a:buFont typeface="Symbol" pitchFamily="18" charset="2"/>
              <a:buChar char="Þ"/>
            </a:pPr>
            <a:r>
              <a:rPr lang="hu-HU" b="1" dirty="0">
                <a:solidFill>
                  <a:srgbClr val="FF0000"/>
                </a:solidFill>
                <a:cs typeface="Times New Roman" pitchFamily="18" charset="0"/>
              </a:rPr>
              <a:t> Erős függés a célpiactól</a:t>
            </a:r>
            <a:endParaRPr lang="hu-HU" sz="24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43015" name="Rectangle 13"/>
          <p:cNvSpPr>
            <a:spLocks noChangeArrowheads="1"/>
          </p:cNvSpPr>
          <p:nvPr/>
        </p:nvSpPr>
        <p:spPr bwMode="auto">
          <a:xfrm>
            <a:off x="2555875" y="404813"/>
            <a:ext cx="4826000" cy="5588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chemeClr val="bg1"/>
              </a:gs>
            </a:gsLst>
            <a:lin ang="5400000" scaled="1"/>
          </a:gradFill>
          <a:ln w="12700">
            <a:solidFill>
              <a:srgbClr val="00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b="1">
                <a:solidFill>
                  <a:srgbClr val="003300"/>
                </a:solidFill>
                <a:latin typeface="Arial" pitchFamily="34" charset="0"/>
              </a:rPr>
              <a:t>Koncentrált marketing</a:t>
            </a:r>
            <a:endParaRPr lang="hu-HU" sz="2400" b="1">
              <a:solidFill>
                <a:srgbClr val="0033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68308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08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1008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1008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08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08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086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086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08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086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086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08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08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08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8643" grpId="0"/>
      <p:bldP spid="1008644" grpId="0" animBg="1" autoUpdateAnimBg="0"/>
      <p:bldP spid="1008647" grpId="0" animBg="1"/>
      <p:bldP spid="1008649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4716463" y="333375"/>
            <a:ext cx="3713162" cy="1871663"/>
          </a:xfrm>
          <a:prstGeom prst="rect">
            <a:avLst/>
          </a:prstGeom>
          <a:solidFill>
            <a:srgbClr val="FFFFFF"/>
          </a:solidFill>
          <a:ln w="12700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b="1">
                <a:solidFill>
                  <a:srgbClr val="3A542A"/>
                </a:solidFill>
                <a:latin typeface="Arial" pitchFamily="34" charset="0"/>
              </a:rPr>
              <a:t>A piacszegmentáció</a:t>
            </a:r>
            <a:br>
              <a:rPr lang="hu-HU" b="1">
                <a:solidFill>
                  <a:srgbClr val="3A542A"/>
                </a:solidFill>
                <a:latin typeface="Arial" pitchFamily="34" charset="0"/>
              </a:rPr>
            </a:br>
            <a:r>
              <a:rPr lang="hu-HU" b="1">
                <a:solidFill>
                  <a:srgbClr val="3A542A"/>
                </a:solidFill>
                <a:cs typeface="Times New Roman" pitchFamily="18" charset="0"/>
              </a:rPr>
              <a:t>folyamata</a:t>
            </a:r>
          </a:p>
        </p:txBody>
      </p:sp>
      <p:sp>
        <p:nvSpPr>
          <p:cNvPr id="1012739" name="Rectangle 3"/>
          <p:cNvSpPr>
            <a:spLocks noChangeArrowheads="1"/>
          </p:cNvSpPr>
          <p:nvPr/>
        </p:nvSpPr>
        <p:spPr bwMode="auto">
          <a:xfrm>
            <a:off x="1116013" y="260350"/>
            <a:ext cx="2671762" cy="901700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bg1"/>
              </a:gs>
            </a:gsLst>
            <a:lin ang="5400000" scaled="1"/>
          </a:gradFill>
          <a:ln w="12700">
            <a:solidFill>
              <a:srgbClr val="33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b="1">
                <a:solidFill>
                  <a:srgbClr val="2A290C"/>
                </a:solidFill>
              </a:rPr>
              <a:t>Potenciális piac</a:t>
            </a:r>
            <a:br>
              <a:rPr lang="hu-HU" b="1">
                <a:solidFill>
                  <a:srgbClr val="2A290C"/>
                </a:solidFill>
              </a:rPr>
            </a:br>
            <a:r>
              <a:rPr lang="hu-HU" b="1">
                <a:solidFill>
                  <a:srgbClr val="2A290C"/>
                </a:solidFill>
              </a:rPr>
              <a:t> meghatározása</a:t>
            </a:r>
            <a:endParaRPr lang="hu-HU" sz="2400" b="1">
              <a:solidFill>
                <a:srgbClr val="2A290C"/>
              </a:solidFill>
            </a:endParaRPr>
          </a:p>
        </p:txBody>
      </p:sp>
      <p:sp>
        <p:nvSpPr>
          <p:cNvPr id="1012740" name="Rectangle 4"/>
          <p:cNvSpPr>
            <a:spLocks noChangeArrowheads="1"/>
          </p:cNvSpPr>
          <p:nvPr/>
        </p:nvSpPr>
        <p:spPr bwMode="auto">
          <a:xfrm>
            <a:off x="1116013" y="1557338"/>
            <a:ext cx="2663825" cy="977900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bg1"/>
              </a:gs>
            </a:gsLst>
            <a:lin ang="5400000" scaled="1"/>
          </a:gradFill>
          <a:ln w="12700">
            <a:solidFill>
              <a:srgbClr val="33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b="1">
                <a:solidFill>
                  <a:srgbClr val="2A290C"/>
                </a:solidFill>
              </a:rPr>
              <a:t>Szegmentációs</a:t>
            </a:r>
            <a:br>
              <a:rPr lang="hu-HU" b="1">
                <a:solidFill>
                  <a:srgbClr val="2A290C"/>
                </a:solidFill>
              </a:rPr>
            </a:br>
            <a:r>
              <a:rPr lang="hu-HU" b="1">
                <a:solidFill>
                  <a:srgbClr val="2A290C"/>
                </a:solidFill>
              </a:rPr>
              <a:t>szempontok</a:t>
            </a:r>
            <a:endParaRPr lang="hu-HU" sz="2400" b="1">
              <a:solidFill>
                <a:srgbClr val="2A290C"/>
              </a:solidFill>
            </a:endParaRPr>
          </a:p>
        </p:txBody>
      </p:sp>
      <p:sp>
        <p:nvSpPr>
          <p:cNvPr id="1012741" name="Rectangle 5"/>
          <p:cNvSpPr>
            <a:spLocks noChangeArrowheads="1"/>
          </p:cNvSpPr>
          <p:nvPr/>
        </p:nvSpPr>
        <p:spPr bwMode="auto">
          <a:xfrm>
            <a:off x="1116013" y="4292600"/>
            <a:ext cx="2663825" cy="977900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bg1"/>
              </a:gs>
            </a:gsLst>
            <a:lin ang="5400000" scaled="1"/>
          </a:gradFill>
          <a:ln w="12700">
            <a:solidFill>
              <a:srgbClr val="33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b="1">
                <a:solidFill>
                  <a:srgbClr val="2A290C"/>
                </a:solidFill>
              </a:rPr>
              <a:t>A szegmentumok</a:t>
            </a:r>
          </a:p>
          <a:p>
            <a:pPr algn="ctr" eaLnBrk="0" hangingPunct="0"/>
            <a:r>
              <a:rPr lang="hu-HU" b="1">
                <a:solidFill>
                  <a:srgbClr val="2A290C"/>
                </a:solidFill>
              </a:rPr>
              <a:t>jellemzése</a:t>
            </a:r>
            <a:endParaRPr lang="hu-HU" sz="2400" b="1">
              <a:solidFill>
                <a:srgbClr val="2A290C"/>
              </a:solidFill>
            </a:endParaRPr>
          </a:p>
        </p:txBody>
      </p:sp>
      <p:sp>
        <p:nvSpPr>
          <p:cNvPr id="1012742" name="Rectangle 6"/>
          <p:cNvSpPr>
            <a:spLocks noChangeArrowheads="1"/>
          </p:cNvSpPr>
          <p:nvPr/>
        </p:nvSpPr>
        <p:spPr bwMode="auto">
          <a:xfrm>
            <a:off x="1116013" y="5661025"/>
            <a:ext cx="2578100" cy="977900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bg1"/>
              </a:gs>
            </a:gsLst>
            <a:lin ang="5400000" scaled="1"/>
          </a:gradFill>
          <a:ln w="12700">
            <a:solidFill>
              <a:srgbClr val="33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b="1">
                <a:solidFill>
                  <a:srgbClr val="2A290C"/>
                </a:solidFill>
              </a:rPr>
              <a:t>Célpiacok</a:t>
            </a:r>
            <a:br>
              <a:rPr lang="hu-HU" b="1">
                <a:solidFill>
                  <a:srgbClr val="2A290C"/>
                </a:solidFill>
              </a:rPr>
            </a:br>
            <a:r>
              <a:rPr lang="hu-HU" b="1">
                <a:solidFill>
                  <a:srgbClr val="2A290C"/>
                </a:solidFill>
              </a:rPr>
              <a:t> kiválasztása</a:t>
            </a:r>
            <a:endParaRPr lang="hu-HU" sz="2400" b="1">
              <a:solidFill>
                <a:srgbClr val="2A290C"/>
              </a:solidFill>
            </a:endParaRPr>
          </a:p>
        </p:txBody>
      </p:sp>
      <p:sp>
        <p:nvSpPr>
          <p:cNvPr id="1012743" name="Rectangle 7"/>
          <p:cNvSpPr>
            <a:spLocks noChangeArrowheads="1"/>
          </p:cNvSpPr>
          <p:nvPr/>
        </p:nvSpPr>
        <p:spPr bwMode="auto">
          <a:xfrm>
            <a:off x="4067175" y="5661025"/>
            <a:ext cx="2197100" cy="977900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bg1"/>
              </a:gs>
            </a:gsLst>
            <a:lin ang="5400000" scaled="1"/>
          </a:gradFill>
          <a:ln w="12700">
            <a:solidFill>
              <a:srgbClr val="33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b="1">
                <a:solidFill>
                  <a:srgbClr val="2A290C"/>
                </a:solidFill>
              </a:rPr>
              <a:t>Pozícionálás</a:t>
            </a:r>
            <a:endParaRPr lang="hu-HU" sz="2400" b="1">
              <a:solidFill>
                <a:srgbClr val="2A290C"/>
              </a:solidFill>
            </a:endParaRPr>
          </a:p>
        </p:txBody>
      </p:sp>
      <p:sp>
        <p:nvSpPr>
          <p:cNvPr id="1012744" name="Rectangle 8"/>
          <p:cNvSpPr>
            <a:spLocks noChangeArrowheads="1"/>
          </p:cNvSpPr>
          <p:nvPr/>
        </p:nvSpPr>
        <p:spPr bwMode="auto">
          <a:xfrm>
            <a:off x="6642100" y="5661025"/>
            <a:ext cx="2501900" cy="977900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bg1"/>
              </a:gs>
            </a:gsLst>
            <a:lin ang="5400000" scaled="1"/>
          </a:gradFill>
          <a:ln w="12700">
            <a:solidFill>
              <a:srgbClr val="33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b="1">
                <a:solidFill>
                  <a:srgbClr val="2A290C"/>
                </a:solidFill>
              </a:rPr>
              <a:t>Marketing-mix</a:t>
            </a:r>
            <a:br>
              <a:rPr lang="hu-HU" b="1">
                <a:solidFill>
                  <a:srgbClr val="2A290C"/>
                </a:solidFill>
              </a:rPr>
            </a:br>
            <a:r>
              <a:rPr lang="hu-HU" b="1">
                <a:solidFill>
                  <a:srgbClr val="2A290C"/>
                </a:solidFill>
              </a:rPr>
              <a:t>kidolgozása</a:t>
            </a:r>
            <a:endParaRPr lang="hu-HU" sz="2400" b="1">
              <a:solidFill>
                <a:srgbClr val="2A290C"/>
              </a:solidFill>
            </a:endParaRPr>
          </a:p>
        </p:txBody>
      </p:sp>
      <p:sp>
        <p:nvSpPr>
          <p:cNvPr id="1012746" name="AutoShape 10"/>
          <p:cNvSpPr>
            <a:spLocks noChangeArrowheads="1"/>
          </p:cNvSpPr>
          <p:nvPr/>
        </p:nvSpPr>
        <p:spPr bwMode="auto">
          <a:xfrm rot="16200000" flipH="1">
            <a:off x="2275681" y="1116807"/>
            <a:ext cx="360363" cy="520700"/>
          </a:xfrm>
          <a:prstGeom prst="rightArrow">
            <a:avLst>
              <a:gd name="adj1" fmla="val 75000"/>
              <a:gd name="adj2" fmla="val 50005"/>
            </a:avLst>
          </a:prstGeom>
          <a:solidFill>
            <a:schemeClr val="tx1"/>
          </a:solidFill>
          <a:ln w="12700">
            <a:solidFill>
              <a:srgbClr val="2A290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1012747" name="AutoShape 11"/>
          <p:cNvSpPr>
            <a:spLocks noChangeArrowheads="1"/>
          </p:cNvSpPr>
          <p:nvPr/>
        </p:nvSpPr>
        <p:spPr bwMode="auto">
          <a:xfrm rot="16200000" flipH="1">
            <a:off x="2275681" y="2485232"/>
            <a:ext cx="360363" cy="520700"/>
          </a:xfrm>
          <a:prstGeom prst="rightArrow">
            <a:avLst>
              <a:gd name="adj1" fmla="val 75000"/>
              <a:gd name="adj2" fmla="val 50005"/>
            </a:avLst>
          </a:prstGeom>
          <a:solidFill>
            <a:schemeClr val="tx1"/>
          </a:solidFill>
          <a:ln w="12700">
            <a:solidFill>
              <a:srgbClr val="2A290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1012748" name="AutoShape 12"/>
          <p:cNvSpPr>
            <a:spLocks noChangeArrowheads="1"/>
          </p:cNvSpPr>
          <p:nvPr/>
        </p:nvSpPr>
        <p:spPr bwMode="auto">
          <a:xfrm>
            <a:off x="3708400" y="5949950"/>
            <a:ext cx="360363" cy="509588"/>
          </a:xfrm>
          <a:prstGeom prst="rightArrow">
            <a:avLst>
              <a:gd name="adj1" fmla="val 75000"/>
              <a:gd name="adj2" fmla="val 50005"/>
            </a:avLst>
          </a:prstGeom>
          <a:solidFill>
            <a:schemeClr val="tx1"/>
          </a:solidFill>
          <a:ln w="12700">
            <a:solidFill>
              <a:srgbClr val="2A290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1012749" name="Rectangle 13"/>
          <p:cNvSpPr>
            <a:spLocks noChangeArrowheads="1"/>
          </p:cNvSpPr>
          <p:nvPr/>
        </p:nvSpPr>
        <p:spPr bwMode="auto">
          <a:xfrm>
            <a:off x="1116013" y="2924175"/>
            <a:ext cx="2663825" cy="977900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bg1"/>
              </a:gs>
            </a:gsLst>
            <a:lin ang="5400000" scaled="1"/>
          </a:gradFill>
          <a:ln w="12700">
            <a:solidFill>
              <a:srgbClr val="2A290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b="1">
                <a:solidFill>
                  <a:srgbClr val="2A290C"/>
                </a:solidFill>
              </a:rPr>
              <a:t>Szegmentáció</a:t>
            </a:r>
          </a:p>
          <a:p>
            <a:pPr algn="ctr" eaLnBrk="0" hangingPunct="0"/>
            <a:r>
              <a:rPr lang="hu-HU" b="1">
                <a:solidFill>
                  <a:srgbClr val="2A290C"/>
                </a:solidFill>
              </a:rPr>
              <a:t>elvégzése</a:t>
            </a:r>
          </a:p>
        </p:txBody>
      </p:sp>
      <p:sp>
        <p:nvSpPr>
          <p:cNvPr id="1012755" name="AutoShape 19"/>
          <p:cNvSpPr>
            <a:spLocks noChangeArrowheads="1"/>
          </p:cNvSpPr>
          <p:nvPr/>
        </p:nvSpPr>
        <p:spPr bwMode="auto">
          <a:xfrm rot="16200000" flipH="1">
            <a:off x="2275681" y="3853657"/>
            <a:ext cx="360363" cy="520700"/>
          </a:xfrm>
          <a:prstGeom prst="rightArrow">
            <a:avLst>
              <a:gd name="adj1" fmla="val 75000"/>
              <a:gd name="adj2" fmla="val 50005"/>
            </a:avLst>
          </a:prstGeom>
          <a:solidFill>
            <a:schemeClr val="tx1"/>
          </a:solidFill>
          <a:ln w="12700">
            <a:solidFill>
              <a:srgbClr val="2A290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1012756" name="AutoShape 20"/>
          <p:cNvSpPr>
            <a:spLocks noChangeArrowheads="1"/>
          </p:cNvSpPr>
          <p:nvPr/>
        </p:nvSpPr>
        <p:spPr bwMode="auto">
          <a:xfrm rot="16200000" flipH="1">
            <a:off x="2204244" y="5220494"/>
            <a:ext cx="360362" cy="520700"/>
          </a:xfrm>
          <a:prstGeom prst="rightArrow">
            <a:avLst>
              <a:gd name="adj1" fmla="val 75000"/>
              <a:gd name="adj2" fmla="val 50005"/>
            </a:avLst>
          </a:prstGeom>
          <a:solidFill>
            <a:schemeClr val="tx1"/>
          </a:solidFill>
          <a:ln w="12700">
            <a:solidFill>
              <a:srgbClr val="2A290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1012757" name="AutoShape 21"/>
          <p:cNvSpPr>
            <a:spLocks noChangeArrowheads="1"/>
          </p:cNvSpPr>
          <p:nvPr/>
        </p:nvSpPr>
        <p:spPr bwMode="auto">
          <a:xfrm>
            <a:off x="6300788" y="5949950"/>
            <a:ext cx="360362" cy="509588"/>
          </a:xfrm>
          <a:prstGeom prst="rightArrow">
            <a:avLst>
              <a:gd name="adj1" fmla="val 75000"/>
              <a:gd name="adj2" fmla="val 50005"/>
            </a:avLst>
          </a:prstGeom>
          <a:solidFill>
            <a:schemeClr val="tx1"/>
          </a:solidFill>
          <a:ln w="12700">
            <a:solidFill>
              <a:srgbClr val="2A290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1012759" name="Text Box 23"/>
          <p:cNvSpPr txBox="1">
            <a:spLocks noChangeArrowheads="1"/>
          </p:cNvSpPr>
          <p:nvPr/>
        </p:nvSpPr>
        <p:spPr bwMode="auto">
          <a:xfrm>
            <a:off x="323850" y="3860800"/>
            <a:ext cx="720725" cy="592138"/>
          </a:xfrm>
          <a:prstGeom prst="rect">
            <a:avLst/>
          </a:prstGeom>
          <a:solidFill>
            <a:srgbClr val="FFFF99"/>
          </a:solidFill>
          <a:ln w="12700" cap="sq">
            <a:solidFill>
              <a:srgbClr val="FFCC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3200" b="1">
                <a:solidFill>
                  <a:srgbClr val="333300"/>
                </a:solidFill>
              </a:rPr>
              <a:t>S</a:t>
            </a:r>
          </a:p>
        </p:txBody>
      </p:sp>
      <p:sp>
        <p:nvSpPr>
          <p:cNvPr id="1012760" name="Text Box 24"/>
          <p:cNvSpPr txBox="1">
            <a:spLocks noChangeArrowheads="1"/>
          </p:cNvSpPr>
          <p:nvPr/>
        </p:nvSpPr>
        <p:spPr bwMode="auto">
          <a:xfrm>
            <a:off x="323850" y="4724400"/>
            <a:ext cx="720725" cy="592138"/>
          </a:xfrm>
          <a:prstGeom prst="rect">
            <a:avLst/>
          </a:prstGeom>
          <a:solidFill>
            <a:srgbClr val="FFFF99"/>
          </a:solidFill>
          <a:ln w="12700" cap="sq">
            <a:solidFill>
              <a:srgbClr val="FFCC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3200" b="1">
                <a:solidFill>
                  <a:srgbClr val="333300"/>
                </a:solidFill>
              </a:rPr>
              <a:t>T</a:t>
            </a:r>
          </a:p>
        </p:txBody>
      </p:sp>
      <p:sp>
        <p:nvSpPr>
          <p:cNvPr id="1012761" name="Text Box 25"/>
          <p:cNvSpPr txBox="1">
            <a:spLocks noChangeArrowheads="1"/>
          </p:cNvSpPr>
          <p:nvPr/>
        </p:nvSpPr>
        <p:spPr bwMode="auto">
          <a:xfrm>
            <a:off x="323850" y="5516563"/>
            <a:ext cx="720725" cy="592137"/>
          </a:xfrm>
          <a:prstGeom prst="rect">
            <a:avLst/>
          </a:prstGeom>
          <a:solidFill>
            <a:srgbClr val="FFFF99"/>
          </a:solidFill>
          <a:ln w="12700" cap="sq">
            <a:solidFill>
              <a:srgbClr val="FFCC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3200" b="1">
                <a:solidFill>
                  <a:srgbClr val="333300"/>
                </a:solidFill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157035240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12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12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1012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12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1012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012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1000"/>
                                        <p:tgtEl>
                                          <p:spTgt spid="1012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012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1000"/>
                                        <p:tgtEl>
                                          <p:spTgt spid="1012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12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1000"/>
                                        <p:tgtEl>
                                          <p:spTgt spid="1012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12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1000"/>
                                        <p:tgtEl>
                                          <p:spTgt spid="1012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127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127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012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0127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0127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1012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0127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0127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1012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2739" grpId="0" animBg="1"/>
      <p:bldP spid="1012740" grpId="0" animBg="1"/>
      <p:bldP spid="1012741" grpId="0" animBg="1"/>
      <p:bldP spid="1012742" grpId="0" animBg="1"/>
      <p:bldP spid="1012743" grpId="0" animBg="1"/>
      <p:bldP spid="1012744" grpId="0" animBg="1"/>
      <p:bldP spid="1012746" grpId="0" animBg="1"/>
      <p:bldP spid="1012747" grpId="0" animBg="1"/>
      <p:bldP spid="1012748" grpId="0" animBg="1"/>
      <p:bldP spid="1012749" grpId="0" animBg="1"/>
      <p:bldP spid="1012755" grpId="0" animBg="1"/>
      <p:bldP spid="1012756" grpId="0" animBg="1"/>
      <p:bldP spid="1012757" grpId="0" animBg="1"/>
      <p:bldP spid="1012759" grpId="0" animBg="1"/>
      <p:bldP spid="1012760" grpId="0" animBg="1"/>
      <p:bldP spid="1012761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2268538" y="333375"/>
            <a:ext cx="5545137" cy="6350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chemeClr val="bg1"/>
              </a:gs>
            </a:gsLst>
            <a:lin ang="5400000" scaled="1"/>
          </a:gra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b="1">
                <a:solidFill>
                  <a:srgbClr val="2A290C"/>
                </a:solidFill>
                <a:latin typeface="Arial" pitchFamily="34" charset="0"/>
              </a:rPr>
              <a:t>A piacszegmentáció folyamata</a:t>
            </a:r>
            <a:endParaRPr lang="hu-HU" sz="2400" b="1">
              <a:solidFill>
                <a:srgbClr val="2A290C"/>
              </a:solidFill>
              <a:latin typeface="Arial" pitchFamily="34" charset="0"/>
            </a:endParaRPr>
          </a:p>
        </p:txBody>
      </p:sp>
      <p:sp>
        <p:nvSpPr>
          <p:cNvPr id="1013763" name="AutoShape 3"/>
          <p:cNvSpPr>
            <a:spLocks noChangeArrowheads="1"/>
          </p:cNvSpPr>
          <p:nvPr/>
        </p:nvSpPr>
        <p:spPr bwMode="auto">
          <a:xfrm>
            <a:off x="1146175" y="1447800"/>
            <a:ext cx="685800" cy="609600"/>
          </a:xfrm>
          <a:prstGeom prst="diamond">
            <a:avLst/>
          </a:prstGeom>
          <a:noFill/>
          <a:ln w="50800">
            <a:solidFill>
              <a:srgbClr val="FFFF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sz="2400" b="1">
                <a:solidFill>
                  <a:srgbClr val="FF0000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013764" name="Rectangle 4"/>
          <p:cNvSpPr>
            <a:spLocks noChangeArrowheads="1"/>
          </p:cNvSpPr>
          <p:nvPr/>
        </p:nvSpPr>
        <p:spPr bwMode="auto">
          <a:xfrm>
            <a:off x="2243138" y="1522413"/>
            <a:ext cx="3048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A piac meghatározása</a:t>
            </a:r>
            <a:endParaRPr lang="hu-HU" sz="2400" b="1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013765" name="Rectangle 5"/>
          <p:cNvSpPr>
            <a:spLocks noChangeArrowheads="1"/>
          </p:cNvSpPr>
          <p:nvPr/>
        </p:nvSpPr>
        <p:spPr bwMode="auto">
          <a:xfrm>
            <a:off x="1908175" y="2492375"/>
            <a:ext cx="6767513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>
              <a:defRPr/>
            </a:pPr>
            <a:r>
              <a:rPr lang="hu-H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A szegmentáció szempontrendszere</a:t>
            </a:r>
            <a:endParaRPr lang="hu-H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Times New Roman" pitchFamily="18" charset="0"/>
            </a:endParaRPr>
          </a:p>
        </p:txBody>
      </p:sp>
      <p:sp>
        <p:nvSpPr>
          <p:cNvPr id="1013766" name="Rectangle 6"/>
          <p:cNvSpPr>
            <a:spLocks noChangeArrowheads="1"/>
          </p:cNvSpPr>
          <p:nvPr/>
        </p:nvSpPr>
        <p:spPr bwMode="auto">
          <a:xfrm>
            <a:off x="1187450" y="3429000"/>
            <a:ext cx="770572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>
              <a:buSzPct val="70000"/>
              <a:buFont typeface="Symbol" pitchFamily="18" charset="2"/>
              <a:buChar char="Ü"/>
            </a:pPr>
            <a:r>
              <a:rPr lang="hu-HU" b="1" dirty="0">
                <a:solidFill>
                  <a:srgbClr val="FF0000"/>
                </a:solidFill>
                <a:cs typeface="Times New Roman" pitchFamily="18" charset="0"/>
              </a:rPr>
              <a:t> a keresleti különbségek ismérvei, jellemzői</a:t>
            </a:r>
            <a:r>
              <a:rPr lang="hu-HU" sz="2400" b="1" dirty="0">
                <a:solidFill>
                  <a:srgbClr val="FF0000"/>
                </a:solidFill>
                <a:cs typeface="Times New Roman" pitchFamily="18" charset="0"/>
              </a:rPr>
              <a:t> </a:t>
            </a:r>
          </a:p>
        </p:txBody>
      </p:sp>
      <p:sp>
        <p:nvSpPr>
          <p:cNvPr id="1013767" name="AutoShape 7"/>
          <p:cNvSpPr>
            <a:spLocks noChangeArrowheads="1"/>
          </p:cNvSpPr>
          <p:nvPr/>
        </p:nvSpPr>
        <p:spPr bwMode="auto">
          <a:xfrm>
            <a:off x="1146175" y="2738438"/>
            <a:ext cx="685800" cy="609600"/>
          </a:xfrm>
          <a:prstGeom prst="diamond">
            <a:avLst/>
          </a:prstGeom>
          <a:noFill/>
          <a:ln w="50800">
            <a:solidFill>
              <a:srgbClr val="FFFF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sz="2400" b="1">
                <a:solidFill>
                  <a:srgbClr val="FF0000"/>
                </a:solidFill>
                <a:cs typeface="Times New Roman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10960974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13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13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013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13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13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63" grpId="0" animBg="1" autoUpdateAnimBg="0"/>
      <p:bldP spid="1013764" grpId="0" autoUpdateAnimBg="0"/>
      <p:bldP spid="1013765" grpId="0" autoUpdateAnimBg="0"/>
      <p:bldP spid="1013766" grpId="0" autoUpdateAnimBg="0"/>
      <p:bldP spid="1013767" grpId="0" animBg="1" autoUpdateAnimBg="0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787" name="Rectangle 3"/>
          <p:cNvSpPr>
            <a:spLocks noChangeArrowheads="1"/>
          </p:cNvSpPr>
          <p:nvPr/>
        </p:nvSpPr>
        <p:spPr bwMode="auto">
          <a:xfrm>
            <a:off x="1835150" y="3933825"/>
            <a:ext cx="5761038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FF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>
              <a:defRPr/>
            </a:pPr>
            <a:r>
              <a:rPr lang="hu-HU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A szegmentumok  jellemzése</a:t>
            </a:r>
            <a:endParaRPr lang="hu-HU" sz="24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Times New Roman" pitchFamily="18" charset="0"/>
            </a:endParaRPr>
          </a:p>
        </p:txBody>
      </p:sp>
      <p:sp>
        <p:nvSpPr>
          <p:cNvPr id="1014788" name="Rectangle 4"/>
          <p:cNvSpPr>
            <a:spLocks noChangeArrowheads="1"/>
          </p:cNvSpPr>
          <p:nvPr/>
        </p:nvSpPr>
        <p:spPr bwMode="auto">
          <a:xfrm>
            <a:off x="1116013" y="1612900"/>
            <a:ext cx="5180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>
              <a:buSzPct val="70000"/>
              <a:buFont typeface="Symbol" pitchFamily="18" charset="2"/>
              <a:buChar char="Ü"/>
            </a:pP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 azonosíthatóság - elkülöníthetőség</a:t>
            </a:r>
            <a:endParaRPr lang="hu-HU" sz="2400" b="1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014789" name="Rectangle 5"/>
          <p:cNvSpPr>
            <a:spLocks noChangeArrowheads="1"/>
          </p:cNvSpPr>
          <p:nvPr/>
        </p:nvSpPr>
        <p:spPr bwMode="auto">
          <a:xfrm>
            <a:off x="1908175" y="404813"/>
            <a:ext cx="453707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FF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b="1">
                <a:solidFill>
                  <a:srgbClr val="FF0000"/>
                </a:solidFill>
                <a:latin typeface="Arial" pitchFamily="34" charset="0"/>
              </a:rPr>
              <a:t>A szegmentáció elvégzése</a:t>
            </a:r>
          </a:p>
        </p:txBody>
      </p:sp>
      <p:sp>
        <p:nvSpPr>
          <p:cNvPr id="1014790" name="Rectangle 6"/>
          <p:cNvSpPr>
            <a:spLocks noChangeArrowheads="1"/>
          </p:cNvSpPr>
          <p:nvPr/>
        </p:nvSpPr>
        <p:spPr bwMode="auto">
          <a:xfrm>
            <a:off x="1116013" y="4724400"/>
            <a:ext cx="7777162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>
              <a:buSzPct val="70000"/>
              <a:buFont typeface="Symbol" pitchFamily="18" charset="2"/>
              <a:buChar char="Ü"/>
            </a:pP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 a vállalati stratégiába illeszthetőség</a:t>
            </a:r>
            <a:endParaRPr lang="hu-HU" sz="2400" b="1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014791" name="Text Box 7"/>
          <p:cNvSpPr txBox="1">
            <a:spLocks noChangeArrowheads="1"/>
          </p:cNvSpPr>
          <p:nvPr/>
        </p:nvSpPr>
        <p:spPr bwMode="auto">
          <a:xfrm>
            <a:off x="1116013" y="3213100"/>
            <a:ext cx="68405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buSzPct val="70000"/>
              <a:buFont typeface="Symbol" pitchFamily="18" charset="2"/>
              <a:buChar char="Ü"/>
            </a:pP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 elérhetőség, megközelíthetőség</a:t>
            </a:r>
            <a:endParaRPr lang="hu-HU" sz="2400" b="1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014792" name="Text Box 8"/>
          <p:cNvSpPr txBox="1">
            <a:spLocks noChangeArrowheads="1"/>
          </p:cNvSpPr>
          <p:nvPr/>
        </p:nvSpPr>
        <p:spPr bwMode="auto">
          <a:xfrm>
            <a:off x="1116013" y="2679700"/>
            <a:ext cx="41036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buClr>
                <a:srgbClr val="FFFF00"/>
              </a:buClr>
              <a:buSzPct val="70000"/>
              <a:buFont typeface="Symbol" pitchFamily="18" charset="2"/>
              <a:buChar char="Ü"/>
            </a:pP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 megfelelő méret</a:t>
            </a:r>
            <a:endParaRPr lang="hu-HU" sz="2400" b="1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014793" name="Text Box 9"/>
          <p:cNvSpPr txBox="1">
            <a:spLocks noChangeArrowheads="1"/>
          </p:cNvSpPr>
          <p:nvPr/>
        </p:nvSpPr>
        <p:spPr bwMode="auto">
          <a:xfrm>
            <a:off x="1116013" y="2146300"/>
            <a:ext cx="4495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buFont typeface="Symbol" pitchFamily="18" charset="2"/>
              <a:buChar char="Ü"/>
            </a:pPr>
            <a:r>
              <a:rPr lang="hu-HU" sz="2400" b="1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mérhetőség</a:t>
            </a:r>
            <a:endParaRPr lang="hu-HU" sz="2400" b="1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014794" name="Text Box 10"/>
          <p:cNvSpPr txBox="1">
            <a:spLocks noChangeArrowheads="1"/>
          </p:cNvSpPr>
          <p:nvPr/>
        </p:nvSpPr>
        <p:spPr bwMode="auto">
          <a:xfrm>
            <a:off x="1116013" y="5516563"/>
            <a:ext cx="792003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8925" indent="-288925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buSzPct val="70000"/>
              <a:buFont typeface="Symbol" pitchFamily="18" charset="2"/>
              <a:buChar char="Ü"/>
            </a:pP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 vállalati források a szegmentum kiszolgálására</a:t>
            </a:r>
            <a:endParaRPr lang="hu-HU" sz="2400" b="1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014795" name="AutoShape 11"/>
          <p:cNvSpPr>
            <a:spLocks noChangeArrowheads="1"/>
          </p:cNvSpPr>
          <p:nvPr/>
        </p:nvSpPr>
        <p:spPr bwMode="auto">
          <a:xfrm>
            <a:off x="1077913" y="628650"/>
            <a:ext cx="685800" cy="609600"/>
          </a:xfrm>
          <a:prstGeom prst="diamond">
            <a:avLst/>
          </a:prstGeom>
          <a:noFill/>
          <a:ln w="50800">
            <a:solidFill>
              <a:srgbClr val="FFFF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sz="2400" b="1">
                <a:solidFill>
                  <a:srgbClr val="FF0000"/>
                </a:solidFill>
                <a:cs typeface="Times New Roman" pitchFamily="18" charset="0"/>
              </a:rPr>
              <a:t>3</a:t>
            </a:r>
          </a:p>
        </p:txBody>
      </p:sp>
      <p:sp>
        <p:nvSpPr>
          <p:cNvPr id="1014796" name="AutoShape 12"/>
          <p:cNvSpPr>
            <a:spLocks noChangeArrowheads="1"/>
          </p:cNvSpPr>
          <p:nvPr/>
        </p:nvSpPr>
        <p:spPr bwMode="auto">
          <a:xfrm>
            <a:off x="1116013" y="4076700"/>
            <a:ext cx="685800" cy="609600"/>
          </a:xfrm>
          <a:prstGeom prst="diamond">
            <a:avLst/>
          </a:prstGeom>
          <a:noFill/>
          <a:ln w="50800">
            <a:solidFill>
              <a:srgbClr val="FFFF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sz="2400" b="1">
                <a:solidFill>
                  <a:srgbClr val="FF0000"/>
                </a:solidFill>
                <a:cs typeface="Times New Roman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51076825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14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14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14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14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14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14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014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14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14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14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4787" grpId="0" autoUpdateAnimBg="0"/>
      <p:bldP spid="1014788" grpId="0" autoUpdateAnimBg="0"/>
      <p:bldP spid="1014789" grpId="0" autoUpdateAnimBg="0"/>
      <p:bldP spid="1014790" grpId="0" autoUpdateAnimBg="0"/>
      <p:bldP spid="1014791" grpId="0" autoUpdateAnimBg="0"/>
      <p:bldP spid="1014792" grpId="0" autoUpdateAnimBg="0"/>
      <p:bldP spid="1014793" grpId="0" autoUpdateAnimBg="0"/>
      <p:bldP spid="1014794" grpId="0" autoUpdateAnimBg="0"/>
      <p:bldP spid="1014795" grpId="0" animBg="1" autoUpdateAnimBg="0"/>
      <p:bldP spid="1014796" grpId="0" animBg="1" autoUpdateAnimBg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  <a:alpha val="4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AutoShape 2"/>
          <p:cNvSpPr>
            <a:spLocks noChangeArrowheads="1"/>
          </p:cNvSpPr>
          <p:nvPr/>
        </p:nvSpPr>
        <p:spPr bwMode="auto">
          <a:xfrm>
            <a:off x="1331913" y="115888"/>
            <a:ext cx="787400" cy="711200"/>
          </a:xfrm>
          <a:prstGeom prst="diamond">
            <a:avLst/>
          </a:prstGeom>
          <a:noFill/>
          <a:ln w="50800">
            <a:solidFill>
              <a:srgbClr val="FFFF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sz="2400" b="1">
                <a:solidFill>
                  <a:srgbClr val="FFFFCC"/>
                </a:solidFill>
              </a:rPr>
              <a:t>5</a:t>
            </a:r>
          </a:p>
        </p:txBody>
      </p:sp>
      <p:sp>
        <p:nvSpPr>
          <p:cNvPr id="1015811" name="Rectangle 3"/>
          <p:cNvSpPr>
            <a:spLocks noChangeArrowheads="1"/>
          </p:cNvSpPr>
          <p:nvPr/>
        </p:nvSpPr>
        <p:spPr bwMode="auto">
          <a:xfrm>
            <a:off x="2438400" y="0"/>
            <a:ext cx="55626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>
              <a:defRPr/>
            </a:pPr>
            <a:r>
              <a:rPr lang="hu-HU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Célpiacok</a:t>
            </a:r>
            <a:r>
              <a:rPr lang="hu-HU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 kiválasztása (</a:t>
            </a:r>
            <a:r>
              <a:rPr lang="hu-HU" b="1" dirty="0" err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Targeting</a:t>
            </a:r>
            <a:r>
              <a:rPr lang="hu-HU" b="1" u="sng" dirty="0">
                <a:solidFill>
                  <a:srgbClr val="FFFFCC"/>
                </a:solidFill>
                <a:latin typeface="Arial" charset="0"/>
                <a:cs typeface="+mn-cs"/>
              </a:rPr>
              <a:t>)</a:t>
            </a:r>
          </a:p>
        </p:txBody>
      </p:sp>
      <p:sp>
        <p:nvSpPr>
          <p:cNvPr id="1015812" name="Rectangle 4"/>
          <p:cNvSpPr>
            <a:spLocks noChangeArrowheads="1"/>
          </p:cNvSpPr>
          <p:nvPr/>
        </p:nvSpPr>
        <p:spPr bwMode="auto">
          <a:xfrm>
            <a:off x="2259013" y="1854200"/>
            <a:ext cx="485775" cy="436563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13" name="Rectangle 5"/>
          <p:cNvSpPr>
            <a:spLocks noChangeArrowheads="1"/>
          </p:cNvSpPr>
          <p:nvPr/>
        </p:nvSpPr>
        <p:spPr bwMode="auto">
          <a:xfrm>
            <a:off x="2259013" y="1409700"/>
            <a:ext cx="485775" cy="431800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14" name="Rectangle 6"/>
          <p:cNvSpPr>
            <a:spLocks noChangeArrowheads="1"/>
          </p:cNvSpPr>
          <p:nvPr/>
        </p:nvSpPr>
        <p:spPr bwMode="auto">
          <a:xfrm>
            <a:off x="2757488" y="1409700"/>
            <a:ext cx="488950" cy="431800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15" name="Rectangle 7"/>
          <p:cNvSpPr>
            <a:spLocks noChangeArrowheads="1"/>
          </p:cNvSpPr>
          <p:nvPr/>
        </p:nvSpPr>
        <p:spPr bwMode="auto">
          <a:xfrm>
            <a:off x="2757488" y="1854200"/>
            <a:ext cx="488950" cy="436563"/>
          </a:xfrm>
          <a:prstGeom prst="rect">
            <a:avLst/>
          </a:prstGeom>
          <a:solidFill>
            <a:srgbClr val="EAEC5E"/>
          </a:solidFill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16" name="Rectangle 8"/>
          <p:cNvSpPr>
            <a:spLocks noChangeArrowheads="1"/>
          </p:cNvSpPr>
          <p:nvPr/>
        </p:nvSpPr>
        <p:spPr bwMode="auto">
          <a:xfrm>
            <a:off x="2757488" y="2303463"/>
            <a:ext cx="488950" cy="433387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17" name="Rectangle 9"/>
          <p:cNvSpPr>
            <a:spLocks noChangeArrowheads="1"/>
          </p:cNvSpPr>
          <p:nvPr/>
        </p:nvSpPr>
        <p:spPr bwMode="auto">
          <a:xfrm>
            <a:off x="2259013" y="2303463"/>
            <a:ext cx="485775" cy="433387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18" name="Rectangle 10"/>
          <p:cNvSpPr>
            <a:spLocks noChangeArrowheads="1"/>
          </p:cNvSpPr>
          <p:nvPr/>
        </p:nvSpPr>
        <p:spPr bwMode="auto">
          <a:xfrm>
            <a:off x="3259138" y="1409700"/>
            <a:ext cx="487362" cy="431800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19" name="Rectangle 11"/>
          <p:cNvSpPr>
            <a:spLocks noChangeArrowheads="1"/>
          </p:cNvSpPr>
          <p:nvPr/>
        </p:nvSpPr>
        <p:spPr bwMode="auto">
          <a:xfrm>
            <a:off x="3259138" y="1854200"/>
            <a:ext cx="487362" cy="436563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20" name="Rectangle 12"/>
          <p:cNvSpPr>
            <a:spLocks noChangeArrowheads="1"/>
          </p:cNvSpPr>
          <p:nvPr/>
        </p:nvSpPr>
        <p:spPr bwMode="auto">
          <a:xfrm>
            <a:off x="3259138" y="2303463"/>
            <a:ext cx="487362" cy="433387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21" name="Rectangle 13"/>
          <p:cNvSpPr>
            <a:spLocks noChangeArrowheads="1"/>
          </p:cNvSpPr>
          <p:nvPr/>
        </p:nvSpPr>
        <p:spPr bwMode="auto">
          <a:xfrm>
            <a:off x="2376488" y="1066800"/>
            <a:ext cx="131445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sz="2000" b="1">
                <a:solidFill>
                  <a:srgbClr val="FF0000"/>
                </a:solidFill>
              </a:rPr>
              <a:t>piacok</a:t>
            </a:r>
          </a:p>
        </p:txBody>
      </p:sp>
      <p:sp>
        <p:nvSpPr>
          <p:cNvPr id="1015822" name="Rectangle 14"/>
          <p:cNvSpPr>
            <a:spLocks noChangeArrowheads="1"/>
          </p:cNvSpPr>
          <p:nvPr/>
        </p:nvSpPr>
        <p:spPr bwMode="auto">
          <a:xfrm>
            <a:off x="1085850" y="1804988"/>
            <a:ext cx="1103313" cy="709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sz="2000" b="1">
                <a:solidFill>
                  <a:srgbClr val="FF0000"/>
                </a:solidFill>
              </a:rPr>
              <a:t>termékek</a:t>
            </a:r>
          </a:p>
        </p:txBody>
      </p:sp>
      <p:sp>
        <p:nvSpPr>
          <p:cNvPr id="1015823" name="Rectangle 15"/>
          <p:cNvSpPr>
            <a:spLocks noChangeArrowheads="1"/>
          </p:cNvSpPr>
          <p:nvPr/>
        </p:nvSpPr>
        <p:spPr bwMode="auto">
          <a:xfrm>
            <a:off x="1619250" y="2971800"/>
            <a:ext cx="2743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b="1">
                <a:solidFill>
                  <a:srgbClr val="FF0000"/>
                </a:solidFill>
              </a:rPr>
              <a:t>Egyszegmentumu</a:t>
            </a:r>
            <a:br>
              <a:rPr lang="hu-HU" b="1">
                <a:solidFill>
                  <a:srgbClr val="FF0000"/>
                </a:solidFill>
              </a:rPr>
            </a:br>
            <a:r>
              <a:rPr lang="hu-HU" b="1">
                <a:solidFill>
                  <a:srgbClr val="FF0000"/>
                </a:solidFill>
              </a:rPr>
              <a:t>koncentráció</a:t>
            </a:r>
            <a:endParaRPr lang="hu-HU" sz="2400" b="1">
              <a:solidFill>
                <a:srgbClr val="FF0000"/>
              </a:solidFill>
            </a:endParaRPr>
          </a:p>
        </p:txBody>
      </p:sp>
      <p:sp>
        <p:nvSpPr>
          <p:cNvPr id="1015824" name="Rectangle 16"/>
          <p:cNvSpPr>
            <a:spLocks noChangeArrowheads="1"/>
          </p:cNvSpPr>
          <p:nvPr/>
        </p:nvSpPr>
        <p:spPr bwMode="auto">
          <a:xfrm>
            <a:off x="4914900" y="1854200"/>
            <a:ext cx="485775" cy="436563"/>
          </a:xfrm>
          <a:prstGeom prst="rect">
            <a:avLst/>
          </a:prstGeom>
          <a:solidFill>
            <a:srgbClr val="EAEC5E"/>
          </a:solidFill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25" name="Rectangle 17"/>
          <p:cNvSpPr>
            <a:spLocks noChangeArrowheads="1"/>
          </p:cNvSpPr>
          <p:nvPr/>
        </p:nvSpPr>
        <p:spPr bwMode="auto">
          <a:xfrm>
            <a:off x="4914900" y="1409700"/>
            <a:ext cx="485775" cy="431800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26" name="Rectangle 18"/>
          <p:cNvSpPr>
            <a:spLocks noChangeArrowheads="1"/>
          </p:cNvSpPr>
          <p:nvPr/>
        </p:nvSpPr>
        <p:spPr bwMode="auto">
          <a:xfrm>
            <a:off x="5413375" y="1409700"/>
            <a:ext cx="488950" cy="431800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27" name="Rectangle 19"/>
          <p:cNvSpPr>
            <a:spLocks noChangeArrowheads="1"/>
          </p:cNvSpPr>
          <p:nvPr/>
        </p:nvSpPr>
        <p:spPr bwMode="auto">
          <a:xfrm>
            <a:off x="5413375" y="1854200"/>
            <a:ext cx="488950" cy="436563"/>
          </a:xfrm>
          <a:prstGeom prst="rect">
            <a:avLst/>
          </a:prstGeom>
          <a:solidFill>
            <a:srgbClr val="EAEC5E"/>
          </a:solidFill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28" name="Rectangle 20"/>
          <p:cNvSpPr>
            <a:spLocks noChangeArrowheads="1"/>
          </p:cNvSpPr>
          <p:nvPr/>
        </p:nvSpPr>
        <p:spPr bwMode="auto">
          <a:xfrm>
            <a:off x="5413375" y="2303463"/>
            <a:ext cx="488950" cy="433387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29" name="Rectangle 21"/>
          <p:cNvSpPr>
            <a:spLocks noChangeArrowheads="1"/>
          </p:cNvSpPr>
          <p:nvPr/>
        </p:nvSpPr>
        <p:spPr bwMode="auto">
          <a:xfrm>
            <a:off x="4914900" y="2303463"/>
            <a:ext cx="485775" cy="433387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30" name="Rectangle 22"/>
          <p:cNvSpPr>
            <a:spLocks noChangeArrowheads="1"/>
          </p:cNvSpPr>
          <p:nvPr/>
        </p:nvSpPr>
        <p:spPr bwMode="auto">
          <a:xfrm>
            <a:off x="5915025" y="1409700"/>
            <a:ext cx="487363" cy="431800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31" name="Rectangle 23"/>
          <p:cNvSpPr>
            <a:spLocks noChangeArrowheads="1"/>
          </p:cNvSpPr>
          <p:nvPr/>
        </p:nvSpPr>
        <p:spPr bwMode="auto">
          <a:xfrm>
            <a:off x="5915025" y="1854200"/>
            <a:ext cx="487363" cy="436563"/>
          </a:xfrm>
          <a:prstGeom prst="rect">
            <a:avLst/>
          </a:prstGeom>
          <a:solidFill>
            <a:srgbClr val="EAEC5E"/>
          </a:solidFill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32" name="Rectangle 24"/>
          <p:cNvSpPr>
            <a:spLocks noChangeArrowheads="1"/>
          </p:cNvSpPr>
          <p:nvPr/>
        </p:nvSpPr>
        <p:spPr bwMode="auto">
          <a:xfrm>
            <a:off x="5915025" y="2303463"/>
            <a:ext cx="487363" cy="433387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33" name="Rectangle 25"/>
          <p:cNvSpPr>
            <a:spLocks noChangeArrowheads="1"/>
          </p:cNvSpPr>
          <p:nvPr/>
        </p:nvSpPr>
        <p:spPr bwMode="auto">
          <a:xfrm>
            <a:off x="5032375" y="1066800"/>
            <a:ext cx="131445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sz="2000" b="1">
                <a:solidFill>
                  <a:srgbClr val="FF0000"/>
                </a:solidFill>
              </a:rPr>
              <a:t>piacok</a:t>
            </a:r>
          </a:p>
        </p:txBody>
      </p:sp>
      <p:sp>
        <p:nvSpPr>
          <p:cNvPr id="1015834" name="Rectangle 26"/>
          <p:cNvSpPr>
            <a:spLocks noChangeArrowheads="1"/>
          </p:cNvSpPr>
          <p:nvPr/>
        </p:nvSpPr>
        <p:spPr bwMode="auto">
          <a:xfrm>
            <a:off x="3970338" y="1804988"/>
            <a:ext cx="874712" cy="60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sz="2000" b="1">
                <a:solidFill>
                  <a:srgbClr val="FF0000"/>
                </a:solidFill>
              </a:rPr>
              <a:t>termékek</a:t>
            </a:r>
          </a:p>
        </p:txBody>
      </p:sp>
      <p:sp>
        <p:nvSpPr>
          <p:cNvPr id="1015835" name="Rectangle 27"/>
          <p:cNvSpPr>
            <a:spLocks noChangeArrowheads="1"/>
          </p:cNvSpPr>
          <p:nvPr/>
        </p:nvSpPr>
        <p:spPr bwMode="auto">
          <a:xfrm>
            <a:off x="2444750" y="4978400"/>
            <a:ext cx="485775" cy="436563"/>
          </a:xfrm>
          <a:prstGeom prst="rect">
            <a:avLst/>
          </a:prstGeom>
          <a:solidFill>
            <a:srgbClr val="EAEC5E"/>
          </a:solidFill>
          <a:ln w="12700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36" name="Rectangle 28"/>
          <p:cNvSpPr>
            <a:spLocks noChangeArrowheads="1"/>
          </p:cNvSpPr>
          <p:nvPr/>
        </p:nvSpPr>
        <p:spPr bwMode="auto">
          <a:xfrm>
            <a:off x="2444750" y="4533900"/>
            <a:ext cx="485775" cy="431800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37" name="Rectangle 29"/>
          <p:cNvSpPr>
            <a:spLocks noChangeArrowheads="1"/>
          </p:cNvSpPr>
          <p:nvPr/>
        </p:nvSpPr>
        <p:spPr bwMode="auto">
          <a:xfrm>
            <a:off x="2943225" y="4533900"/>
            <a:ext cx="488950" cy="431800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38" name="Rectangle 30"/>
          <p:cNvSpPr>
            <a:spLocks noChangeArrowheads="1"/>
          </p:cNvSpPr>
          <p:nvPr/>
        </p:nvSpPr>
        <p:spPr bwMode="auto">
          <a:xfrm>
            <a:off x="2433638" y="4978400"/>
            <a:ext cx="488950" cy="436563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39" name="Rectangle 31"/>
          <p:cNvSpPr>
            <a:spLocks noChangeArrowheads="1"/>
          </p:cNvSpPr>
          <p:nvPr/>
        </p:nvSpPr>
        <p:spPr bwMode="auto">
          <a:xfrm>
            <a:off x="2943225" y="5427663"/>
            <a:ext cx="488950" cy="433387"/>
          </a:xfrm>
          <a:prstGeom prst="rect">
            <a:avLst/>
          </a:prstGeom>
          <a:solidFill>
            <a:srgbClr val="EAEC5E"/>
          </a:solidFill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40" name="Rectangle 32"/>
          <p:cNvSpPr>
            <a:spLocks noChangeArrowheads="1"/>
          </p:cNvSpPr>
          <p:nvPr/>
        </p:nvSpPr>
        <p:spPr bwMode="auto">
          <a:xfrm>
            <a:off x="2444750" y="5427663"/>
            <a:ext cx="485775" cy="433387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41" name="Rectangle 33"/>
          <p:cNvSpPr>
            <a:spLocks noChangeArrowheads="1"/>
          </p:cNvSpPr>
          <p:nvPr/>
        </p:nvSpPr>
        <p:spPr bwMode="auto">
          <a:xfrm>
            <a:off x="3444875" y="4533900"/>
            <a:ext cx="487363" cy="431800"/>
          </a:xfrm>
          <a:prstGeom prst="rect">
            <a:avLst/>
          </a:prstGeom>
          <a:solidFill>
            <a:srgbClr val="EAEC5E"/>
          </a:solidFill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42" name="Rectangle 34"/>
          <p:cNvSpPr>
            <a:spLocks noChangeArrowheads="1"/>
          </p:cNvSpPr>
          <p:nvPr/>
        </p:nvSpPr>
        <p:spPr bwMode="auto">
          <a:xfrm>
            <a:off x="3444875" y="4978400"/>
            <a:ext cx="487363" cy="436563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43" name="Rectangle 35"/>
          <p:cNvSpPr>
            <a:spLocks noChangeArrowheads="1"/>
          </p:cNvSpPr>
          <p:nvPr/>
        </p:nvSpPr>
        <p:spPr bwMode="auto">
          <a:xfrm>
            <a:off x="3444875" y="5427663"/>
            <a:ext cx="487363" cy="433387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44" name="Rectangle 36"/>
          <p:cNvSpPr>
            <a:spLocks noChangeArrowheads="1"/>
          </p:cNvSpPr>
          <p:nvPr/>
        </p:nvSpPr>
        <p:spPr bwMode="auto">
          <a:xfrm>
            <a:off x="2555875" y="4221163"/>
            <a:ext cx="131445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sz="2000" b="1">
                <a:solidFill>
                  <a:srgbClr val="FF0000"/>
                </a:solidFill>
              </a:rPr>
              <a:t>piacok</a:t>
            </a:r>
          </a:p>
        </p:txBody>
      </p:sp>
      <p:sp>
        <p:nvSpPr>
          <p:cNvPr id="1015845" name="Rectangle 37"/>
          <p:cNvSpPr>
            <a:spLocks noChangeArrowheads="1"/>
          </p:cNvSpPr>
          <p:nvPr/>
        </p:nvSpPr>
        <p:spPr bwMode="auto">
          <a:xfrm>
            <a:off x="1042988" y="4953000"/>
            <a:ext cx="1331912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sz="2000" b="1">
                <a:solidFill>
                  <a:srgbClr val="FF0000"/>
                </a:solidFill>
              </a:rPr>
              <a:t>termékek</a:t>
            </a:r>
          </a:p>
        </p:txBody>
      </p:sp>
      <p:sp>
        <p:nvSpPr>
          <p:cNvPr id="1015846" name="Rectangle 38"/>
          <p:cNvSpPr>
            <a:spLocks noChangeArrowheads="1"/>
          </p:cNvSpPr>
          <p:nvPr/>
        </p:nvSpPr>
        <p:spPr bwMode="auto">
          <a:xfrm>
            <a:off x="6507163" y="4978400"/>
            <a:ext cx="485775" cy="436563"/>
          </a:xfrm>
          <a:prstGeom prst="rect">
            <a:avLst/>
          </a:prstGeom>
          <a:solidFill>
            <a:srgbClr val="EAEC5E"/>
          </a:solidFill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47" name="Rectangle 39"/>
          <p:cNvSpPr>
            <a:spLocks noChangeArrowheads="1"/>
          </p:cNvSpPr>
          <p:nvPr/>
        </p:nvSpPr>
        <p:spPr bwMode="auto">
          <a:xfrm>
            <a:off x="6507163" y="4533900"/>
            <a:ext cx="485775" cy="431800"/>
          </a:xfrm>
          <a:prstGeom prst="rect">
            <a:avLst/>
          </a:prstGeom>
          <a:solidFill>
            <a:srgbClr val="EAEC5E"/>
          </a:solidFill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48" name="Rectangle 40"/>
          <p:cNvSpPr>
            <a:spLocks noChangeArrowheads="1"/>
          </p:cNvSpPr>
          <p:nvPr/>
        </p:nvSpPr>
        <p:spPr bwMode="auto">
          <a:xfrm>
            <a:off x="7005638" y="4533900"/>
            <a:ext cx="488950" cy="431800"/>
          </a:xfrm>
          <a:prstGeom prst="rect">
            <a:avLst/>
          </a:prstGeom>
          <a:solidFill>
            <a:srgbClr val="EAEC5E"/>
          </a:solidFill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49" name="Rectangle 41"/>
          <p:cNvSpPr>
            <a:spLocks noChangeArrowheads="1"/>
          </p:cNvSpPr>
          <p:nvPr/>
        </p:nvSpPr>
        <p:spPr bwMode="auto">
          <a:xfrm>
            <a:off x="7005638" y="4978400"/>
            <a:ext cx="488950" cy="436563"/>
          </a:xfrm>
          <a:prstGeom prst="rect">
            <a:avLst/>
          </a:prstGeom>
          <a:solidFill>
            <a:srgbClr val="EAEC5E"/>
          </a:solidFill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50" name="Rectangle 42"/>
          <p:cNvSpPr>
            <a:spLocks noChangeArrowheads="1"/>
          </p:cNvSpPr>
          <p:nvPr/>
        </p:nvSpPr>
        <p:spPr bwMode="auto">
          <a:xfrm>
            <a:off x="7005638" y="5427663"/>
            <a:ext cx="488950" cy="433387"/>
          </a:xfrm>
          <a:prstGeom prst="rect">
            <a:avLst/>
          </a:prstGeom>
          <a:solidFill>
            <a:srgbClr val="EAEC5E"/>
          </a:solidFill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51" name="Rectangle 43"/>
          <p:cNvSpPr>
            <a:spLocks noChangeArrowheads="1"/>
          </p:cNvSpPr>
          <p:nvPr/>
        </p:nvSpPr>
        <p:spPr bwMode="auto">
          <a:xfrm>
            <a:off x="6507163" y="5427663"/>
            <a:ext cx="485775" cy="433387"/>
          </a:xfrm>
          <a:prstGeom prst="rect">
            <a:avLst/>
          </a:prstGeom>
          <a:solidFill>
            <a:srgbClr val="EAEC5E"/>
          </a:solidFill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52" name="Rectangle 44"/>
          <p:cNvSpPr>
            <a:spLocks noChangeArrowheads="1"/>
          </p:cNvSpPr>
          <p:nvPr/>
        </p:nvSpPr>
        <p:spPr bwMode="auto">
          <a:xfrm>
            <a:off x="7507288" y="4533900"/>
            <a:ext cx="487362" cy="431800"/>
          </a:xfrm>
          <a:prstGeom prst="rect">
            <a:avLst/>
          </a:prstGeom>
          <a:solidFill>
            <a:srgbClr val="EAEC5E"/>
          </a:solidFill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53" name="Rectangle 45"/>
          <p:cNvSpPr>
            <a:spLocks noChangeArrowheads="1"/>
          </p:cNvSpPr>
          <p:nvPr/>
        </p:nvSpPr>
        <p:spPr bwMode="auto">
          <a:xfrm>
            <a:off x="7507288" y="4978400"/>
            <a:ext cx="487362" cy="436563"/>
          </a:xfrm>
          <a:prstGeom prst="rect">
            <a:avLst/>
          </a:prstGeom>
          <a:solidFill>
            <a:srgbClr val="EAEC5E"/>
          </a:solidFill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54" name="Rectangle 46"/>
          <p:cNvSpPr>
            <a:spLocks noChangeArrowheads="1"/>
          </p:cNvSpPr>
          <p:nvPr/>
        </p:nvSpPr>
        <p:spPr bwMode="auto">
          <a:xfrm>
            <a:off x="7507288" y="5427663"/>
            <a:ext cx="487362" cy="433387"/>
          </a:xfrm>
          <a:prstGeom prst="rect">
            <a:avLst/>
          </a:prstGeom>
          <a:solidFill>
            <a:srgbClr val="EAEC5E"/>
          </a:solidFill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55" name="Rectangle 47"/>
          <p:cNvSpPr>
            <a:spLocks noChangeArrowheads="1"/>
          </p:cNvSpPr>
          <p:nvPr/>
        </p:nvSpPr>
        <p:spPr bwMode="auto">
          <a:xfrm>
            <a:off x="6624638" y="4191000"/>
            <a:ext cx="131445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sz="2000" b="1">
                <a:solidFill>
                  <a:srgbClr val="FF0000"/>
                </a:solidFill>
              </a:rPr>
              <a:t>piacok</a:t>
            </a:r>
          </a:p>
        </p:txBody>
      </p:sp>
      <p:sp>
        <p:nvSpPr>
          <p:cNvPr id="1015856" name="Rectangle 48"/>
          <p:cNvSpPr>
            <a:spLocks noChangeArrowheads="1"/>
          </p:cNvSpPr>
          <p:nvPr/>
        </p:nvSpPr>
        <p:spPr bwMode="auto">
          <a:xfrm>
            <a:off x="5181600" y="4929188"/>
            <a:ext cx="1179513" cy="633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sz="2000" b="1">
                <a:solidFill>
                  <a:srgbClr val="FF0000"/>
                </a:solidFill>
              </a:rPr>
              <a:t>termékek</a:t>
            </a:r>
          </a:p>
        </p:txBody>
      </p:sp>
      <p:sp>
        <p:nvSpPr>
          <p:cNvPr id="1015857" name="Rectangle 49"/>
          <p:cNvSpPr>
            <a:spLocks noChangeArrowheads="1"/>
          </p:cNvSpPr>
          <p:nvPr/>
        </p:nvSpPr>
        <p:spPr bwMode="auto">
          <a:xfrm>
            <a:off x="4427538" y="2895600"/>
            <a:ext cx="2362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b="1">
                <a:solidFill>
                  <a:srgbClr val="FF0000"/>
                </a:solidFill>
              </a:rPr>
              <a:t>Termék</a:t>
            </a:r>
            <a:br>
              <a:rPr lang="hu-HU" b="1">
                <a:solidFill>
                  <a:srgbClr val="FF0000"/>
                </a:solidFill>
              </a:rPr>
            </a:br>
            <a:r>
              <a:rPr lang="hu-HU" b="1">
                <a:solidFill>
                  <a:srgbClr val="FF0000"/>
                </a:solidFill>
              </a:rPr>
              <a:t>specializáció</a:t>
            </a:r>
          </a:p>
        </p:txBody>
      </p:sp>
      <p:sp>
        <p:nvSpPr>
          <p:cNvPr id="1015858" name="Rectangle 50"/>
          <p:cNvSpPr>
            <a:spLocks noChangeArrowheads="1"/>
          </p:cNvSpPr>
          <p:nvPr/>
        </p:nvSpPr>
        <p:spPr bwMode="auto">
          <a:xfrm>
            <a:off x="7010400" y="29972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b="1">
                <a:solidFill>
                  <a:srgbClr val="FFFF00"/>
                </a:solidFill>
              </a:rPr>
              <a:t>Piac</a:t>
            </a:r>
          </a:p>
          <a:p>
            <a:pPr algn="ctr" eaLnBrk="0" hangingPunct="0"/>
            <a:r>
              <a:rPr lang="hu-HU" b="1">
                <a:solidFill>
                  <a:srgbClr val="FFFF00"/>
                </a:solidFill>
              </a:rPr>
              <a:t>specializáció</a:t>
            </a:r>
            <a:endParaRPr lang="hu-HU" sz="2400" b="1">
              <a:solidFill>
                <a:srgbClr val="FFFF00"/>
              </a:solidFill>
            </a:endParaRPr>
          </a:p>
        </p:txBody>
      </p:sp>
      <p:sp>
        <p:nvSpPr>
          <p:cNvPr id="1015859" name="Rectangle 51"/>
          <p:cNvSpPr>
            <a:spLocks noChangeArrowheads="1"/>
          </p:cNvSpPr>
          <p:nvPr/>
        </p:nvSpPr>
        <p:spPr bwMode="auto">
          <a:xfrm>
            <a:off x="1652588" y="6096000"/>
            <a:ext cx="312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b="1">
                <a:solidFill>
                  <a:srgbClr val="FF0000"/>
                </a:solidFill>
              </a:rPr>
              <a:t>“Kiválasztó”</a:t>
            </a:r>
          </a:p>
          <a:p>
            <a:pPr algn="ctr" eaLnBrk="0" hangingPunct="0"/>
            <a:r>
              <a:rPr lang="hu-HU" b="1">
                <a:solidFill>
                  <a:srgbClr val="FF0000"/>
                </a:solidFill>
              </a:rPr>
              <a:t>specializáció</a:t>
            </a:r>
          </a:p>
        </p:txBody>
      </p:sp>
      <p:sp>
        <p:nvSpPr>
          <p:cNvPr id="1015860" name="Rectangle 52"/>
          <p:cNvSpPr>
            <a:spLocks noChangeArrowheads="1"/>
          </p:cNvSpPr>
          <p:nvPr/>
        </p:nvSpPr>
        <p:spPr bwMode="auto">
          <a:xfrm>
            <a:off x="6096000" y="5943600"/>
            <a:ext cx="2286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b="1">
                <a:solidFill>
                  <a:srgbClr val="FF0000"/>
                </a:solidFill>
              </a:rPr>
              <a:t>Teljes</a:t>
            </a:r>
          </a:p>
          <a:p>
            <a:pPr algn="ctr" eaLnBrk="0" hangingPunct="0"/>
            <a:r>
              <a:rPr lang="hu-HU" b="1">
                <a:solidFill>
                  <a:srgbClr val="FF0000"/>
                </a:solidFill>
              </a:rPr>
              <a:t>piaclefedés</a:t>
            </a:r>
            <a:endParaRPr lang="hu-HU" sz="2400" b="1">
              <a:solidFill>
                <a:srgbClr val="FF0000"/>
              </a:solidFill>
            </a:endParaRPr>
          </a:p>
        </p:txBody>
      </p:sp>
      <p:sp>
        <p:nvSpPr>
          <p:cNvPr id="1015861" name="Rectangle 53"/>
          <p:cNvSpPr>
            <a:spLocks noChangeArrowheads="1"/>
          </p:cNvSpPr>
          <p:nvPr/>
        </p:nvSpPr>
        <p:spPr bwMode="auto">
          <a:xfrm>
            <a:off x="7532688" y="1854200"/>
            <a:ext cx="485775" cy="436563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62" name="Rectangle 54"/>
          <p:cNvSpPr>
            <a:spLocks noChangeArrowheads="1"/>
          </p:cNvSpPr>
          <p:nvPr/>
        </p:nvSpPr>
        <p:spPr bwMode="auto">
          <a:xfrm>
            <a:off x="7532688" y="1409700"/>
            <a:ext cx="485775" cy="431800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63" name="Rectangle 55"/>
          <p:cNvSpPr>
            <a:spLocks noChangeArrowheads="1"/>
          </p:cNvSpPr>
          <p:nvPr/>
        </p:nvSpPr>
        <p:spPr bwMode="auto">
          <a:xfrm>
            <a:off x="8031163" y="1409700"/>
            <a:ext cx="488950" cy="431800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64" name="Rectangle 56"/>
          <p:cNvSpPr>
            <a:spLocks noChangeArrowheads="1"/>
          </p:cNvSpPr>
          <p:nvPr/>
        </p:nvSpPr>
        <p:spPr bwMode="auto">
          <a:xfrm>
            <a:off x="8031163" y="1854200"/>
            <a:ext cx="488950" cy="436563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65" name="Rectangle 57"/>
          <p:cNvSpPr>
            <a:spLocks noChangeArrowheads="1"/>
          </p:cNvSpPr>
          <p:nvPr/>
        </p:nvSpPr>
        <p:spPr bwMode="auto">
          <a:xfrm>
            <a:off x="8031163" y="2303463"/>
            <a:ext cx="488950" cy="433387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66" name="Rectangle 58"/>
          <p:cNvSpPr>
            <a:spLocks noChangeArrowheads="1"/>
          </p:cNvSpPr>
          <p:nvPr/>
        </p:nvSpPr>
        <p:spPr bwMode="auto">
          <a:xfrm>
            <a:off x="7532688" y="2303463"/>
            <a:ext cx="485775" cy="433387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5867" name="Rectangle 59"/>
          <p:cNvSpPr>
            <a:spLocks noChangeArrowheads="1"/>
          </p:cNvSpPr>
          <p:nvPr/>
        </p:nvSpPr>
        <p:spPr bwMode="auto">
          <a:xfrm>
            <a:off x="8532813" y="1409700"/>
            <a:ext cx="487362" cy="431800"/>
          </a:xfrm>
          <a:prstGeom prst="rect">
            <a:avLst/>
          </a:prstGeom>
          <a:solidFill>
            <a:srgbClr val="EAEC5E"/>
          </a:solidFill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15868" name="Rectangle 60"/>
          <p:cNvSpPr>
            <a:spLocks noChangeArrowheads="1"/>
          </p:cNvSpPr>
          <p:nvPr/>
        </p:nvSpPr>
        <p:spPr bwMode="auto">
          <a:xfrm>
            <a:off x="8532813" y="1854200"/>
            <a:ext cx="487362" cy="436563"/>
          </a:xfrm>
          <a:prstGeom prst="rect">
            <a:avLst/>
          </a:prstGeom>
          <a:solidFill>
            <a:srgbClr val="EAEC5E"/>
          </a:solidFill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15869" name="Rectangle 61"/>
          <p:cNvSpPr>
            <a:spLocks noChangeArrowheads="1"/>
          </p:cNvSpPr>
          <p:nvPr/>
        </p:nvSpPr>
        <p:spPr bwMode="auto">
          <a:xfrm>
            <a:off x="8532813" y="2303463"/>
            <a:ext cx="487362" cy="433387"/>
          </a:xfrm>
          <a:prstGeom prst="rect">
            <a:avLst/>
          </a:prstGeom>
          <a:solidFill>
            <a:srgbClr val="EAEC5E"/>
          </a:solidFill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hu-HU" sz="2400" b="1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15870" name="Rectangle 62"/>
          <p:cNvSpPr>
            <a:spLocks noChangeArrowheads="1"/>
          </p:cNvSpPr>
          <p:nvPr/>
        </p:nvSpPr>
        <p:spPr bwMode="auto">
          <a:xfrm>
            <a:off x="7650163" y="1066800"/>
            <a:ext cx="131445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sz="2000" b="1">
                <a:solidFill>
                  <a:schemeClr val="tx1"/>
                </a:solidFill>
              </a:rPr>
              <a:t>piacok</a:t>
            </a:r>
          </a:p>
        </p:txBody>
      </p:sp>
      <p:sp>
        <p:nvSpPr>
          <p:cNvPr id="1015871" name="Rectangle 63"/>
          <p:cNvSpPr>
            <a:spLocks noChangeArrowheads="1"/>
          </p:cNvSpPr>
          <p:nvPr/>
        </p:nvSpPr>
        <p:spPr bwMode="auto">
          <a:xfrm>
            <a:off x="6588125" y="1804988"/>
            <a:ext cx="874713" cy="60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sz="2000" b="1">
                <a:solidFill>
                  <a:srgbClr val="FF0000"/>
                </a:solidFill>
              </a:rPr>
              <a:t>termékek</a:t>
            </a:r>
          </a:p>
        </p:txBody>
      </p:sp>
    </p:spTree>
    <p:extLst>
      <p:ext uri="{BB962C8B-B14F-4D97-AF65-F5344CB8AC3E}">
        <p14:creationId xmlns:p14="http://schemas.microsoft.com/office/powerpoint/2010/main" val="130315834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15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15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15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15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015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015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15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015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015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015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015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015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15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015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015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015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1015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1015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015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8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1015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8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1015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9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1015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9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1015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015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015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1015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1015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1015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1015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8" dur="500"/>
                                        <p:tgtEl>
                                          <p:spTgt spid="1015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1015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6" dur="500"/>
                                        <p:tgtEl>
                                          <p:spTgt spid="1015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0" dur="500"/>
                                        <p:tgtEl>
                                          <p:spTgt spid="1015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4" dur="500"/>
                                        <p:tgtEl>
                                          <p:spTgt spid="1015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4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8" dur="500"/>
                                        <p:tgtEl>
                                          <p:spTgt spid="1015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 nodeType="clickPar">
                      <p:stCondLst>
                        <p:cond delay="indefinite"/>
                      </p:stCondLst>
                      <p:childTnLst>
                        <p:par>
                          <p:cTn id="1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1015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 nodeType="clickPar">
                      <p:stCondLst>
                        <p:cond delay="indefinite"/>
                      </p:stCondLst>
                      <p:childTnLst>
                        <p:par>
                          <p:cTn id="1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500"/>
                                        <p:tgtEl>
                                          <p:spTgt spid="101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101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6" dur="500"/>
                                        <p:tgtEl>
                                          <p:spTgt spid="1015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0" dur="500"/>
                                        <p:tgtEl>
                                          <p:spTgt spid="1015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4" dur="500"/>
                                        <p:tgtEl>
                                          <p:spTgt spid="1015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8" dur="500"/>
                                        <p:tgtEl>
                                          <p:spTgt spid="1015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8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2" dur="500"/>
                                        <p:tgtEl>
                                          <p:spTgt spid="101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8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6" dur="500"/>
                                        <p:tgtEl>
                                          <p:spTgt spid="101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8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0" dur="500"/>
                                        <p:tgtEl>
                                          <p:spTgt spid="1015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9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4" dur="500"/>
                                        <p:tgtEl>
                                          <p:spTgt spid="1015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9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8" dur="500"/>
                                        <p:tgtEl>
                                          <p:spTgt spid="1015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 nodeType="clickPar">
                      <p:stCondLst>
                        <p:cond delay="indefinite"/>
                      </p:stCondLst>
                      <p:childTnLst>
                        <p:par>
                          <p:cTn id="2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3" dur="500"/>
                                        <p:tgtEl>
                                          <p:spTgt spid="1015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 nodeType="clickPar">
                      <p:stCondLst>
                        <p:cond delay="indefinite"/>
                      </p:stCondLst>
                      <p:childTnLst>
                        <p:par>
                          <p:cTn id="2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8" dur="500"/>
                                        <p:tgtEl>
                                          <p:spTgt spid="1015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2" dur="500"/>
                                        <p:tgtEl>
                                          <p:spTgt spid="1015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6" dur="500"/>
                                        <p:tgtEl>
                                          <p:spTgt spid="101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0" dur="500"/>
                                        <p:tgtEl>
                                          <p:spTgt spid="101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4" dur="500"/>
                                        <p:tgtEl>
                                          <p:spTgt spid="101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8" dur="500"/>
                                        <p:tgtEl>
                                          <p:spTgt spid="101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2" dur="500"/>
                                        <p:tgtEl>
                                          <p:spTgt spid="1015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6" dur="500"/>
                                        <p:tgtEl>
                                          <p:spTgt spid="1015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0" dur="500"/>
                                        <p:tgtEl>
                                          <p:spTgt spid="1015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4" dur="500"/>
                                        <p:tgtEl>
                                          <p:spTgt spid="1015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4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8" dur="500"/>
                                        <p:tgtEl>
                                          <p:spTgt spid="1015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 nodeType="clickPar">
                      <p:stCondLst>
                        <p:cond delay="indefinite"/>
                      </p:stCondLst>
                      <p:childTnLst>
                        <p:par>
                          <p:cTn id="2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3" dur="500"/>
                                        <p:tgtEl>
                                          <p:spTgt spid="1015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5812" grpId="0" animBg="1" autoUpdateAnimBg="0"/>
      <p:bldP spid="1015813" grpId="0" animBg="1" autoUpdateAnimBg="0"/>
      <p:bldP spid="1015814" grpId="0" animBg="1" autoUpdateAnimBg="0"/>
      <p:bldP spid="1015815" grpId="0" animBg="1" autoUpdateAnimBg="0"/>
      <p:bldP spid="1015816" grpId="0" animBg="1" autoUpdateAnimBg="0"/>
      <p:bldP spid="1015817" grpId="0" animBg="1" autoUpdateAnimBg="0"/>
      <p:bldP spid="1015818" grpId="0" animBg="1" autoUpdateAnimBg="0"/>
      <p:bldP spid="1015819" grpId="0" animBg="1" autoUpdateAnimBg="0"/>
      <p:bldP spid="1015820" grpId="0" animBg="1" autoUpdateAnimBg="0"/>
      <p:bldP spid="1015821" grpId="0" autoUpdateAnimBg="0"/>
      <p:bldP spid="1015822" grpId="0" autoUpdateAnimBg="0"/>
      <p:bldP spid="1015823" grpId="0" autoUpdateAnimBg="0"/>
      <p:bldP spid="1015824" grpId="0" animBg="1" autoUpdateAnimBg="0"/>
      <p:bldP spid="1015825" grpId="0" animBg="1" autoUpdateAnimBg="0"/>
      <p:bldP spid="1015826" grpId="0" animBg="1" autoUpdateAnimBg="0"/>
      <p:bldP spid="1015827" grpId="0" animBg="1" autoUpdateAnimBg="0"/>
      <p:bldP spid="1015828" grpId="0" animBg="1" autoUpdateAnimBg="0"/>
      <p:bldP spid="1015829" grpId="0" animBg="1" autoUpdateAnimBg="0"/>
      <p:bldP spid="1015830" grpId="0" animBg="1" autoUpdateAnimBg="0"/>
      <p:bldP spid="1015831" grpId="0" animBg="1" autoUpdateAnimBg="0"/>
      <p:bldP spid="1015832" grpId="0" animBg="1" autoUpdateAnimBg="0"/>
      <p:bldP spid="1015833" grpId="0" autoUpdateAnimBg="0"/>
      <p:bldP spid="1015834" grpId="0" autoUpdateAnimBg="0"/>
      <p:bldP spid="1015835" grpId="0" animBg="1" autoUpdateAnimBg="0"/>
      <p:bldP spid="1015836" grpId="0" animBg="1" autoUpdateAnimBg="0"/>
      <p:bldP spid="1015837" grpId="0" animBg="1" autoUpdateAnimBg="0"/>
      <p:bldP spid="1015838" grpId="0" animBg="1" autoUpdateAnimBg="0"/>
      <p:bldP spid="1015839" grpId="0" animBg="1" autoUpdateAnimBg="0"/>
      <p:bldP spid="1015840" grpId="0" animBg="1" autoUpdateAnimBg="0"/>
      <p:bldP spid="1015841" grpId="0" animBg="1" autoUpdateAnimBg="0"/>
      <p:bldP spid="1015842" grpId="0" animBg="1" autoUpdateAnimBg="0"/>
      <p:bldP spid="1015843" grpId="0" animBg="1" autoUpdateAnimBg="0"/>
      <p:bldP spid="1015844" grpId="0" autoUpdateAnimBg="0"/>
      <p:bldP spid="1015845" grpId="0" autoUpdateAnimBg="0"/>
      <p:bldP spid="1015846" grpId="0" animBg="1" autoUpdateAnimBg="0"/>
      <p:bldP spid="1015847" grpId="0" animBg="1" autoUpdateAnimBg="0"/>
      <p:bldP spid="1015848" grpId="0" animBg="1" autoUpdateAnimBg="0"/>
      <p:bldP spid="1015849" grpId="0" animBg="1" autoUpdateAnimBg="0"/>
      <p:bldP spid="1015850" grpId="0" animBg="1" autoUpdateAnimBg="0"/>
      <p:bldP spid="1015851" grpId="0" animBg="1" autoUpdateAnimBg="0"/>
      <p:bldP spid="1015852" grpId="0" animBg="1" autoUpdateAnimBg="0"/>
      <p:bldP spid="1015853" grpId="0" animBg="1" autoUpdateAnimBg="0"/>
      <p:bldP spid="1015854" grpId="0" animBg="1" autoUpdateAnimBg="0"/>
      <p:bldP spid="1015855" grpId="0" autoUpdateAnimBg="0"/>
      <p:bldP spid="1015856" grpId="0" autoUpdateAnimBg="0"/>
      <p:bldP spid="1015857" grpId="0" autoUpdateAnimBg="0"/>
      <p:bldP spid="1015858" grpId="0" autoUpdateAnimBg="0"/>
      <p:bldP spid="1015859" grpId="0" autoUpdateAnimBg="0"/>
      <p:bldP spid="1015860" grpId="0" autoUpdateAnimBg="0"/>
      <p:bldP spid="1015861" grpId="0" animBg="1" autoUpdateAnimBg="0"/>
      <p:bldP spid="1015862" grpId="0" animBg="1" autoUpdateAnimBg="0"/>
      <p:bldP spid="1015863" grpId="0" animBg="1" autoUpdateAnimBg="0"/>
      <p:bldP spid="1015864" grpId="0" animBg="1" autoUpdateAnimBg="0"/>
      <p:bldP spid="1015865" grpId="0" animBg="1" autoUpdateAnimBg="0"/>
      <p:bldP spid="1015866" grpId="0" animBg="1" autoUpdateAnimBg="0"/>
      <p:bldP spid="1015867" grpId="0" animBg="1" autoUpdateAnimBg="0"/>
      <p:bldP spid="1015868" grpId="0" animBg="1" autoUpdateAnimBg="0"/>
      <p:bldP spid="1015869" grpId="0" animBg="1" autoUpdateAnimBg="0"/>
      <p:bldP spid="1015870" grpId="0" autoUpdateAnimBg="0"/>
      <p:bldP spid="1015871" grpId="0" autoUpdateAnimBg="0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AutoShape 2"/>
          <p:cNvSpPr>
            <a:spLocks noChangeArrowheads="1"/>
          </p:cNvSpPr>
          <p:nvPr/>
        </p:nvSpPr>
        <p:spPr bwMode="auto">
          <a:xfrm>
            <a:off x="1179513" y="425450"/>
            <a:ext cx="787400" cy="711200"/>
          </a:xfrm>
          <a:prstGeom prst="diamond">
            <a:avLst/>
          </a:prstGeom>
          <a:noFill/>
          <a:ln w="50800">
            <a:solidFill>
              <a:srgbClr val="FFFF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sz="2400" b="1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016835" name="Rectangle 3"/>
          <p:cNvSpPr>
            <a:spLocks noChangeArrowheads="1"/>
          </p:cNvSpPr>
          <p:nvPr/>
        </p:nvSpPr>
        <p:spPr bwMode="auto">
          <a:xfrm>
            <a:off x="1979613" y="476250"/>
            <a:ext cx="2362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>
              <a:defRPr/>
            </a:pPr>
            <a:r>
              <a:rPr lang="hu-HU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Pozícionálás</a:t>
            </a:r>
            <a:endParaRPr lang="hu-HU" sz="24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Times New Roman" pitchFamily="18" charset="0"/>
            </a:endParaRPr>
          </a:p>
        </p:txBody>
      </p:sp>
      <p:sp>
        <p:nvSpPr>
          <p:cNvPr id="1016836" name="Rectangle 4"/>
          <p:cNvSpPr>
            <a:spLocks noChangeArrowheads="1"/>
          </p:cNvSpPr>
          <p:nvPr/>
        </p:nvSpPr>
        <p:spPr bwMode="auto">
          <a:xfrm>
            <a:off x="1042988" y="1136650"/>
            <a:ext cx="8101012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>
              <a:buClr>
                <a:srgbClr val="FFFF00"/>
              </a:buClr>
              <a:buSzPct val="70000"/>
              <a:buFont typeface="Wingdings" pitchFamily="2" charset="2"/>
              <a:buChar char="§"/>
            </a:pPr>
            <a:r>
              <a:rPr lang="hu-HU" b="1" dirty="0">
                <a:solidFill>
                  <a:srgbClr val="FF0000"/>
                </a:solidFill>
                <a:cs typeface="Times New Roman" pitchFamily="18" charset="0"/>
              </a:rPr>
              <a:t> konkurenciához mért versenyelőnyök </a:t>
            </a:r>
            <a:br>
              <a:rPr lang="hu-HU" b="1" dirty="0">
                <a:solidFill>
                  <a:srgbClr val="FF0000"/>
                </a:solidFill>
                <a:cs typeface="Times New Roman" pitchFamily="18" charset="0"/>
              </a:rPr>
            </a:br>
            <a:r>
              <a:rPr lang="hu-HU" b="1" dirty="0">
                <a:solidFill>
                  <a:srgbClr val="FF0000"/>
                </a:solidFill>
                <a:cs typeface="Times New Roman" pitchFamily="18" charset="0"/>
              </a:rPr>
              <a:t>meghatározása</a:t>
            </a:r>
            <a:endParaRPr lang="hu-HU" sz="24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016838" name="Rectangle 6"/>
          <p:cNvSpPr>
            <a:spLocks noChangeArrowheads="1"/>
          </p:cNvSpPr>
          <p:nvPr/>
        </p:nvSpPr>
        <p:spPr bwMode="auto">
          <a:xfrm>
            <a:off x="4213225" y="2781300"/>
            <a:ext cx="2590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>
              <a:buFont typeface="Wingdings" pitchFamily="2" charset="2"/>
              <a:buChar char="Ø"/>
            </a:pP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 Vevők elvárása</a:t>
            </a:r>
            <a:endParaRPr lang="hu-HU" sz="2400" b="1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016839" name="Rectangle 7"/>
          <p:cNvSpPr>
            <a:spLocks noChangeArrowheads="1"/>
          </p:cNvSpPr>
          <p:nvPr/>
        </p:nvSpPr>
        <p:spPr bwMode="auto">
          <a:xfrm>
            <a:off x="3924300" y="3213100"/>
            <a:ext cx="4572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>
              <a:buFont typeface="Wingdings" pitchFamily="2" charset="2"/>
              <a:buChar char="Ø"/>
            </a:pPr>
            <a:r>
              <a:rPr lang="hu-HU" b="1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Konkurensek</a:t>
            </a:r>
            <a:r>
              <a:rPr lang="hu-HU" b="1">
                <a:solidFill>
                  <a:srgbClr val="FF0000"/>
                </a:solidFill>
                <a:latin typeface="Arial" pitchFamily="34" charset="0"/>
              </a:rPr>
              <a:t> pozícionálása</a:t>
            </a:r>
          </a:p>
        </p:txBody>
      </p:sp>
      <p:sp>
        <p:nvSpPr>
          <p:cNvPr id="1016843" name="Text Box 11"/>
          <p:cNvSpPr txBox="1">
            <a:spLocks noChangeArrowheads="1"/>
          </p:cNvSpPr>
          <p:nvPr/>
        </p:nvSpPr>
        <p:spPr bwMode="auto">
          <a:xfrm>
            <a:off x="1042988" y="2133600"/>
            <a:ext cx="51133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buClr>
                <a:srgbClr val="FFFF00"/>
              </a:buClr>
              <a:buSzPct val="70000"/>
              <a:buFont typeface="Wingdings" pitchFamily="2" charset="2"/>
              <a:buChar char="§"/>
            </a:pPr>
            <a:r>
              <a:rPr lang="hu-HU" sz="2400" b="1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vevőkben való tudatosítása</a:t>
            </a:r>
            <a:endParaRPr lang="hu-HU" sz="2400" b="1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016848" name="Text Box 16"/>
          <p:cNvSpPr txBox="1">
            <a:spLocks noChangeArrowheads="1"/>
          </p:cNvSpPr>
          <p:nvPr/>
        </p:nvSpPr>
        <p:spPr bwMode="auto">
          <a:xfrm>
            <a:off x="1547813" y="2924175"/>
            <a:ext cx="2447925" cy="646331"/>
          </a:xfrm>
          <a:prstGeom prst="rect">
            <a:avLst/>
          </a:prstGeom>
          <a:gradFill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hu-H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Piacorientált</a:t>
            </a:r>
            <a:br>
              <a:rPr lang="hu-H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</a:br>
            <a:r>
              <a:rPr lang="hu-H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értékígéret</a:t>
            </a:r>
          </a:p>
        </p:txBody>
      </p:sp>
      <p:sp>
        <p:nvSpPr>
          <p:cNvPr id="1016849" name="Text Box 17"/>
          <p:cNvSpPr txBox="1">
            <a:spLocks noChangeArrowheads="1"/>
          </p:cNvSpPr>
          <p:nvPr/>
        </p:nvSpPr>
        <p:spPr bwMode="auto">
          <a:xfrm>
            <a:off x="1042988" y="4365625"/>
            <a:ext cx="48244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ü"/>
            </a:pP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Egyértelműség (előny)</a:t>
            </a:r>
          </a:p>
        </p:txBody>
      </p:sp>
      <p:sp>
        <p:nvSpPr>
          <p:cNvPr id="1016850" name="Text Box 18"/>
          <p:cNvSpPr txBox="1">
            <a:spLocks noChangeArrowheads="1"/>
          </p:cNvSpPr>
          <p:nvPr/>
        </p:nvSpPr>
        <p:spPr bwMode="auto">
          <a:xfrm>
            <a:off x="1042988" y="4940300"/>
            <a:ext cx="37449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ü"/>
            </a:pP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Relevancia (igény)</a:t>
            </a:r>
          </a:p>
        </p:txBody>
      </p:sp>
      <p:sp>
        <p:nvSpPr>
          <p:cNvPr id="1016851" name="Text Box 19"/>
          <p:cNvSpPr txBox="1">
            <a:spLocks noChangeArrowheads="1"/>
          </p:cNvSpPr>
          <p:nvPr/>
        </p:nvSpPr>
        <p:spPr bwMode="auto">
          <a:xfrm>
            <a:off x="1042988" y="5445125"/>
            <a:ext cx="48974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ü"/>
            </a:pP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Koherencia (cégimázs)</a:t>
            </a:r>
          </a:p>
        </p:txBody>
      </p:sp>
      <p:sp>
        <p:nvSpPr>
          <p:cNvPr id="1016852" name="Text Box 20"/>
          <p:cNvSpPr txBox="1">
            <a:spLocks noChangeArrowheads="1"/>
          </p:cNvSpPr>
          <p:nvPr/>
        </p:nvSpPr>
        <p:spPr bwMode="auto">
          <a:xfrm>
            <a:off x="1042988" y="6021388"/>
            <a:ext cx="6121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ü"/>
            </a:pP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Egyediség (versenytárs)</a:t>
            </a:r>
          </a:p>
        </p:txBody>
      </p:sp>
      <p:sp>
        <p:nvSpPr>
          <p:cNvPr id="1016855" name="AutoShape 23"/>
          <p:cNvSpPr>
            <a:spLocks noChangeArrowheads="1"/>
          </p:cNvSpPr>
          <p:nvPr/>
        </p:nvSpPr>
        <p:spPr bwMode="auto">
          <a:xfrm>
            <a:off x="1116013" y="3068638"/>
            <a:ext cx="287337" cy="57467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FFCC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>
              <a:solidFill>
                <a:srgbClr val="FF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19968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016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1016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016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168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16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16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1016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2" dur="500"/>
                                        <p:tgtEl>
                                          <p:spTgt spid="1016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8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16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16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16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168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168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168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168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168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168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168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168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8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16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16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16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168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168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168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168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168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168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168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168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8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16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16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16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168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168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168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168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168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168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168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168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8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16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16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16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168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168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168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168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168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168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168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168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6836" grpId="0"/>
      <p:bldP spid="1016838" grpId="0"/>
      <p:bldP spid="1016839" grpId="0"/>
      <p:bldP spid="1016843" grpId="0"/>
      <p:bldP spid="1016848" grpId="0" animBg="1"/>
      <p:bldP spid="1016849" grpId="0"/>
      <p:bldP spid="1016850" grpId="0"/>
      <p:bldP spid="1016851" grpId="0"/>
      <p:bldP spid="1016852" grpId="0"/>
      <p:bldP spid="1016855" grpId="0" animBg="1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1908175" y="333375"/>
            <a:ext cx="5562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b="1" dirty="0">
                <a:solidFill>
                  <a:srgbClr val="FF0000"/>
                </a:solidFill>
                <a:latin typeface="Arial" pitchFamily="34" charset="0"/>
              </a:rPr>
              <a:t>A </a:t>
            </a:r>
            <a:r>
              <a:rPr lang="hu-HU" b="1" dirty="0">
                <a:solidFill>
                  <a:srgbClr val="FF0000"/>
                </a:solidFill>
                <a:cs typeface="Times New Roman" pitchFamily="18" charset="0"/>
              </a:rPr>
              <a:t>versenyelőnyök</a:t>
            </a:r>
            <a:r>
              <a:rPr lang="hu-HU" b="1" dirty="0">
                <a:solidFill>
                  <a:srgbClr val="FF0000"/>
                </a:solidFill>
                <a:latin typeface="Arial" pitchFamily="34" charset="0"/>
              </a:rPr>
              <a:t> kiválasztása</a:t>
            </a:r>
          </a:p>
        </p:txBody>
      </p:sp>
      <p:sp>
        <p:nvSpPr>
          <p:cNvPr id="1017859" name="Rectangle 3"/>
          <p:cNvSpPr>
            <a:spLocks noChangeArrowheads="1"/>
          </p:cNvSpPr>
          <p:nvPr/>
        </p:nvSpPr>
        <p:spPr bwMode="auto">
          <a:xfrm>
            <a:off x="1042988" y="3286125"/>
            <a:ext cx="7416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>
              <a:buFont typeface="Wingdings" pitchFamily="2" charset="2"/>
              <a:buChar char="ç"/>
            </a:pPr>
            <a:r>
              <a:rPr lang="hu-HU" b="1">
                <a:solidFill>
                  <a:schemeClr val="tx1"/>
                </a:solidFill>
                <a:cs typeface="Times New Roman" pitchFamily="18" charset="0"/>
              </a:rPr>
              <a:t> Fogyasztói csoportok, alkalmazás</a:t>
            </a:r>
            <a:endParaRPr lang="hu-HU" sz="2400" b="1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017860" name="Rectangle 4"/>
          <p:cNvSpPr>
            <a:spLocks noChangeArrowheads="1"/>
          </p:cNvSpPr>
          <p:nvPr/>
        </p:nvSpPr>
        <p:spPr bwMode="auto">
          <a:xfrm>
            <a:off x="1042988" y="5157788"/>
            <a:ext cx="453707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>
              <a:buFont typeface="Wingdings" pitchFamily="2" charset="2"/>
              <a:buChar char="ç"/>
            </a:pPr>
            <a:r>
              <a:rPr lang="hu-HU" b="1">
                <a:solidFill>
                  <a:schemeClr val="tx1"/>
                </a:solidFill>
                <a:cs typeface="Times New Roman" pitchFamily="18" charset="0"/>
              </a:rPr>
              <a:t> Szimbolikus jellemzők</a:t>
            </a:r>
            <a:endParaRPr lang="hu-HU" sz="2400" b="1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017861" name="Rectangle 5"/>
          <p:cNvSpPr>
            <a:spLocks noChangeArrowheads="1"/>
          </p:cNvSpPr>
          <p:nvPr/>
        </p:nvSpPr>
        <p:spPr bwMode="auto">
          <a:xfrm>
            <a:off x="1042988" y="4149725"/>
            <a:ext cx="518477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>
              <a:buFont typeface="Wingdings" pitchFamily="2" charset="2"/>
              <a:buChar char="ç"/>
            </a:pPr>
            <a:r>
              <a:rPr lang="hu-HU" b="1">
                <a:solidFill>
                  <a:schemeClr val="tx1"/>
                </a:solidFill>
                <a:cs typeface="Times New Roman" pitchFamily="18" charset="0"/>
              </a:rPr>
              <a:t> Ár-minőség viszony</a:t>
            </a:r>
            <a:endParaRPr lang="hu-HU" sz="2400" b="1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017862" name="Text Box 6"/>
          <p:cNvSpPr txBox="1">
            <a:spLocks noChangeArrowheads="1"/>
          </p:cNvSpPr>
          <p:nvPr/>
        </p:nvSpPr>
        <p:spPr bwMode="auto">
          <a:xfrm>
            <a:off x="1116013" y="2184400"/>
            <a:ext cx="8027987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buFont typeface="Wingdings" pitchFamily="2" charset="2"/>
              <a:buChar char="ç"/>
            </a:pPr>
            <a:r>
              <a:rPr lang="hu-HU" b="1">
                <a:solidFill>
                  <a:schemeClr val="tx1"/>
                </a:solidFill>
                <a:cs typeface="Times New Roman" pitchFamily="18" charset="0"/>
              </a:rPr>
              <a:t> Termékjellemzők </a:t>
            </a:r>
            <a:br>
              <a:rPr lang="hu-HU" b="1">
                <a:solidFill>
                  <a:schemeClr val="tx1"/>
                </a:solidFill>
                <a:cs typeface="Times New Roman" pitchFamily="18" charset="0"/>
              </a:rPr>
            </a:br>
            <a:endParaRPr lang="hu-HU" sz="2400" b="1">
              <a:solidFill>
                <a:schemeClr val="tx1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050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78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78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17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17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17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178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178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17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17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17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178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178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17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17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17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178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178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17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17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17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7859" grpId="0"/>
      <p:bldP spid="1017860" grpId="0"/>
      <p:bldP spid="1017861" grpId="0"/>
      <p:bldP spid="1017862" grpId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3059113" y="115888"/>
            <a:ext cx="3810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b="1" dirty="0">
                <a:solidFill>
                  <a:srgbClr val="FF0000"/>
                </a:solidFill>
                <a:latin typeface="Arial" pitchFamily="34" charset="0"/>
              </a:rPr>
              <a:t>Pozícionálási stratégiák</a:t>
            </a:r>
          </a:p>
        </p:txBody>
      </p:sp>
      <p:sp>
        <p:nvSpPr>
          <p:cNvPr id="1018883" name="Text Box 3"/>
          <p:cNvSpPr txBox="1">
            <a:spLocks noChangeArrowheads="1"/>
          </p:cNvSpPr>
          <p:nvPr/>
        </p:nvSpPr>
        <p:spPr bwMode="auto">
          <a:xfrm>
            <a:off x="1042988" y="836613"/>
            <a:ext cx="3429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hu-HU" b="1">
                <a:solidFill>
                  <a:schemeClr val="tx1"/>
                </a:solidFill>
                <a:cs typeface="Times New Roman" pitchFamily="18" charset="0"/>
              </a:rPr>
              <a:t>„Elsőnek lenni”</a:t>
            </a:r>
            <a:endParaRPr lang="hu-HU" sz="2400" b="1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018885" name="Text Box 5"/>
          <p:cNvSpPr txBox="1">
            <a:spLocks noChangeArrowheads="1"/>
          </p:cNvSpPr>
          <p:nvPr/>
        </p:nvSpPr>
        <p:spPr bwMode="auto">
          <a:xfrm>
            <a:off x="1042988" y="1484313"/>
            <a:ext cx="8101012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hu-HU" b="1">
                <a:solidFill>
                  <a:schemeClr val="tx1"/>
                </a:solidFill>
                <a:cs typeface="Times New Roman" pitchFamily="18" charset="0"/>
              </a:rPr>
              <a:t>„Űrkeresés” („keresd a lyukat”) - a latens pozíció stratégiája</a:t>
            </a:r>
            <a:endParaRPr lang="hu-HU" sz="2400" b="1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018887" name="Text Box 7"/>
          <p:cNvSpPr txBox="1">
            <a:spLocks noChangeArrowheads="1"/>
          </p:cNvSpPr>
          <p:nvPr/>
        </p:nvSpPr>
        <p:spPr bwMode="auto">
          <a:xfrm>
            <a:off x="1042988" y="2565400"/>
            <a:ext cx="79216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hu-HU" b="1">
                <a:solidFill>
                  <a:schemeClr val="tx1"/>
                </a:solidFill>
                <a:cs typeface="Times New Roman" pitchFamily="18" charset="0"/>
              </a:rPr>
              <a:t>Kapcsolódás versenytársi pozícióhoz</a:t>
            </a:r>
            <a:endParaRPr lang="hu-HU" sz="2400" b="1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018889" name="Text Box 9"/>
          <p:cNvSpPr txBox="1">
            <a:spLocks noChangeArrowheads="1"/>
          </p:cNvSpPr>
          <p:nvPr/>
        </p:nvSpPr>
        <p:spPr bwMode="auto">
          <a:xfrm>
            <a:off x="1042988" y="3213100"/>
            <a:ext cx="82819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hu-HU" b="1">
                <a:solidFill>
                  <a:schemeClr val="tx1"/>
                </a:solidFill>
                <a:cs typeface="Times New Roman" pitchFamily="18" charset="0"/>
              </a:rPr>
              <a:t>Depozícionálás (versenytárs repozícionálása)</a:t>
            </a:r>
          </a:p>
        </p:txBody>
      </p:sp>
      <p:sp>
        <p:nvSpPr>
          <p:cNvPr id="1018897" name="Text Box 17"/>
          <p:cNvSpPr txBox="1">
            <a:spLocks noChangeArrowheads="1"/>
          </p:cNvSpPr>
          <p:nvPr/>
        </p:nvSpPr>
        <p:spPr bwMode="auto">
          <a:xfrm>
            <a:off x="1042988" y="3933825"/>
            <a:ext cx="38893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hu-HU" b="1">
                <a:solidFill>
                  <a:schemeClr val="tx1"/>
                </a:solidFill>
                <a:cs typeface="Times New Roman" pitchFamily="18" charset="0"/>
              </a:rPr>
              <a:t>Repozícionálás</a:t>
            </a:r>
          </a:p>
        </p:txBody>
      </p:sp>
      <p:sp>
        <p:nvSpPr>
          <p:cNvPr id="1018900" name="Text Box 20"/>
          <p:cNvSpPr txBox="1">
            <a:spLocks noChangeArrowheads="1"/>
          </p:cNvSpPr>
          <p:nvPr/>
        </p:nvSpPr>
        <p:spPr bwMode="auto">
          <a:xfrm>
            <a:off x="1547813" y="4437063"/>
            <a:ext cx="72009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Times New Roman" pitchFamily="18" charset="0"/>
              <a:buChar char="←"/>
            </a:pPr>
            <a:r>
              <a:rPr lang="hu-HU" b="1">
                <a:solidFill>
                  <a:schemeClr val="tx1"/>
                </a:solidFill>
                <a:cs typeface="Times New Roman" pitchFamily="18" charset="0"/>
              </a:rPr>
              <a:t> Válasz a versenytárs pozícionálására</a:t>
            </a:r>
          </a:p>
        </p:txBody>
      </p:sp>
      <p:sp>
        <p:nvSpPr>
          <p:cNvPr id="1018901" name="Text Box 21"/>
          <p:cNvSpPr txBox="1">
            <a:spLocks noChangeArrowheads="1"/>
          </p:cNvSpPr>
          <p:nvPr/>
        </p:nvSpPr>
        <p:spPr bwMode="auto">
          <a:xfrm>
            <a:off x="1547813" y="4870450"/>
            <a:ext cx="49688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Times New Roman" pitchFamily="18" charset="0"/>
              <a:buChar char="←"/>
            </a:pPr>
            <a:r>
              <a:rPr lang="hu-HU" b="1">
                <a:solidFill>
                  <a:schemeClr val="tx1"/>
                </a:solidFill>
                <a:cs typeface="Times New Roman" pitchFamily="18" charset="0"/>
              </a:rPr>
              <a:t> Új piac meghódítása</a:t>
            </a:r>
          </a:p>
        </p:txBody>
      </p:sp>
      <p:sp>
        <p:nvSpPr>
          <p:cNvPr id="1018902" name="Text Box 22"/>
          <p:cNvSpPr txBox="1">
            <a:spLocks noChangeArrowheads="1"/>
          </p:cNvSpPr>
          <p:nvPr/>
        </p:nvSpPr>
        <p:spPr bwMode="auto">
          <a:xfrm>
            <a:off x="1547813" y="5300663"/>
            <a:ext cx="62642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Times New Roman" pitchFamily="18" charset="0"/>
              <a:buChar char="←"/>
            </a:pPr>
            <a:r>
              <a:rPr lang="hu-HU" b="1">
                <a:solidFill>
                  <a:schemeClr val="tx1"/>
                </a:solidFill>
                <a:cs typeface="Times New Roman" pitchFamily="18" charset="0"/>
              </a:rPr>
              <a:t> Alkalmazkodás valamilyen trendhez</a:t>
            </a:r>
          </a:p>
        </p:txBody>
      </p:sp>
      <p:sp>
        <p:nvSpPr>
          <p:cNvPr id="1018903" name="Text Box 23"/>
          <p:cNvSpPr txBox="1">
            <a:spLocks noChangeArrowheads="1"/>
          </p:cNvSpPr>
          <p:nvPr/>
        </p:nvSpPr>
        <p:spPr bwMode="auto">
          <a:xfrm>
            <a:off x="1547813" y="5734050"/>
            <a:ext cx="7596187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Times New Roman" pitchFamily="18" charset="0"/>
              <a:buChar char="←"/>
            </a:pPr>
            <a:r>
              <a:rPr lang="hu-HU" b="1">
                <a:solidFill>
                  <a:schemeClr val="tx1"/>
                </a:solidFill>
              </a:rPr>
              <a:t> A kínált érték megváltoztatása </a:t>
            </a:r>
            <a:br>
              <a:rPr lang="hu-HU" b="1">
                <a:solidFill>
                  <a:schemeClr val="tx1"/>
                </a:solidFill>
              </a:rPr>
            </a:br>
            <a:endParaRPr lang="hu-HU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37461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88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88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188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188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188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188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188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188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188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188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189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189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18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18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18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189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189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18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18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18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189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189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18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18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18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189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189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18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18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18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8883" grpId="0"/>
      <p:bldP spid="1018885" grpId="0"/>
      <p:bldP spid="1018887" grpId="0"/>
      <p:bldP spid="1018889" grpId="0"/>
      <p:bldP spid="1018897" grpId="0"/>
      <p:bldP spid="1018900" grpId="0"/>
      <p:bldP spid="1018901" grpId="0"/>
      <p:bldP spid="1018902" grpId="0"/>
      <p:bldP spid="1018903" grpId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316" name="Rectangle 4"/>
          <p:cNvSpPr>
            <a:spLocks noChangeArrowheads="1"/>
          </p:cNvSpPr>
          <p:nvPr/>
        </p:nvSpPr>
        <p:spPr bwMode="auto">
          <a:xfrm>
            <a:off x="1908175" y="620713"/>
            <a:ext cx="5761038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FF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>
              <a:defRPr/>
            </a:pPr>
            <a:r>
              <a:rPr lang="hu-HU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A marketing-mix kialakítása</a:t>
            </a:r>
            <a:endParaRPr lang="hu-HU" sz="24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+mn-cs"/>
            </a:endParaRPr>
          </a:p>
        </p:txBody>
      </p:sp>
      <p:sp>
        <p:nvSpPr>
          <p:cNvPr id="51203" name="AutoShape 5"/>
          <p:cNvSpPr>
            <a:spLocks noChangeArrowheads="1"/>
          </p:cNvSpPr>
          <p:nvPr/>
        </p:nvSpPr>
        <p:spPr bwMode="auto">
          <a:xfrm>
            <a:off x="1189038" y="763588"/>
            <a:ext cx="685800" cy="609600"/>
          </a:xfrm>
          <a:prstGeom prst="diamond">
            <a:avLst/>
          </a:prstGeom>
          <a:noFill/>
          <a:ln w="50800">
            <a:solidFill>
              <a:srgbClr val="FFFF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sz="2400" b="1">
                <a:solidFill>
                  <a:srgbClr val="FF0000"/>
                </a:solidFill>
              </a:rPr>
              <a:t>7.</a:t>
            </a:r>
          </a:p>
        </p:txBody>
      </p:sp>
      <p:sp>
        <p:nvSpPr>
          <p:cNvPr id="1037319" name="Text Box 7"/>
          <p:cNvSpPr txBox="1">
            <a:spLocks noChangeArrowheads="1"/>
          </p:cNvSpPr>
          <p:nvPr/>
        </p:nvSpPr>
        <p:spPr bwMode="auto">
          <a:xfrm>
            <a:off x="1908175" y="1557338"/>
            <a:ext cx="65532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b="1">
                <a:solidFill>
                  <a:srgbClr val="FF0000"/>
                </a:solidFill>
              </a:rPr>
              <a:t>Igazodás a pozícionálással kijelölt irányelvekhez</a:t>
            </a:r>
          </a:p>
        </p:txBody>
      </p:sp>
    </p:spTree>
    <p:extLst>
      <p:ext uri="{BB962C8B-B14F-4D97-AF65-F5344CB8AC3E}">
        <p14:creationId xmlns:p14="http://schemas.microsoft.com/office/powerpoint/2010/main" val="3532421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37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7319" grpId="0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930" name="Rectangle 2"/>
          <p:cNvSpPr>
            <a:spLocks noChangeArrowheads="1"/>
          </p:cNvSpPr>
          <p:nvPr/>
        </p:nvSpPr>
        <p:spPr bwMode="auto">
          <a:xfrm>
            <a:off x="1908175" y="333375"/>
            <a:ext cx="5976938" cy="66040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chemeClr val="bg1"/>
              </a:gs>
            </a:gsLst>
            <a:path path="rect">
              <a:fillToRect r="100000" b="100000"/>
            </a:path>
          </a:gradFill>
          <a:ln w="12700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>
              <a:defRPr/>
            </a:pPr>
            <a:r>
              <a:rPr lang="hu-HU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Szegmentáció a fogyasztói piacon</a:t>
            </a:r>
          </a:p>
        </p:txBody>
      </p:sp>
      <p:sp>
        <p:nvSpPr>
          <p:cNvPr id="1020931" name="Rectangle 3"/>
          <p:cNvSpPr>
            <a:spLocks noChangeArrowheads="1"/>
          </p:cNvSpPr>
          <p:nvPr/>
        </p:nvSpPr>
        <p:spPr bwMode="auto">
          <a:xfrm>
            <a:off x="4356100" y="1628775"/>
            <a:ext cx="2371725" cy="825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A fogyasztók</a:t>
            </a:r>
            <a:br>
              <a:rPr lang="hu-HU" b="1">
                <a:solidFill>
                  <a:srgbClr val="FF0000"/>
                </a:solidFill>
                <a:cs typeface="Times New Roman" pitchFamily="18" charset="0"/>
              </a:rPr>
            </a:b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 jellemzői</a:t>
            </a:r>
            <a:endParaRPr lang="hu-HU" sz="2400" b="1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020932" name="Rectangle 4"/>
          <p:cNvSpPr>
            <a:spLocks noChangeArrowheads="1"/>
          </p:cNvSpPr>
          <p:nvPr/>
        </p:nvSpPr>
        <p:spPr bwMode="auto">
          <a:xfrm>
            <a:off x="4427538" y="3068638"/>
            <a:ext cx="2371725" cy="825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A fogyasztás</a:t>
            </a:r>
            <a:br>
              <a:rPr lang="hu-HU" b="1">
                <a:solidFill>
                  <a:srgbClr val="FF0000"/>
                </a:solidFill>
                <a:cs typeface="Times New Roman" pitchFamily="18" charset="0"/>
              </a:rPr>
            </a:b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jellemzői</a:t>
            </a:r>
            <a:endParaRPr lang="hu-HU" sz="2400" b="1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020933" name="AutoShape 5"/>
          <p:cNvSpPr>
            <a:spLocks noChangeArrowheads="1"/>
          </p:cNvSpPr>
          <p:nvPr/>
        </p:nvSpPr>
        <p:spPr bwMode="auto">
          <a:xfrm>
            <a:off x="1111250" y="2368550"/>
            <a:ext cx="3165475" cy="825500"/>
          </a:xfrm>
          <a:prstGeom prst="octagon">
            <a:avLst>
              <a:gd name="adj" fmla="val 29282"/>
            </a:avLst>
          </a:prstGeom>
          <a:gradFill rotWithShape="0">
            <a:gsLst>
              <a:gs pos="0">
                <a:srgbClr val="CCFFFF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Alapváltozók</a:t>
            </a:r>
          </a:p>
        </p:txBody>
      </p:sp>
      <p:sp>
        <p:nvSpPr>
          <p:cNvPr id="1020935" name="Line 7"/>
          <p:cNvSpPr>
            <a:spLocks noChangeShapeType="1"/>
          </p:cNvSpPr>
          <p:nvPr/>
        </p:nvSpPr>
        <p:spPr bwMode="auto">
          <a:xfrm flipV="1">
            <a:off x="4067175" y="1989138"/>
            <a:ext cx="279400" cy="406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>
              <a:solidFill>
                <a:srgbClr val="FF0000"/>
              </a:solidFill>
            </a:endParaRPr>
          </a:p>
        </p:txBody>
      </p:sp>
      <p:sp>
        <p:nvSpPr>
          <p:cNvPr id="1020936" name="Line 8"/>
          <p:cNvSpPr>
            <a:spLocks noChangeShapeType="1"/>
          </p:cNvSpPr>
          <p:nvPr/>
        </p:nvSpPr>
        <p:spPr bwMode="auto">
          <a:xfrm>
            <a:off x="4067175" y="3213100"/>
            <a:ext cx="381000" cy="381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9244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09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09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20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09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09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20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09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09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0931" grpId="0" animBg="1"/>
      <p:bldP spid="1020932" grpId="0" animBg="1"/>
      <p:bldP spid="1020933" grpId="0" animBg="1"/>
      <p:bldP spid="1020935" grpId="0" animBg="1"/>
      <p:bldP spid="1020936" grpId="0" animBg="1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1652588" y="457200"/>
            <a:ext cx="2273300" cy="825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A fogyasztók</a:t>
            </a:r>
            <a:br>
              <a:rPr lang="hu-HU" b="1">
                <a:solidFill>
                  <a:srgbClr val="FF0000"/>
                </a:solidFill>
                <a:cs typeface="Times New Roman" pitchFamily="18" charset="0"/>
              </a:rPr>
            </a:b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 jellemzői</a:t>
            </a:r>
            <a:endParaRPr lang="hu-HU" sz="2400" b="1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021955" name="Rectangle 3"/>
          <p:cNvSpPr>
            <a:spLocks noChangeArrowheads="1"/>
          </p:cNvSpPr>
          <p:nvPr/>
        </p:nvSpPr>
        <p:spPr bwMode="auto">
          <a:xfrm>
            <a:off x="1119188" y="1676400"/>
            <a:ext cx="2249487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>
              <a:buFont typeface="Wingdings" pitchFamily="2" charset="2"/>
              <a:buChar char="ü"/>
            </a:pP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 területi</a:t>
            </a:r>
            <a:r>
              <a:rPr lang="hu-HU" sz="2400" b="1">
                <a:solidFill>
                  <a:srgbClr val="FF0000"/>
                </a:solidFill>
                <a:cs typeface="Times New Roman" pitchFamily="18" charset="0"/>
              </a:rPr>
              <a:t> </a:t>
            </a:r>
          </a:p>
        </p:txBody>
      </p:sp>
      <p:sp>
        <p:nvSpPr>
          <p:cNvPr id="1021956" name="Text Box 4"/>
          <p:cNvSpPr txBox="1">
            <a:spLocks noChangeArrowheads="1"/>
          </p:cNvSpPr>
          <p:nvPr/>
        </p:nvSpPr>
        <p:spPr bwMode="auto">
          <a:xfrm>
            <a:off x="1119188" y="2286000"/>
            <a:ext cx="4676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b="1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szocio-demográfiai</a:t>
            </a:r>
            <a:endParaRPr lang="hu-HU" sz="2400" b="1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021957" name="Text Box 5"/>
          <p:cNvSpPr txBox="1">
            <a:spLocks noChangeArrowheads="1"/>
          </p:cNvSpPr>
          <p:nvPr/>
        </p:nvSpPr>
        <p:spPr bwMode="auto">
          <a:xfrm>
            <a:off x="1042988" y="4419600"/>
            <a:ext cx="32893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hu-HU" sz="2400" b="1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pszichográfiai</a:t>
            </a:r>
          </a:p>
        </p:txBody>
      </p:sp>
      <p:sp>
        <p:nvSpPr>
          <p:cNvPr id="1021958" name="Text Box 6"/>
          <p:cNvSpPr txBox="1">
            <a:spLocks noChangeArrowheads="1"/>
          </p:cNvSpPr>
          <p:nvPr/>
        </p:nvSpPr>
        <p:spPr bwMode="auto">
          <a:xfrm>
            <a:off x="1652588" y="2743200"/>
            <a:ext cx="25955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- nem</a:t>
            </a:r>
          </a:p>
        </p:txBody>
      </p:sp>
      <p:sp>
        <p:nvSpPr>
          <p:cNvPr id="1021959" name="Text Box 7"/>
          <p:cNvSpPr txBox="1">
            <a:spLocks noChangeArrowheads="1"/>
          </p:cNvSpPr>
          <p:nvPr/>
        </p:nvSpPr>
        <p:spPr bwMode="auto">
          <a:xfrm>
            <a:off x="1576388" y="3200400"/>
            <a:ext cx="20764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- életkor</a:t>
            </a:r>
          </a:p>
        </p:txBody>
      </p:sp>
      <p:sp>
        <p:nvSpPr>
          <p:cNvPr id="1021960" name="Text Box 8"/>
          <p:cNvSpPr txBox="1">
            <a:spLocks noChangeArrowheads="1"/>
          </p:cNvSpPr>
          <p:nvPr/>
        </p:nvSpPr>
        <p:spPr bwMode="auto">
          <a:xfrm>
            <a:off x="1576388" y="3657600"/>
            <a:ext cx="36353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- életstílus, stb.</a:t>
            </a:r>
          </a:p>
        </p:txBody>
      </p:sp>
      <p:sp>
        <p:nvSpPr>
          <p:cNvPr id="53257" name="Rectangle 9"/>
          <p:cNvSpPr>
            <a:spLocks noChangeArrowheads="1"/>
          </p:cNvSpPr>
          <p:nvPr/>
        </p:nvSpPr>
        <p:spPr bwMode="auto">
          <a:xfrm>
            <a:off x="5715000" y="457200"/>
            <a:ext cx="2273300" cy="825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A fogyasztás</a:t>
            </a:r>
            <a:br>
              <a:rPr lang="hu-HU" b="1">
                <a:solidFill>
                  <a:srgbClr val="FF0000"/>
                </a:solidFill>
                <a:cs typeface="Times New Roman" pitchFamily="18" charset="0"/>
              </a:rPr>
            </a:b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jellemzői</a:t>
            </a:r>
            <a:endParaRPr lang="hu-HU" sz="2400" b="1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021962" name="Text Box 10"/>
          <p:cNvSpPr txBox="1">
            <a:spLocks noChangeArrowheads="1"/>
          </p:cNvSpPr>
          <p:nvPr/>
        </p:nvSpPr>
        <p:spPr bwMode="auto">
          <a:xfrm>
            <a:off x="5257800" y="1676400"/>
            <a:ext cx="24225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hu-HU" sz="2400" b="1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indíték</a:t>
            </a:r>
          </a:p>
        </p:txBody>
      </p:sp>
      <p:sp>
        <p:nvSpPr>
          <p:cNvPr id="1021963" name="Text Box 11"/>
          <p:cNvSpPr txBox="1">
            <a:spLocks noChangeArrowheads="1"/>
          </p:cNvSpPr>
          <p:nvPr/>
        </p:nvSpPr>
        <p:spPr bwMode="auto">
          <a:xfrm>
            <a:off x="5257800" y="2209800"/>
            <a:ext cx="32019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 előnyök</a:t>
            </a:r>
            <a:endParaRPr lang="hu-HU" sz="2400" b="1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021964" name="Text Box 12"/>
          <p:cNvSpPr txBox="1">
            <a:spLocks noChangeArrowheads="1"/>
          </p:cNvSpPr>
          <p:nvPr/>
        </p:nvSpPr>
        <p:spPr bwMode="auto">
          <a:xfrm>
            <a:off x="5257800" y="2667000"/>
            <a:ext cx="21637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hu-HU" sz="2400" b="1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használat</a:t>
            </a:r>
          </a:p>
        </p:txBody>
      </p:sp>
      <p:sp>
        <p:nvSpPr>
          <p:cNvPr id="1021965" name="Text Box 13"/>
          <p:cNvSpPr txBox="1">
            <a:spLocks noChangeArrowheads="1"/>
          </p:cNvSpPr>
          <p:nvPr/>
        </p:nvSpPr>
        <p:spPr bwMode="auto">
          <a:xfrm>
            <a:off x="5257800" y="3200400"/>
            <a:ext cx="32019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hu-HU" sz="2400" b="1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márkahűség</a:t>
            </a:r>
            <a:endParaRPr lang="hu-HU" sz="2400" b="1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021966" name="Text Box 14"/>
          <p:cNvSpPr txBox="1">
            <a:spLocks noChangeArrowheads="1"/>
          </p:cNvSpPr>
          <p:nvPr/>
        </p:nvSpPr>
        <p:spPr bwMode="auto">
          <a:xfrm>
            <a:off x="5257800" y="3733800"/>
            <a:ext cx="17303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hu-HU" sz="2400" b="1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attitűd</a:t>
            </a:r>
          </a:p>
        </p:txBody>
      </p:sp>
      <p:sp>
        <p:nvSpPr>
          <p:cNvPr id="1021967" name="Text Box 15"/>
          <p:cNvSpPr txBox="1">
            <a:spLocks noChangeArrowheads="1"/>
          </p:cNvSpPr>
          <p:nvPr/>
        </p:nvSpPr>
        <p:spPr bwMode="auto">
          <a:xfrm>
            <a:off x="5257800" y="4267200"/>
            <a:ext cx="35480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hu-HU" sz="2400" b="1">
                <a:solidFill>
                  <a:srgbClr val="FAFD00"/>
                </a:solidFill>
                <a:cs typeface="Times New Roman" pitchFamily="18" charset="0"/>
              </a:rPr>
              <a:t> </a:t>
            </a:r>
            <a:r>
              <a:rPr lang="hu-HU" b="1">
                <a:solidFill>
                  <a:srgbClr val="FAFD00"/>
                </a:solidFill>
                <a:cs typeface="Times New Roman" pitchFamily="18" charset="0"/>
              </a:rPr>
              <a:t>vásárlási készség</a:t>
            </a:r>
            <a:endParaRPr lang="hu-HU" b="1">
              <a:solidFill>
                <a:schemeClr val="tx1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94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19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19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19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19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19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19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19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19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19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19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19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1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1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1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19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19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19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19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19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19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19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19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1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1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1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19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19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19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19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19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19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19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19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1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1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1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19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19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19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19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19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19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19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19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19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19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19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19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19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19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19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19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19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19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19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19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19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19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19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19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19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19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19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19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19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19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1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1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1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19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19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19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19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19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19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19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19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1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1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1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19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19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19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19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19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19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19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19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1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1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1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19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19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19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19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19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19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19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19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 nodeType="clickPar">
                      <p:stCondLst>
                        <p:cond delay="indefinite"/>
                      </p:stCondLst>
                      <p:childTnLst>
                        <p:par>
                          <p:cTn id="1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1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1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1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196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19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196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19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196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19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196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196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 nodeType="clickPar">
                      <p:stCondLst>
                        <p:cond delay="indefinite"/>
                      </p:stCondLst>
                      <p:childTnLst>
                        <p:par>
                          <p:cTn id="1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19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19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19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19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19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19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19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19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19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19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19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 nodeType="clickPar">
                      <p:stCondLst>
                        <p:cond delay="indefinite"/>
                      </p:stCondLst>
                      <p:childTnLst>
                        <p:par>
                          <p:cTn id="2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1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1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1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19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19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19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19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19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19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19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19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1955" grpId="0"/>
      <p:bldP spid="1021956" grpId="0"/>
      <p:bldP spid="1021958" grpId="0"/>
      <p:bldP spid="1021959" grpId="0"/>
      <p:bldP spid="1021960" grpId="0"/>
      <p:bldP spid="1021962" grpId="0"/>
      <p:bldP spid="1021963" grpId="0"/>
      <p:bldP spid="1021964" grpId="0"/>
      <p:bldP spid="1021965" grpId="0"/>
      <p:bldP spid="1021966" grpId="0"/>
      <p:bldP spid="1021967" grpId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290" name="Rectangle 2"/>
          <p:cNvSpPr>
            <a:spLocks noChangeArrowheads="1"/>
          </p:cNvSpPr>
          <p:nvPr/>
        </p:nvSpPr>
        <p:spPr bwMode="auto">
          <a:xfrm>
            <a:off x="1042988" y="4941888"/>
            <a:ext cx="5257800" cy="1676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036291" name="Rectangle 3"/>
          <p:cNvSpPr>
            <a:spLocks noChangeArrowheads="1"/>
          </p:cNvSpPr>
          <p:nvPr/>
        </p:nvSpPr>
        <p:spPr bwMode="auto">
          <a:xfrm>
            <a:off x="1042988" y="1700213"/>
            <a:ext cx="5029200" cy="2286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036292" name="Rectangle 4"/>
          <p:cNvSpPr>
            <a:spLocks noChangeArrowheads="1"/>
          </p:cNvSpPr>
          <p:nvPr/>
        </p:nvSpPr>
        <p:spPr bwMode="auto">
          <a:xfrm>
            <a:off x="1619250" y="981075"/>
            <a:ext cx="3810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>
              <a:defRPr/>
            </a:pPr>
            <a:r>
              <a:rPr lang="hu-H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Makroszegmentáció</a:t>
            </a:r>
            <a:endParaRPr lang="hu-HU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Times New Roman" pitchFamily="18" charset="0"/>
            </a:endParaRPr>
          </a:p>
        </p:txBody>
      </p:sp>
      <p:sp>
        <p:nvSpPr>
          <p:cNvPr id="1036293" name="Rectangle 5"/>
          <p:cNvSpPr>
            <a:spLocks noChangeArrowheads="1"/>
          </p:cNvSpPr>
          <p:nvPr/>
        </p:nvSpPr>
        <p:spPr bwMode="auto">
          <a:xfrm>
            <a:off x="6659563" y="2209800"/>
            <a:ext cx="22479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Szekunder </a:t>
            </a:r>
            <a:br>
              <a:rPr lang="hu-HU" b="1">
                <a:solidFill>
                  <a:srgbClr val="FF0000"/>
                </a:solidFill>
                <a:cs typeface="Times New Roman" pitchFamily="18" charset="0"/>
              </a:rPr>
            </a:b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információk</a:t>
            </a:r>
            <a:endParaRPr lang="hu-HU" sz="2400" b="1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036294" name="AutoShape 6"/>
          <p:cNvSpPr>
            <a:spLocks noChangeArrowheads="1"/>
          </p:cNvSpPr>
          <p:nvPr/>
        </p:nvSpPr>
        <p:spPr bwMode="auto">
          <a:xfrm flipH="1">
            <a:off x="6084888" y="2565400"/>
            <a:ext cx="520700" cy="368300"/>
          </a:xfrm>
          <a:prstGeom prst="rightArrow">
            <a:avLst>
              <a:gd name="adj1" fmla="val 50000"/>
              <a:gd name="adj2" fmla="val 70696"/>
            </a:avLst>
          </a:prstGeom>
          <a:gradFill rotWithShape="0">
            <a:gsLst>
              <a:gs pos="0">
                <a:srgbClr val="FAFD00"/>
              </a:gs>
              <a:gs pos="100000">
                <a:schemeClr val="hlink"/>
              </a:gs>
            </a:gsLst>
            <a:lin ang="189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036295" name="Rectangle 7"/>
          <p:cNvSpPr>
            <a:spLocks noChangeArrowheads="1"/>
          </p:cNvSpPr>
          <p:nvPr/>
        </p:nvSpPr>
        <p:spPr bwMode="auto">
          <a:xfrm>
            <a:off x="2195513" y="4365625"/>
            <a:ext cx="3200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>
              <a:defRPr/>
            </a:pPr>
            <a:r>
              <a:rPr lang="hu-HU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Mikroszegmentáció</a:t>
            </a:r>
          </a:p>
        </p:txBody>
      </p:sp>
      <p:sp>
        <p:nvSpPr>
          <p:cNvPr id="1036296" name="AutoShape 8"/>
          <p:cNvSpPr>
            <a:spLocks noChangeArrowheads="1"/>
          </p:cNvSpPr>
          <p:nvPr/>
        </p:nvSpPr>
        <p:spPr bwMode="auto">
          <a:xfrm rot="16200000" flipH="1">
            <a:off x="3367088" y="3770313"/>
            <a:ext cx="431800" cy="901700"/>
          </a:xfrm>
          <a:prstGeom prst="rightArrow">
            <a:avLst>
              <a:gd name="adj1" fmla="val 50000"/>
              <a:gd name="adj2" fmla="val 50005"/>
            </a:avLst>
          </a:prstGeom>
          <a:gradFill rotWithShape="0">
            <a:gsLst>
              <a:gs pos="0">
                <a:srgbClr val="FAFD00"/>
              </a:gs>
              <a:gs pos="100000">
                <a:schemeClr val="hlink"/>
              </a:gs>
            </a:gsLst>
            <a:lin ang="189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036297" name="Rectangle 9"/>
          <p:cNvSpPr>
            <a:spLocks noChangeArrowheads="1"/>
          </p:cNvSpPr>
          <p:nvPr/>
        </p:nvSpPr>
        <p:spPr bwMode="auto">
          <a:xfrm>
            <a:off x="6011863" y="4005263"/>
            <a:ext cx="312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b="1">
                <a:solidFill>
                  <a:schemeClr val="tx1"/>
                </a:solidFill>
                <a:cs typeface="Times New Roman" pitchFamily="18" charset="0"/>
              </a:rPr>
              <a:t>Primer információk</a:t>
            </a:r>
            <a:endParaRPr lang="hu-HU" sz="2400" b="1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036298" name="AutoShape 10"/>
          <p:cNvSpPr>
            <a:spLocks noChangeArrowheads="1"/>
          </p:cNvSpPr>
          <p:nvPr/>
        </p:nvSpPr>
        <p:spPr bwMode="auto">
          <a:xfrm rot="16200000" flipH="1">
            <a:off x="7351713" y="3321050"/>
            <a:ext cx="527050" cy="450850"/>
          </a:xfrm>
          <a:prstGeom prst="rightArrow">
            <a:avLst>
              <a:gd name="adj1" fmla="val 50000"/>
              <a:gd name="adj2" fmla="val 58456"/>
            </a:avLst>
          </a:prstGeom>
          <a:gradFill rotWithShape="0">
            <a:gsLst>
              <a:gs pos="0">
                <a:srgbClr val="FAFD00"/>
              </a:gs>
              <a:gs pos="100000">
                <a:schemeClr val="hlink"/>
              </a:gs>
            </a:gsLst>
            <a:lin ang="189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036299" name="AutoShape 11"/>
          <p:cNvSpPr>
            <a:spLocks noChangeArrowheads="1"/>
          </p:cNvSpPr>
          <p:nvPr/>
        </p:nvSpPr>
        <p:spPr bwMode="auto">
          <a:xfrm rot="19380000" flipH="1">
            <a:off x="6372225" y="4508500"/>
            <a:ext cx="520700" cy="368300"/>
          </a:xfrm>
          <a:prstGeom prst="rightArrow">
            <a:avLst>
              <a:gd name="adj1" fmla="val 50000"/>
              <a:gd name="adj2" fmla="val 70696"/>
            </a:avLst>
          </a:prstGeom>
          <a:gradFill rotWithShape="0">
            <a:gsLst>
              <a:gs pos="0">
                <a:srgbClr val="FAFD00"/>
              </a:gs>
              <a:gs pos="100000">
                <a:schemeClr val="hlink"/>
              </a:gs>
            </a:gsLst>
            <a:lin ang="189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036300" name="Oval 12"/>
          <p:cNvSpPr>
            <a:spLocks noChangeArrowheads="1"/>
          </p:cNvSpPr>
          <p:nvPr/>
        </p:nvSpPr>
        <p:spPr bwMode="auto">
          <a:xfrm>
            <a:off x="7315200" y="5105400"/>
            <a:ext cx="1282700" cy="1282700"/>
          </a:xfrm>
          <a:prstGeom prst="ellipse">
            <a:avLst/>
          </a:prstGeom>
          <a:noFill/>
          <a:ln w="12700">
            <a:solidFill>
              <a:srgbClr val="FFFF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Cél-</a:t>
            </a:r>
            <a:br>
              <a:rPr lang="hu-HU" b="1">
                <a:solidFill>
                  <a:srgbClr val="FF0000"/>
                </a:solidFill>
                <a:cs typeface="Times New Roman" pitchFamily="18" charset="0"/>
              </a:rPr>
            </a:b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piac</a:t>
            </a:r>
            <a:endParaRPr lang="hu-HU" sz="2400" b="1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036301" name="AutoShape 13"/>
          <p:cNvSpPr>
            <a:spLocks noChangeArrowheads="1"/>
          </p:cNvSpPr>
          <p:nvPr/>
        </p:nvSpPr>
        <p:spPr bwMode="auto">
          <a:xfrm>
            <a:off x="6629400" y="5257800"/>
            <a:ext cx="596900" cy="901700"/>
          </a:xfrm>
          <a:prstGeom prst="rightArrow">
            <a:avLst>
              <a:gd name="adj1" fmla="val 50000"/>
              <a:gd name="adj2" fmla="val 50005"/>
            </a:avLst>
          </a:prstGeom>
          <a:gradFill rotWithShape="0">
            <a:gsLst>
              <a:gs pos="0">
                <a:srgbClr val="FAFD00"/>
              </a:gs>
              <a:gs pos="100000">
                <a:schemeClr val="hlink"/>
              </a:gs>
            </a:gsLst>
            <a:lin ang="189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036302" name="Text Box 14"/>
          <p:cNvSpPr txBox="1">
            <a:spLocks noChangeArrowheads="1"/>
          </p:cNvSpPr>
          <p:nvPr/>
        </p:nvSpPr>
        <p:spPr bwMode="auto">
          <a:xfrm>
            <a:off x="1042988" y="1700213"/>
            <a:ext cx="5105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hu-HU" sz="2400" b="1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hu-HU" b="1" dirty="0">
                <a:solidFill>
                  <a:srgbClr val="FF0000"/>
                </a:solidFill>
                <a:cs typeface="Times New Roman" pitchFamily="18" charset="0"/>
              </a:rPr>
              <a:t>ágazati besorolás, tevékenység</a:t>
            </a:r>
            <a:endParaRPr lang="hu-HU" sz="24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036303" name="Text Box 15"/>
          <p:cNvSpPr txBox="1">
            <a:spLocks noChangeArrowheads="1"/>
          </p:cNvSpPr>
          <p:nvPr/>
        </p:nvSpPr>
        <p:spPr bwMode="auto">
          <a:xfrm>
            <a:off x="1042988" y="2133600"/>
            <a:ext cx="4114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hu-HU" b="1" dirty="0">
                <a:solidFill>
                  <a:srgbClr val="FF0000"/>
                </a:solidFill>
                <a:cs typeface="Times New Roman" pitchFamily="18" charset="0"/>
              </a:rPr>
              <a:t> a vállalat mérete</a:t>
            </a:r>
            <a:endParaRPr lang="hu-HU" sz="24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036304" name="Text Box 16"/>
          <p:cNvSpPr txBox="1">
            <a:spLocks noChangeArrowheads="1"/>
          </p:cNvSpPr>
          <p:nvPr/>
        </p:nvSpPr>
        <p:spPr bwMode="auto">
          <a:xfrm>
            <a:off x="1042988" y="2565400"/>
            <a:ext cx="4114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hu-HU" sz="2400" b="1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földrajzi elhelyezkedés</a:t>
            </a:r>
            <a:endParaRPr lang="hu-HU" sz="2400" b="1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036305" name="Text Box 17"/>
          <p:cNvSpPr txBox="1">
            <a:spLocks noChangeArrowheads="1"/>
          </p:cNvSpPr>
          <p:nvPr/>
        </p:nvSpPr>
        <p:spPr bwMode="auto">
          <a:xfrm>
            <a:off x="1042988" y="2997200"/>
            <a:ext cx="5181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 a termékhasználat intenzitása</a:t>
            </a:r>
            <a:endParaRPr lang="hu-HU" sz="2400" b="1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036306" name="Text Box 18"/>
          <p:cNvSpPr txBox="1">
            <a:spLocks noChangeArrowheads="1"/>
          </p:cNvSpPr>
          <p:nvPr/>
        </p:nvSpPr>
        <p:spPr bwMode="auto">
          <a:xfrm>
            <a:off x="1042988" y="3429000"/>
            <a:ext cx="5029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 a termék felhasználási területe</a:t>
            </a:r>
            <a:endParaRPr lang="hu-HU" sz="2400" b="1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036307" name="Text Box 19"/>
          <p:cNvSpPr txBox="1">
            <a:spLocks noChangeArrowheads="1"/>
          </p:cNvSpPr>
          <p:nvPr/>
        </p:nvSpPr>
        <p:spPr bwMode="auto">
          <a:xfrm>
            <a:off x="1042988" y="4953000"/>
            <a:ext cx="5105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 a beszerzési helyzet típusa</a:t>
            </a:r>
            <a:endParaRPr lang="hu-HU" sz="2400" b="1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036308" name="Text Box 20"/>
          <p:cNvSpPr txBox="1">
            <a:spLocks noChangeArrowheads="1"/>
          </p:cNvSpPr>
          <p:nvPr/>
        </p:nvSpPr>
        <p:spPr bwMode="auto">
          <a:xfrm>
            <a:off x="1042988" y="5334000"/>
            <a:ext cx="5105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hu-HU" sz="2400" b="1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a beszerzési döntés folyamata</a:t>
            </a:r>
            <a:endParaRPr lang="hu-HU" sz="2400" b="1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036309" name="Text Box 21"/>
          <p:cNvSpPr txBox="1">
            <a:spLocks noChangeArrowheads="1"/>
          </p:cNvSpPr>
          <p:nvPr/>
        </p:nvSpPr>
        <p:spPr bwMode="auto">
          <a:xfrm>
            <a:off x="1042988" y="5715000"/>
            <a:ext cx="5715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 a beszerzési központ összetétele</a:t>
            </a:r>
            <a:endParaRPr lang="hu-HU" sz="2400" b="1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036310" name="Text Box 22"/>
          <p:cNvSpPr txBox="1">
            <a:spLocks noChangeArrowheads="1"/>
          </p:cNvSpPr>
          <p:nvPr/>
        </p:nvSpPr>
        <p:spPr bwMode="auto">
          <a:xfrm>
            <a:off x="1042988" y="6096000"/>
            <a:ext cx="6019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hu-HU" b="1">
                <a:solidFill>
                  <a:srgbClr val="FF0000"/>
                </a:solidFill>
                <a:cs typeface="Times New Roman" pitchFamily="18" charset="0"/>
              </a:rPr>
              <a:t> a résztvevők személyes jellemzői</a:t>
            </a:r>
            <a:endParaRPr lang="hu-HU" sz="2400" b="1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036311" name="Rectangle 23"/>
          <p:cNvSpPr>
            <a:spLocks noChangeArrowheads="1"/>
          </p:cNvSpPr>
          <p:nvPr/>
        </p:nvSpPr>
        <p:spPr bwMode="auto">
          <a:xfrm>
            <a:off x="2195513" y="260350"/>
            <a:ext cx="5384800" cy="66040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chemeClr val="bg1"/>
              </a:gs>
            </a:gsLst>
            <a:path path="rect">
              <a:fillToRect r="100000" b="100000"/>
            </a:path>
          </a:gradFill>
          <a:ln w="12700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hangingPunct="0">
              <a:defRPr/>
            </a:pPr>
            <a:r>
              <a:rPr lang="hu-HU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Szegmentáció az ipari piacon</a:t>
            </a:r>
          </a:p>
        </p:txBody>
      </p:sp>
      <p:sp>
        <p:nvSpPr>
          <p:cNvPr id="1036322" name="Line 34"/>
          <p:cNvSpPr>
            <a:spLocks noChangeShapeType="1"/>
          </p:cNvSpPr>
          <p:nvPr/>
        </p:nvSpPr>
        <p:spPr bwMode="auto">
          <a:xfrm>
            <a:off x="6156325" y="2997200"/>
            <a:ext cx="1584325" cy="1944688"/>
          </a:xfrm>
          <a:prstGeom prst="line">
            <a:avLst/>
          </a:prstGeom>
          <a:noFill/>
          <a:ln w="76200">
            <a:solidFill>
              <a:schemeClr val="tx1"/>
            </a:solidFill>
            <a:prstDash val="dash"/>
            <a:miter lim="800000"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hu-H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44837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36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36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36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0"/>
                                        <p:tgtEl>
                                          <p:spTgt spid="1036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36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36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36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2" dur="500"/>
                                        <p:tgtEl>
                                          <p:spTgt spid="1036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036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036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036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036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036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036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036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036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0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82" dur="2000"/>
                                        <p:tgtEl>
                                          <p:spTgt spid="1036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036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8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90" dur="500"/>
                                        <p:tgtEl>
                                          <p:spTgt spid="1036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95" dur="500"/>
                                        <p:tgtEl>
                                          <p:spTgt spid="1036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1036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2000"/>
                                        <p:tgtEl>
                                          <p:spTgt spid="103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6290" grpId="0" animBg="1"/>
      <p:bldP spid="1036291" grpId="0" animBg="1"/>
      <p:bldP spid="1036292" grpId="0" autoUpdateAnimBg="0"/>
      <p:bldP spid="1036293" grpId="0" autoUpdateAnimBg="0"/>
      <p:bldP spid="1036294" grpId="0" animBg="1"/>
      <p:bldP spid="1036295" grpId="0" autoUpdateAnimBg="0"/>
      <p:bldP spid="1036296" grpId="0" animBg="1"/>
      <p:bldP spid="1036297" grpId="0" autoUpdateAnimBg="0"/>
      <p:bldP spid="1036298" grpId="0" animBg="1"/>
      <p:bldP spid="1036299" grpId="0" animBg="1"/>
      <p:bldP spid="1036300" grpId="0" animBg="1" autoUpdateAnimBg="0"/>
      <p:bldP spid="1036301" grpId="0" animBg="1"/>
      <p:bldP spid="1036302" grpId="0" autoUpdateAnimBg="0"/>
      <p:bldP spid="1036303" grpId="0" autoUpdateAnimBg="0"/>
      <p:bldP spid="1036304" grpId="0" autoUpdateAnimBg="0"/>
      <p:bldP spid="1036305" grpId="0" autoUpdateAnimBg="0"/>
      <p:bldP spid="1036306" grpId="0" autoUpdateAnimBg="0"/>
      <p:bldP spid="1036307" grpId="0" autoUpdateAnimBg="0"/>
      <p:bldP spid="1036308" grpId="0" autoUpdateAnimBg="0"/>
      <p:bldP spid="1036309" grpId="0" autoUpdateAnimBg="0"/>
      <p:bldP spid="1036310" grpId="0" autoUpdateAnimBg="0"/>
      <p:bldP spid="1036322" grpId="0" animBg="1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 idx="4294967295"/>
          </p:nvPr>
        </p:nvSpPr>
        <p:spPr>
          <a:xfrm>
            <a:off x="228600" y="2130425"/>
            <a:ext cx="7007696" cy="160032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hu-HU" sz="7200" dirty="0" smtClean="0"/>
              <a:t>Néhány fogalom</a:t>
            </a:r>
            <a:endParaRPr lang="hu-HU" sz="7200" dirty="0"/>
          </a:p>
        </p:txBody>
      </p:sp>
    </p:spTree>
    <p:extLst>
      <p:ext uri="{BB962C8B-B14F-4D97-AF65-F5344CB8AC3E}">
        <p14:creationId xmlns:p14="http://schemas.microsoft.com/office/powerpoint/2010/main" val="102875706"/>
      </p:ext>
    </p:extLst>
  </p:cSld>
  <p:clrMapOvr>
    <a:masterClrMapping/>
  </p:clrMapOvr>
  <p:transition spd="slow">
    <p:cover dir="rd"/>
  </p:transition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/>
              <a:t>Marshall-kereszt</a:t>
            </a:r>
            <a:endParaRPr lang="hu-HU" dirty="0"/>
          </a:p>
        </p:txBody>
      </p:sp>
      <p:sp>
        <p:nvSpPr>
          <p:cNvPr id="5632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smtClean="0"/>
              <a:t>A </a:t>
            </a:r>
            <a:r>
              <a:rPr lang="hu-HU" b="1" smtClean="0"/>
              <a:t>Marshall-kereszt</a:t>
            </a:r>
            <a:r>
              <a:rPr lang="hu-HU" smtClean="0"/>
              <a:t> a piac általános geometriai modellje. </a:t>
            </a:r>
          </a:p>
          <a:p>
            <a:r>
              <a:rPr lang="hu-HU" smtClean="0"/>
              <a:t>Ha feltesszük, hogy a normális körülmények között, minél magasabb az ára egy adott árunak, annál többet kínálnak, s annál kevesebbet keresnek belőle, akkor a </a:t>
            </a:r>
            <a:r>
              <a:rPr lang="hu-HU" smtClean="0">
                <a:hlinkClick r:id="rId2" tooltip="Kínálat"/>
              </a:rPr>
              <a:t>kínálatot</a:t>
            </a:r>
            <a:r>
              <a:rPr lang="hu-HU" smtClean="0"/>
              <a:t> egy szigorúan monoton növekvő, a </a:t>
            </a:r>
            <a:r>
              <a:rPr lang="hu-HU" smtClean="0">
                <a:hlinkClick r:id="rId3" tooltip="Kereslet"/>
              </a:rPr>
              <a:t>keresletet</a:t>
            </a:r>
            <a:r>
              <a:rPr lang="hu-HU" smtClean="0"/>
              <a:t> egy szigorúan monoton csökkenő görbe ábrázolja egy olyan koordináta-rendszerben, ahol az egyik tengelyre a termék árát, a másikra a mennyiséget mérjük fel. </a:t>
            </a:r>
          </a:p>
        </p:txBody>
      </p:sp>
    </p:spTree>
    <p:extLst>
      <p:ext uri="{BB962C8B-B14F-4D97-AF65-F5344CB8AC3E}">
        <p14:creationId xmlns:p14="http://schemas.microsoft.com/office/powerpoint/2010/main" val="358563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/>
              <a:t>Marshall-kereszt</a:t>
            </a:r>
            <a:endParaRPr lang="hu-HU" dirty="0"/>
          </a:p>
        </p:txBody>
      </p:sp>
      <p:sp>
        <p:nvSpPr>
          <p:cNvPr id="57347" name="Tartalom hely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smtClean="0"/>
              <a:t>A két görbe természetesen keresztezi egymást, s a közös metszéspontjuk határozza meg az egymással egyenlő kínálatot és keresletet, valamint a hozzájuk tartozó </a:t>
            </a:r>
            <a:r>
              <a:rPr lang="hu-HU" smtClean="0">
                <a:hlinkClick r:id="rId2" tooltip="Egyensúlyi ár"/>
              </a:rPr>
              <a:t>egyensúlyi árat</a:t>
            </a:r>
            <a:r>
              <a:rPr lang="hu-HU" smtClean="0"/>
              <a:t>. </a:t>
            </a:r>
          </a:p>
          <a:p>
            <a:r>
              <a:rPr lang="hu-HU" smtClean="0"/>
              <a:t>Az ábrán látható keresztszerű alakzatot alakja, illetve első alkalmazója, </a:t>
            </a:r>
            <a:r>
              <a:rPr lang="hu-HU" smtClean="0">
                <a:hlinkClick r:id="rId3" tooltip="Alfred Marshall (a lap nem létezik)"/>
              </a:rPr>
              <a:t>Alfred Marshall</a:t>
            </a:r>
            <a:r>
              <a:rPr lang="hu-HU" smtClean="0"/>
              <a:t> neve után Marshall-keresztnek hívjuk.</a:t>
            </a:r>
          </a:p>
        </p:txBody>
      </p:sp>
    </p:spTree>
    <p:extLst>
      <p:ext uri="{BB962C8B-B14F-4D97-AF65-F5344CB8AC3E}">
        <p14:creationId xmlns:p14="http://schemas.microsoft.com/office/powerpoint/2010/main" val="3652705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4" descr="http://kozgazdasz.freeblog.hu/Files/Marshallkeresz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404813"/>
            <a:ext cx="6408737" cy="541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7520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http://kozgazdasz.freeblog.hu/Files/Magasa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76250"/>
            <a:ext cx="6840538" cy="578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3961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457200" y="765175"/>
            <a:ext cx="7467600" cy="5708650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hu-HU" dirty="0" smtClean="0"/>
              <a:t>Amennyiben az egyensúlyinál magasabb ár lenne a piacon, a kínált mennyiség nagyobb lenne a keresett mennyiségnél, azaz túlkínálatról beszélhetünk. </a:t>
            </a:r>
          </a:p>
          <a:p>
            <a:pPr>
              <a:defRPr/>
            </a:pPr>
            <a:r>
              <a:rPr lang="hu-HU" dirty="0" smtClean="0"/>
              <a:t>Ilyen esetben a piaci automatizmusok működése az ár csökkenését eredményezi, azaz a termelők alacsonyabb áron is hajlandók adni a terméküket, amit a fogyasztók hajlandók megvásárolni. </a:t>
            </a:r>
          </a:p>
          <a:p>
            <a:pPr>
              <a:defRPr/>
            </a:pPr>
            <a:r>
              <a:rPr lang="hu-HU" dirty="0" smtClean="0"/>
              <a:t>A kínált mennyiség csökkenni fog, mivel lesznek olyan termelők, akiknek az alacsony áron már nem éri meg piacra vinni a terméket. </a:t>
            </a:r>
          </a:p>
          <a:p>
            <a:pPr>
              <a:defRPr/>
            </a:pPr>
            <a:r>
              <a:rPr lang="hu-HU" dirty="0" smtClean="0"/>
              <a:t>A keresett mennyiség pedig természetesen növekedni fog, hiszen több fogyasztó hajlandó az olcsóbb terméket megvásárolni. </a:t>
            </a:r>
          </a:p>
          <a:p>
            <a:pPr>
              <a:defRPr/>
            </a:pPr>
            <a:r>
              <a:rPr lang="hu-HU" dirty="0" smtClean="0"/>
              <a:t>Az árcsökkenés mindaddig folytatódik, amíg ki nem alakul az egyensúlyi ár.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30154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://kozgazdasz.freeblog.hu/Files/Alacsonya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549275"/>
            <a:ext cx="7056438" cy="596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783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artalom helye 2"/>
          <p:cNvSpPr>
            <a:spLocks noGrp="1"/>
          </p:cNvSpPr>
          <p:nvPr>
            <p:ph sz="quarter" idx="1"/>
          </p:nvPr>
        </p:nvSpPr>
        <p:spPr>
          <a:xfrm>
            <a:off x="457200" y="620713"/>
            <a:ext cx="7467600" cy="5853112"/>
          </a:xfrm>
        </p:spPr>
        <p:txBody>
          <a:bodyPr>
            <a:normAutofit fontScale="92500" lnSpcReduction="20000"/>
          </a:bodyPr>
          <a:lstStyle/>
          <a:p>
            <a:r>
              <a:rPr lang="hu-HU" smtClean="0"/>
              <a:t>Amennyiben az egyensúlyinál alacsonyabb ár lenne a piacon, a kínált mennyiség kisebb lenne, mint a keresett mennyiség, azaz túlkeresletről beszélhetünk. </a:t>
            </a:r>
          </a:p>
          <a:p>
            <a:r>
              <a:rPr lang="hu-HU" smtClean="0"/>
              <a:t>Ilyen esetben a piaci automatizmus működése miatt az ár emelkedni fog, hiszen a termelők azt látják, hogy szükség van a termékükre, az emberek többet is hajlandók fizetni érte.</a:t>
            </a:r>
          </a:p>
          <a:p>
            <a:r>
              <a:rPr lang="hu-HU" smtClean="0"/>
              <a:t> A magasabb áron természetesen több terméket visznek piacra, a keresett mennyiség viszont csökkenni fog. </a:t>
            </a:r>
          </a:p>
          <a:p>
            <a:r>
              <a:rPr lang="hu-HU" smtClean="0"/>
              <a:t>Az automatizmus eredménye az egyensúlyi ár kialakulása lesz.</a:t>
            </a:r>
          </a:p>
        </p:txBody>
      </p:sp>
    </p:spTree>
    <p:extLst>
      <p:ext uri="{BB962C8B-B14F-4D97-AF65-F5344CB8AC3E}">
        <p14:creationId xmlns:p14="http://schemas.microsoft.com/office/powerpoint/2010/main" val="4095176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http://kozgazdasz.freeblog.hu/Files/Keresletnov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549275"/>
            <a:ext cx="7272337" cy="614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3927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1824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hu-HU" dirty="0" smtClean="0"/>
              <a:t>Mi történik akkor, ha külső tényező hatására változik meg valamelyik függvény alakja?</a:t>
            </a:r>
            <a:endParaRPr lang="hu-HU" dirty="0"/>
          </a:p>
        </p:txBody>
      </p:sp>
      <p:sp>
        <p:nvSpPr>
          <p:cNvPr id="64515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smtClean="0"/>
              <a:t/>
            </a:r>
            <a:br>
              <a:rPr lang="hu-HU" smtClean="0"/>
            </a:br>
            <a:r>
              <a:rPr lang="hu-HU" smtClean="0"/>
              <a:t>Tegyük fel, hogy egyensúlyi ár alakul ki a piacon, de a reklámok hatására megnő a kereslet. </a:t>
            </a:r>
          </a:p>
          <a:p>
            <a:r>
              <a:rPr lang="hu-HU" smtClean="0"/>
              <a:t>A piaci ár mellett ebben az esetben túlkereslet alakul ki a piacon, ami a piaci automatizmusok működésének következtében áremelkedéshez vezet, miközben a keresett mennyiség és növekedni fog, tehát nemcsak az ár nő meg a piacon, hanem az egyensúlyi mennyiség is magasabb lesz a korábbinál.</a:t>
            </a:r>
          </a:p>
        </p:txBody>
      </p:sp>
    </p:spTree>
    <p:extLst>
      <p:ext uri="{BB962C8B-B14F-4D97-AF65-F5344CB8AC3E}">
        <p14:creationId xmlns:p14="http://schemas.microsoft.com/office/powerpoint/2010/main" val="3461945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http://kozgazdasz.freeblog.hu/Files/Kinalatnov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549275"/>
            <a:ext cx="6624637" cy="560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4397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artalom hely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smtClean="0"/>
              <a:t>Amennyiben egyensúlyi ár mellett a piacon lecsökken a kínálat, pl. egy jégeső következtében, szintén túlkereslet alakul ki, de ebben az esetben az ár növekedésével nem a mennyiség növekedése jár együtt, hanem a mennyiség csökkenése lesz az eredmény.</a:t>
            </a:r>
          </a:p>
        </p:txBody>
      </p:sp>
    </p:spTree>
    <p:extLst>
      <p:ext uri="{BB962C8B-B14F-4D97-AF65-F5344CB8AC3E}">
        <p14:creationId xmlns:p14="http://schemas.microsoft.com/office/powerpoint/2010/main" val="300240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/>
              <a:t>Marshall-kereszt</a:t>
            </a:r>
            <a:endParaRPr lang="hu-HU" dirty="0"/>
          </a:p>
        </p:txBody>
      </p:sp>
      <p:sp>
        <p:nvSpPr>
          <p:cNvPr id="67587" name="Tartalom hely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smtClean="0"/>
              <a:t>A Marshall-kereszt azonban nem csak arra jó, hogy bemutassuk a piaci egyensúlyi és nem egyensúlyi helyzeteit, hanem arra is, hogy a piac mechanizmusát nyomon kövessük.</a:t>
            </a:r>
          </a:p>
          <a:p>
            <a:r>
              <a:rPr lang="hu-HU" smtClean="0"/>
              <a:t> Vagyis azt, hogy az ár, a kereslet és a kínálat kölcsönhatása hogyan viszi a piacot az egyensúly felé.</a:t>
            </a:r>
          </a:p>
        </p:txBody>
      </p:sp>
    </p:spTree>
    <p:extLst>
      <p:ext uri="{BB962C8B-B14F-4D97-AF65-F5344CB8AC3E}">
        <p14:creationId xmlns:p14="http://schemas.microsoft.com/office/powerpoint/2010/main" val="3223993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703263" y="0"/>
            <a:ext cx="7772400" cy="838200"/>
          </a:xfrm>
        </p:spPr>
        <p:txBody>
          <a:bodyPr/>
          <a:lstStyle/>
          <a:p>
            <a:pPr algn="ctr">
              <a:defRPr/>
            </a:pPr>
            <a:r>
              <a:rPr lang="hu-HU" sz="4000" dirty="0" smtClean="0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hu-HU" dirty="0">
                <a:solidFill>
                  <a:srgbClr val="FF0000"/>
                </a:solidFill>
              </a:rPr>
              <a:t>Fedezetszámítás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79388" y="1700213"/>
            <a:ext cx="8458200" cy="5410200"/>
          </a:xfrm>
        </p:spPr>
        <p:txBody>
          <a:bodyPr/>
          <a:lstStyle/>
          <a:p>
            <a:pPr>
              <a:buFontTx/>
              <a:buNone/>
            </a:pPr>
            <a:r>
              <a:rPr lang="en-US" smtClean="0"/>
              <a:t>Fedezeti pont</a:t>
            </a:r>
            <a:r>
              <a:rPr lang="hu-HU" smtClean="0"/>
              <a:t> =</a:t>
            </a:r>
            <a:r>
              <a:rPr lang="en-US" smtClean="0"/>
              <a:t>		</a:t>
            </a:r>
          </a:p>
          <a:p>
            <a:pPr>
              <a:buFontTx/>
              <a:buNone/>
            </a:pPr>
            <a:r>
              <a:rPr lang="hu-HU" sz="2000" smtClean="0"/>
              <a:t>(kritikus mennyiség)</a:t>
            </a:r>
            <a:endParaRPr lang="en-US" sz="2000" smtClean="0"/>
          </a:p>
          <a:p>
            <a:pPr>
              <a:buFontTx/>
              <a:buNone/>
            </a:pPr>
            <a:endParaRPr lang="en-US" sz="1000" smtClean="0"/>
          </a:p>
          <a:p>
            <a:pPr>
              <a:buFontTx/>
              <a:buNone/>
            </a:pPr>
            <a:r>
              <a:rPr lang="en-US" smtClean="0"/>
              <a:t>Fedezeti ár</a:t>
            </a:r>
            <a:r>
              <a:rPr lang="hu-HU" smtClean="0"/>
              <a:t> =</a:t>
            </a:r>
            <a:endParaRPr lang="en-US" smtClean="0"/>
          </a:p>
          <a:p>
            <a:pPr>
              <a:buFontTx/>
              <a:buNone/>
            </a:pPr>
            <a:endParaRPr lang="en-US" smtClean="0"/>
          </a:p>
          <a:p>
            <a:pPr>
              <a:buFontTx/>
              <a:buNone/>
            </a:pPr>
            <a:endParaRPr lang="en-US" sz="1400" smtClean="0"/>
          </a:p>
          <a:p>
            <a:pPr>
              <a:buFontTx/>
              <a:buNone/>
            </a:pPr>
            <a:r>
              <a:rPr lang="en-US" smtClean="0"/>
              <a:t>Fedezeti hányad</a:t>
            </a:r>
            <a:r>
              <a:rPr lang="hu-HU" smtClean="0"/>
              <a:t> =</a:t>
            </a:r>
            <a:endParaRPr lang="en-US" smtClean="0"/>
          </a:p>
          <a:p>
            <a:pPr>
              <a:buFontTx/>
              <a:buNone/>
            </a:pPr>
            <a:endParaRPr lang="en-US" smtClean="0"/>
          </a:p>
          <a:p>
            <a:pPr>
              <a:buFontTx/>
              <a:buNone/>
            </a:pPr>
            <a:endParaRPr lang="en-US" sz="1200" smtClean="0"/>
          </a:p>
          <a:p>
            <a:pPr>
              <a:buFontTx/>
              <a:buNone/>
            </a:pPr>
            <a:r>
              <a:rPr lang="en-US" smtClean="0"/>
              <a:t>Fedezeti összeg</a:t>
            </a:r>
            <a:r>
              <a:rPr lang="hu-HU" smtClean="0"/>
              <a:t>= </a:t>
            </a:r>
            <a:r>
              <a:rPr lang="en-US" smtClean="0"/>
              <a:t>Árbevétel - Változó költségek</a:t>
            </a:r>
            <a:r>
              <a:rPr lang="hu-HU" smtClean="0"/>
              <a:t>=</a:t>
            </a:r>
            <a:endParaRPr lang="en-US" smtClean="0"/>
          </a:p>
          <a:p>
            <a:pPr>
              <a:buFontTx/>
              <a:buNone/>
            </a:pPr>
            <a:r>
              <a:rPr lang="en-US" smtClean="0"/>
              <a:t>			</a:t>
            </a:r>
            <a:r>
              <a:rPr lang="hu-HU" smtClean="0"/>
              <a:t>	=</a:t>
            </a:r>
            <a:r>
              <a:rPr lang="en-US" smtClean="0"/>
              <a:t>Állandó költség + Nyereség</a:t>
            </a:r>
          </a:p>
        </p:txBody>
      </p:sp>
      <p:graphicFrame>
        <p:nvGraphicFramePr>
          <p:cNvPr id="68612" name="Object 4"/>
          <p:cNvGraphicFramePr>
            <a:graphicFrameLocks noChangeAspect="1"/>
          </p:cNvGraphicFramePr>
          <p:nvPr/>
        </p:nvGraphicFramePr>
        <p:xfrm>
          <a:off x="3059113" y="1484313"/>
          <a:ext cx="5545137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Egyenlet" r:id="rId3" imgW="2552700" imgH="457200" progId="Equation.3">
                  <p:embed/>
                </p:oleObj>
              </mc:Choice>
              <mc:Fallback>
                <p:oleObj name="Egyenlet" r:id="rId3" imgW="25527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113" y="1484313"/>
                        <a:ext cx="5545137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13" name="Object 5"/>
          <p:cNvGraphicFramePr>
            <a:graphicFrameLocks noChangeAspect="1"/>
          </p:cNvGraphicFramePr>
          <p:nvPr/>
        </p:nvGraphicFramePr>
        <p:xfrm>
          <a:off x="2484438" y="2420938"/>
          <a:ext cx="6264275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Egyenlet" r:id="rId5" imgW="2438400" imgH="457200" progId="Equation.3">
                  <p:embed/>
                </p:oleObj>
              </mc:Choice>
              <mc:Fallback>
                <p:oleObj name="Egyenlet" r:id="rId5" imgW="24384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2420938"/>
                        <a:ext cx="6264275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14" name="Object 6"/>
          <p:cNvGraphicFramePr>
            <a:graphicFrameLocks noChangeAspect="1"/>
          </p:cNvGraphicFramePr>
          <p:nvPr/>
        </p:nvGraphicFramePr>
        <p:xfrm>
          <a:off x="3419475" y="3810000"/>
          <a:ext cx="25019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Egyenlet" r:id="rId7" imgW="1028254" imgH="393529" progId="Equation.3">
                  <p:embed/>
                </p:oleObj>
              </mc:Choice>
              <mc:Fallback>
                <p:oleObj name="Egyenlet" r:id="rId7" imgW="1028254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475" y="3810000"/>
                        <a:ext cx="2501900" cy="77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060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765175"/>
          </a:xfrm>
        </p:spPr>
        <p:txBody>
          <a:bodyPr/>
          <a:lstStyle/>
          <a:p>
            <a:pPr>
              <a:defRPr/>
            </a:pPr>
            <a:r>
              <a:rPr lang="hu-HU"/>
              <a:t>Fedezeti pont (F) ábrázolása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990600"/>
            <a:ext cx="8534400" cy="5462588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buClr>
                <a:schemeClr val="tx1"/>
              </a:buClr>
              <a:buFontTx/>
              <a:buNone/>
            </a:pPr>
            <a:r>
              <a:rPr lang="hu-HU" smtClean="0"/>
              <a:t> Ft</a:t>
            </a:r>
          </a:p>
        </p:txBody>
      </p:sp>
      <p:sp>
        <p:nvSpPr>
          <p:cNvPr id="69636" name="Line 7"/>
          <p:cNvSpPr>
            <a:spLocks noChangeShapeType="1"/>
          </p:cNvSpPr>
          <p:nvPr/>
        </p:nvSpPr>
        <p:spPr bwMode="auto">
          <a:xfrm flipV="1">
            <a:off x="611188" y="1412875"/>
            <a:ext cx="0" cy="4537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69637" name="Line 8"/>
          <p:cNvSpPr>
            <a:spLocks noChangeShapeType="1"/>
          </p:cNvSpPr>
          <p:nvPr/>
        </p:nvSpPr>
        <p:spPr bwMode="auto">
          <a:xfrm>
            <a:off x="611188" y="5876925"/>
            <a:ext cx="64817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69638" name="Text Box 9"/>
          <p:cNvSpPr txBox="1">
            <a:spLocks noChangeArrowheads="1"/>
          </p:cNvSpPr>
          <p:nvPr/>
        </p:nvSpPr>
        <p:spPr bwMode="auto">
          <a:xfrm>
            <a:off x="7072313" y="5681663"/>
            <a:ext cx="989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hu-HU"/>
              <a:t>Q (db)</a:t>
            </a:r>
          </a:p>
        </p:txBody>
      </p:sp>
      <p:sp>
        <p:nvSpPr>
          <p:cNvPr id="69639" name="Line 11"/>
          <p:cNvSpPr>
            <a:spLocks noChangeShapeType="1"/>
          </p:cNvSpPr>
          <p:nvPr/>
        </p:nvSpPr>
        <p:spPr bwMode="auto">
          <a:xfrm>
            <a:off x="611188" y="4652963"/>
            <a:ext cx="62658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69640" name="Text Box 12"/>
          <p:cNvSpPr txBox="1">
            <a:spLocks noChangeArrowheads="1"/>
          </p:cNvSpPr>
          <p:nvPr/>
        </p:nvSpPr>
        <p:spPr bwMode="auto">
          <a:xfrm>
            <a:off x="6927850" y="4484688"/>
            <a:ext cx="1708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hu-HU"/>
              <a:t>Fix ktg (FC)</a:t>
            </a:r>
          </a:p>
        </p:txBody>
      </p:sp>
      <p:sp>
        <p:nvSpPr>
          <p:cNvPr id="69641" name="Line 13"/>
          <p:cNvSpPr>
            <a:spLocks noChangeShapeType="1"/>
          </p:cNvSpPr>
          <p:nvPr/>
        </p:nvSpPr>
        <p:spPr bwMode="auto">
          <a:xfrm flipV="1">
            <a:off x="611188" y="3213100"/>
            <a:ext cx="7273925" cy="2663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69642" name="Text Box 14"/>
          <p:cNvSpPr txBox="1">
            <a:spLocks noChangeArrowheads="1"/>
          </p:cNvSpPr>
          <p:nvPr/>
        </p:nvSpPr>
        <p:spPr bwMode="auto">
          <a:xfrm>
            <a:off x="7092950" y="2852738"/>
            <a:ext cx="180022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hu-HU"/>
              <a:t>Változó</a:t>
            </a:r>
          </a:p>
          <a:p>
            <a:pPr eaLnBrk="1" hangingPunct="1"/>
            <a:r>
              <a:rPr lang="hu-HU"/>
              <a:t> ktg (AVC)</a:t>
            </a:r>
          </a:p>
        </p:txBody>
      </p:sp>
      <p:sp>
        <p:nvSpPr>
          <p:cNvPr id="69643" name="Line 15"/>
          <p:cNvSpPr>
            <a:spLocks noChangeShapeType="1"/>
          </p:cNvSpPr>
          <p:nvPr/>
        </p:nvSpPr>
        <p:spPr bwMode="auto">
          <a:xfrm flipV="1">
            <a:off x="611188" y="1989138"/>
            <a:ext cx="6913562" cy="2592387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69644" name="Text Box 16"/>
          <p:cNvSpPr txBox="1">
            <a:spLocks noChangeArrowheads="1"/>
          </p:cNvSpPr>
          <p:nvPr/>
        </p:nvSpPr>
        <p:spPr bwMode="auto">
          <a:xfrm>
            <a:off x="7524750" y="1700213"/>
            <a:ext cx="1243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hu-HU"/>
              <a:t>Összktg.</a:t>
            </a:r>
          </a:p>
        </p:txBody>
      </p:sp>
      <p:sp>
        <p:nvSpPr>
          <p:cNvPr id="69645" name="Freeform 18"/>
          <p:cNvSpPr>
            <a:spLocks/>
          </p:cNvSpPr>
          <p:nvPr/>
        </p:nvSpPr>
        <p:spPr bwMode="auto">
          <a:xfrm>
            <a:off x="611188" y="1485900"/>
            <a:ext cx="5256212" cy="4392613"/>
          </a:xfrm>
          <a:custGeom>
            <a:avLst/>
            <a:gdLst>
              <a:gd name="T0" fmla="*/ 0 w 3311"/>
              <a:gd name="T1" fmla="*/ 2147483647 h 2767"/>
              <a:gd name="T2" fmla="*/ 2147483647 w 3311"/>
              <a:gd name="T3" fmla="*/ 2147483647 h 2767"/>
              <a:gd name="T4" fmla="*/ 2147483647 w 3311"/>
              <a:gd name="T5" fmla="*/ 2147483647 h 2767"/>
              <a:gd name="T6" fmla="*/ 2147483647 w 3311"/>
              <a:gd name="T7" fmla="*/ 0 h 276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311" h="2767">
                <a:moveTo>
                  <a:pt x="0" y="2767"/>
                </a:moveTo>
                <a:lnTo>
                  <a:pt x="1740" y="1278"/>
                </a:lnTo>
                <a:lnTo>
                  <a:pt x="1740" y="1266"/>
                </a:lnTo>
                <a:lnTo>
                  <a:pt x="3311" y="0"/>
                </a:lnTo>
              </a:path>
            </a:pathLst>
          </a:custGeom>
          <a:noFill/>
          <a:ln w="9525">
            <a:solidFill>
              <a:srgbClr val="FF33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69646" name="Text Box 19"/>
          <p:cNvSpPr txBox="1">
            <a:spLocks noChangeArrowheads="1"/>
          </p:cNvSpPr>
          <p:nvPr/>
        </p:nvSpPr>
        <p:spPr bwMode="auto">
          <a:xfrm>
            <a:off x="5775325" y="1217613"/>
            <a:ext cx="1384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hu-HU"/>
              <a:t>Árbevétel</a:t>
            </a:r>
          </a:p>
        </p:txBody>
      </p:sp>
      <p:sp>
        <p:nvSpPr>
          <p:cNvPr id="69647" name="Text Box 20"/>
          <p:cNvSpPr txBox="1">
            <a:spLocks noChangeArrowheads="1"/>
          </p:cNvSpPr>
          <p:nvPr/>
        </p:nvSpPr>
        <p:spPr bwMode="auto">
          <a:xfrm>
            <a:off x="3132138" y="3141663"/>
            <a:ext cx="363537" cy="466725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hu-HU"/>
              <a:t>F</a:t>
            </a:r>
          </a:p>
        </p:txBody>
      </p:sp>
      <p:sp>
        <p:nvSpPr>
          <p:cNvPr id="69648" name="Line 21"/>
          <p:cNvSpPr>
            <a:spLocks noChangeShapeType="1"/>
          </p:cNvSpPr>
          <p:nvPr/>
        </p:nvSpPr>
        <p:spPr bwMode="auto">
          <a:xfrm>
            <a:off x="3276600" y="3573463"/>
            <a:ext cx="0" cy="23034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69649" name="Text Box 22"/>
          <p:cNvSpPr txBox="1">
            <a:spLocks noChangeArrowheads="1"/>
          </p:cNvSpPr>
          <p:nvPr/>
        </p:nvSpPr>
        <p:spPr bwMode="auto">
          <a:xfrm>
            <a:off x="3184525" y="5897563"/>
            <a:ext cx="650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CC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hu-HU"/>
              <a:t>Q</a:t>
            </a:r>
            <a:r>
              <a:rPr lang="hu-HU" sz="1400"/>
              <a:t>krit</a:t>
            </a:r>
          </a:p>
        </p:txBody>
      </p:sp>
    </p:spTree>
    <p:extLst>
      <p:ext uri="{BB962C8B-B14F-4D97-AF65-F5344CB8AC3E}">
        <p14:creationId xmlns:p14="http://schemas.microsoft.com/office/powerpoint/2010/main" val="20096982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hu-HU">
                <a:solidFill>
                  <a:srgbClr val="003366"/>
                </a:solidFill>
                <a:latin typeface="Verdana" pitchFamily="34" charset="0"/>
              </a:rPr>
              <a:t>Fedezetszámítás</a:t>
            </a:r>
            <a:br>
              <a:rPr lang="hu-HU">
                <a:solidFill>
                  <a:srgbClr val="003366"/>
                </a:solidFill>
                <a:latin typeface="Verdana" pitchFamily="34" charset="0"/>
              </a:rPr>
            </a:br>
            <a:r>
              <a:rPr lang="hu-HU" i="1">
                <a:solidFill>
                  <a:srgbClr val="003366"/>
                </a:solidFill>
              </a:rPr>
              <a:t>(példa)</a:t>
            </a:r>
            <a:endParaRPr lang="hu-HU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1981200"/>
            <a:ext cx="8915400" cy="4114800"/>
          </a:xfrm>
        </p:spPr>
        <p:txBody>
          <a:bodyPr>
            <a:normAutofit fontScale="92500" lnSpcReduction="10000"/>
          </a:bodyPr>
          <a:lstStyle/>
          <a:p>
            <a:r>
              <a:rPr lang="hu-HU" sz="2800" smtClean="0"/>
              <a:t>Egy jégkrémgyártó cég reklámköltsége 10 millió Ft, eladásösztönzésre 5mFt-ot költ. A gyártás állandó költsége 4 millió Ft, az egységre jutó anyag- és bérköltség 15 Ft. A jégkrém-rúd eladási ára 45 Ft/darab.</a:t>
            </a:r>
          </a:p>
          <a:p>
            <a:endParaRPr lang="hu-HU" sz="2800" smtClean="0"/>
          </a:p>
          <a:p>
            <a:r>
              <a:rPr lang="hu-HU" smtClean="0"/>
              <a:t>Q</a:t>
            </a:r>
            <a:r>
              <a:rPr lang="hu-HU" sz="1800" smtClean="0"/>
              <a:t>krit</a:t>
            </a:r>
            <a:r>
              <a:rPr lang="hu-HU" smtClean="0"/>
              <a:t>=(10000000+5000000+4000000)/45-15= 633333 db</a:t>
            </a:r>
          </a:p>
          <a:p>
            <a:r>
              <a:rPr lang="hu-HU" smtClean="0"/>
              <a:t>Fedezeti összeg=(10000000+5000000+4000000)/(45-15)/45= 28498575Ft</a:t>
            </a:r>
            <a:endParaRPr lang="hu-HU" smtClean="0">
              <a:latin typeface="TimesNewRomanPSMT"/>
            </a:endParaRPr>
          </a:p>
          <a:p>
            <a:endParaRPr lang="hu-HU" sz="2800" smtClean="0"/>
          </a:p>
        </p:txBody>
      </p:sp>
    </p:spTree>
    <p:extLst>
      <p:ext uri="{BB962C8B-B14F-4D97-AF65-F5344CB8AC3E}">
        <p14:creationId xmlns:p14="http://schemas.microsoft.com/office/powerpoint/2010/main" val="38671479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u-HU" sz="4000" dirty="0" smtClean="0">
                <a:solidFill>
                  <a:srgbClr val="FF3300"/>
                </a:solidFill>
              </a:rPr>
              <a:t>Eladási ár kialakításának elvei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hu-HU" sz="2000" smtClean="0"/>
              <a:t>1. Kereslet és a kínálat határozza meg egy szolgáltatás eladhatóságát =árát!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hu-HU" sz="20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hu-HU" sz="2000" smtClean="0"/>
              <a:t>2. Kedvező piaci pozícióban lévő vállalkozás diktálhatja az árakat. A költségekből indul ki, olyan árat tervez, mely fedezi az indokolt költségeit és elvárható hasznot hoz.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hu-HU" sz="2000" smtClean="0"/>
              <a:t>   Tervezett önköltség + elvárt bruttó haszon = tervezett ár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hu-HU" sz="20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hu-HU" sz="2000" smtClean="0"/>
              <a:t>2. A legtöbb vállalkozás kénytelen elfogadni a piaci árat és a nyereség növelését a költségek fokozottabb ellenőrzésével megvalósítani. un. fordított kalkuláció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hu-HU" sz="2000" smtClean="0"/>
              <a:t>   Piaci ár – tervezett közvetlen önköltség = bruttó haszon   </a:t>
            </a:r>
            <a:r>
              <a:rPr lang="hu-HU" sz="2000" b="1" smtClean="0"/>
              <a:t>vagy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hu-HU" sz="2000" smtClean="0"/>
              <a:t>   Piaci ár – elvárt bruttó haszon = közvetlen önköltség</a:t>
            </a:r>
          </a:p>
        </p:txBody>
      </p:sp>
    </p:spTree>
    <p:extLst>
      <p:ext uri="{BB962C8B-B14F-4D97-AF65-F5344CB8AC3E}">
        <p14:creationId xmlns:p14="http://schemas.microsoft.com/office/powerpoint/2010/main" val="2411101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u-HU" sz="4000" smtClean="0">
                <a:solidFill>
                  <a:srgbClr val="FF3300"/>
                </a:solidFill>
              </a:rPr>
              <a:t>Eladási ár kialakításának elvei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hu-HU" sz="2800" smtClean="0"/>
              <a:t>Költségek:</a:t>
            </a:r>
          </a:p>
          <a:p>
            <a:pPr eaLnBrk="1" hangingPunct="1">
              <a:lnSpc>
                <a:spcPct val="80000"/>
              </a:lnSpc>
            </a:pPr>
            <a:r>
              <a:rPr lang="hu-HU" sz="2800" smtClean="0"/>
              <a:t>Anyagi jellegű ráfordítások: anyagköltség, igénybe vett szolgáltatások</a:t>
            </a:r>
          </a:p>
          <a:p>
            <a:pPr eaLnBrk="1" hangingPunct="1">
              <a:lnSpc>
                <a:spcPct val="80000"/>
              </a:lnSpc>
            </a:pPr>
            <a:r>
              <a:rPr lang="hu-HU" sz="2800" smtClean="0"/>
              <a:t>Személyi jellegű ráfordítások: bérköltség, járulékok</a:t>
            </a:r>
          </a:p>
          <a:p>
            <a:pPr eaLnBrk="1" hangingPunct="1">
              <a:lnSpc>
                <a:spcPct val="80000"/>
              </a:lnSpc>
            </a:pPr>
            <a:r>
              <a:rPr lang="hu-HU" sz="2800" smtClean="0"/>
              <a:t>Értékcsökkenési leírás</a:t>
            </a:r>
          </a:p>
          <a:p>
            <a:pPr eaLnBrk="1" hangingPunct="1">
              <a:lnSpc>
                <a:spcPct val="80000"/>
              </a:lnSpc>
            </a:pPr>
            <a:r>
              <a:rPr lang="hu-HU" sz="2800" smtClean="0"/>
              <a:t>Egyéb költség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hu-HU" sz="2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hu-HU" sz="2800" smtClean="0"/>
              <a:t>Nettó eladási ár + ÁFA = Bruttó eladási ár</a:t>
            </a:r>
          </a:p>
        </p:txBody>
      </p:sp>
    </p:spTree>
    <p:extLst>
      <p:ext uri="{BB962C8B-B14F-4D97-AF65-F5344CB8AC3E}">
        <p14:creationId xmlns:p14="http://schemas.microsoft.com/office/powerpoint/2010/main" val="387934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4747</Words>
  <Application>Microsoft Office PowerPoint</Application>
  <PresentationFormat>Diavetítés a képernyőre (4:3 oldalarány)</PresentationFormat>
  <Paragraphs>1211</Paragraphs>
  <Slides>143</Slides>
  <Notes>52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3</vt:i4>
      </vt:variant>
      <vt:variant>
        <vt:lpstr>Diacímek</vt:lpstr>
      </vt:variant>
      <vt:variant>
        <vt:i4>143</vt:i4>
      </vt:variant>
    </vt:vector>
  </HeadingPairs>
  <TitlesOfParts>
    <vt:vector size="147" baseType="lpstr">
      <vt:lpstr>Office-téma</vt:lpstr>
      <vt:lpstr>Munkalap</vt:lpstr>
      <vt:lpstr>Klip</vt:lpstr>
      <vt:lpstr>Egyenlet</vt:lpstr>
      <vt:lpstr>2. nap</vt:lpstr>
      <vt:lpstr>Vállalati stratégia 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Stratégia, technológia, és a környezet hatása a szervezeti struktúrára</vt:lpstr>
      <vt:lpstr>A célok típusai </vt:lpstr>
      <vt:lpstr>A küldetés meghatározása</vt:lpstr>
      <vt:lpstr>A küldetés formai követelményei </vt:lpstr>
      <vt:lpstr>A vízió meghatározása</vt:lpstr>
      <vt:lpstr>A jó célmeghatározás elvei </vt:lpstr>
      <vt:lpstr>A célok hierarchiája</vt:lpstr>
      <vt:lpstr>Üzleti tervezés </vt:lpstr>
      <vt:lpstr>Az üzleti terv felépítése</vt:lpstr>
      <vt:lpstr>A tervezés követelményei</vt:lpstr>
      <vt:lpstr>Az üzleti tervezés célja</vt:lpstr>
      <vt:lpstr>Az üzleti terv célja</vt:lpstr>
      <vt:lpstr>Az üzleti terv felhasználása</vt:lpstr>
      <vt:lpstr>Az üzleti terv felépítése</vt:lpstr>
      <vt:lpstr>A  vállalkozás bemutatása (adatok)</vt:lpstr>
      <vt:lpstr>A vállalkozás bemutatása (tartalmi)</vt:lpstr>
      <vt:lpstr>Az üzleti terv felépítése</vt:lpstr>
      <vt:lpstr>Vezetői összefoglaló</vt:lpstr>
      <vt:lpstr>Vezetői összefoglaló általánosan</vt:lpstr>
      <vt:lpstr>Az üzleti terv felépítése</vt:lpstr>
      <vt:lpstr>Tevékenységek keretfeltételeinek elemzése</vt:lpstr>
      <vt:lpstr>Trendek</vt:lpstr>
      <vt:lpstr>Az elemzés módszerei</vt:lpstr>
      <vt:lpstr>PowerPoint bemutató</vt:lpstr>
      <vt:lpstr>PowerPoint bemutató</vt:lpstr>
      <vt:lpstr>PowerPoint bemutató</vt:lpstr>
      <vt:lpstr>PEST</vt:lpstr>
      <vt:lpstr>Az üzleti terv felépítése</vt:lpstr>
      <vt:lpstr>A tevékenységek céljának bemutatása</vt:lpstr>
      <vt:lpstr>Az üzleti terv felépítése</vt:lpstr>
      <vt:lpstr>A résztevékenységek koncepciójának lényege</vt:lpstr>
      <vt:lpstr>Az üzleti terv felépítése</vt:lpstr>
      <vt:lpstr>A megvalósítás bemutatása</vt:lpstr>
      <vt:lpstr>Egy feladat végiggondolásának összegzése</vt:lpstr>
      <vt:lpstr>A működtetés bemutatása</vt:lpstr>
      <vt:lpstr>Az üzleti terv felépítése</vt:lpstr>
      <vt:lpstr>A közvetlen, közvetett eredmények</vt:lpstr>
      <vt:lpstr>Az üzleti terv felépítése</vt:lpstr>
      <vt:lpstr>Az üzleti terv felépítése</vt:lpstr>
      <vt:lpstr>A marketing terv bemutatása</vt:lpstr>
      <vt:lpstr>A marketing terv részei</vt:lpstr>
      <vt:lpstr>Az üzleti terv felépítése</vt:lpstr>
      <vt:lpstr>Szervezeti felépítés</vt:lpstr>
      <vt:lpstr>Az üzleti terv felépítése</vt:lpstr>
      <vt:lpstr>Pénzügyi terv</vt:lpstr>
      <vt:lpstr>Üzemi, üzleti tevékenység eredménye/bevételek</vt:lpstr>
      <vt:lpstr>Üzemi, üzleti tevékenység/ráfordítás</vt:lpstr>
      <vt:lpstr>Pénzügyi műveletek eredménye</vt:lpstr>
      <vt:lpstr>Rendkívüli eredmény</vt:lpstr>
      <vt:lpstr>Ráfordítások/bevételek becslése</vt:lpstr>
      <vt:lpstr>Ráfordítások/bevételek becslése II.</vt:lpstr>
      <vt:lpstr>Az üzleti terv felépítése</vt:lpstr>
      <vt:lpstr>Lehetőségek - Kockázatok</vt:lpstr>
      <vt:lpstr>Marketing </vt:lpstr>
      <vt:lpstr>A Marketing, mint vállalati tevékenység: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Marketing háromszög</vt:lpstr>
      <vt:lpstr>A 80/20 -as  szabály</vt:lpstr>
      <vt:lpstr>PowerPoint bemutató</vt:lpstr>
      <vt:lpstr>PowerPoint bemutató</vt:lpstr>
      <vt:lpstr>A termék</vt:lpstr>
      <vt:lpstr>A termék életgörbe az idő függvényében ábrázolja a termék érétkesítésének alakulását. </vt:lpstr>
      <vt:lpstr>A termék-életgörbe szakaszai</vt:lpstr>
      <vt:lpstr>Bevezetés:</vt:lpstr>
      <vt:lpstr>Növekedés:</vt:lpstr>
      <vt:lpstr>Érettség:</vt:lpstr>
      <vt:lpstr>Hanyatlás</vt:lpstr>
      <vt:lpstr>A termék életgörbéjét megnyújtó, korrekciós eszközök </vt:lpstr>
      <vt:lpstr>   A marketing eszközrendszre marketing-mix: 4P</vt:lpstr>
      <vt:lpstr>A termék- vagy szolgáltatásjellemzők meghatározása (Product)</vt:lpstr>
      <vt:lpstr>Az árképzés, árpolitika meghatározása (Price)</vt:lpstr>
      <vt:lpstr>Az értékesítési utak vagy csatornák meghatározása (Place)</vt:lpstr>
      <vt:lpstr>A hatékony kommunikációs stratégia kidolgozása (Promotion)</vt:lpstr>
      <vt:lpstr>Marketing kommunikáció  5 M</vt:lpstr>
      <vt:lpstr>Szolgáltatás és a 7P</vt:lpstr>
      <vt:lpstr>A Maslow-féle szükséglethierarchia</vt:lpstr>
      <vt:lpstr>Az imázs</vt:lpstr>
      <vt:lpstr>Imázsra ható tényezők</vt:lpstr>
      <vt:lpstr>Vállalati arculat (CI)</vt:lpstr>
      <vt:lpstr>Vállalati arculat összetevői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Néhány fogalom</vt:lpstr>
      <vt:lpstr>Marshall-kereszt</vt:lpstr>
      <vt:lpstr>Marshall-kereszt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Mi történik akkor, ha külső tényező hatására változik meg valamelyik függvény alakja?</vt:lpstr>
      <vt:lpstr>PowerPoint bemutató</vt:lpstr>
      <vt:lpstr>PowerPoint bemutató</vt:lpstr>
      <vt:lpstr>Marshall-kereszt</vt:lpstr>
      <vt:lpstr> Fedezetszámítás</vt:lpstr>
      <vt:lpstr>Fedezeti pont (F) ábrázolása</vt:lpstr>
      <vt:lpstr>Fedezetszámítás (példa)</vt:lpstr>
      <vt:lpstr>Eladási ár kialakításának elvei</vt:lpstr>
      <vt:lpstr>Eladási ár kialakításának elvei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Lilian</dc:creator>
  <cp:lastModifiedBy>Lilian</cp:lastModifiedBy>
  <cp:revision>13</cp:revision>
  <dcterms:created xsi:type="dcterms:W3CDTF">2012-12-10T09:34:28Z</dcterms:created>
  <dcterms:modified xsi:type="dcterms:W3CDTF">2013-02-22T16:37:08Z</dcterms:modified>
</cp:coreProperties>
</file>