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56" r:id="rId2"/>
    <p:sldId id="268" r:id="rId3"/>
    <p:sldId id="269" r:id="rId4"/>
    <p:sldId id="270" r:id="rId5"/>
    <p:sldId id="273" r:id="rId6"/>
    <p:sldId id="274" r:id="rId7"/>
    <p:sldId id="275" r:id="rId8"/>
    <p:sldId id="257" r:id="rId9"/>
    <p:sldId id="272" r:id="rId10"/>
    <p:sldId id="276" r:id="rId11"/>
    <p:sldId id="277" r:id="rId12"/>
    <p:sldId id="278" r:id="rId13"/>
    <p:sldId id="358" r:id="rId14"/>
    <p:sldId id="359" r:id="rId15"/>
    <p:sldId id="266" r:id="rId16"/>
    <p:sldId id="281" r:id="rId17"/>
    <p:sldId id="282" r:id="rId18"/>
    <p:sldId id="283" r:id="rId19"/>
    <p:sldId id="284" r:id="rId20"/>
    <p:sldId id="320" r:id="rId21"/>
    <p:sldId id="321" r:id="rId22"/>
    <p:sldId id="322" r:id="rId23"/>
    <p:sldId id="323" r:id="rId24"/>
    <p:sldId id="324" r:id="rId25"/>
    <p:sldId id="325" r:id="rId26"/>
    <p:sldId id="326" r:id="rId27"/>
    <p:sldId id="327" r:id="rId28"/>
    <p:sldId id="328" r:id="rId29"/>
    <p:sldId id="329" r:id="rId30"/>
    <p:sldId id="330" r:id="rId31"/>
    <p:sldId id="331" r:id="rId32"/>
    <p:sldId id="332" r:id="rId33"/>
    <p:sldId id="333" r:id="rId34"/>
    <p:sldId id="334" r:id="rId35"/>
    <p:sldId id="335" r:id="rId36"/>
    <p:sldId id="336" r:id="rId37"/>
    <p:sldId id="337" r:id="rId38"/>
    <p:sldId id="338" r:id="rId39"/>
    <p:sldId id="339" r:id="rId40"/>
    <p:sldId id="258" r:id="rId41"/>
    <p:sldId id="360" r:id="rId42"/>
    <p:sldId id="285" r:id="rId43"/>
    <p:sldId id="361" r:id="rId44"/>
    <p:sldId id="286" r:id="rId45"/>
    <p:sldId id="287" r:id="rId46"/>
    <p:sldId id="288" r:id="rId47"/>
    <p:sldId id="289" r:id="rId48"/>
    <p:sldId id="290" r:id="rId49"/>
    <p:sldId id="291" r:id="rId50"/>
    <p:sldId id="292" r:id="rId51"/>
    <p:sldId id="293" r:id="rId52"/>
    <p:sldId id="259" r:id="rId53"/>
    <p:sldId id="294" r:id="rId54"/>
    <p:sldId id="295" r:id="rId55"/>
    <p:sldId id="296" r:id="rId56"/>
    <p:sldId id="297" r:id="rId57"/>
    <p:sldId id="298" r:id="rId58"/>
    <p:sldId id="299" r:id="rId59"/>
    <p:sldId id="362" r:id="rId60"/>
    <p:sldId id="300" r:id="rId61"/>
    <p:sldId id="301" r:id="rId62"/>
    <p:sldId id="302" r:id="rId63"/>
    <p:sldId id="303" r:id="rId64"/>
    <p:sldId id="304" r:id="rId65"/>
    <p:sldId id="305" r:id="rId66"/>
    <p:sldId id="306" r:id="rId67"/>
    <p:sldId id="307" r:id="rId68"/>
    <p:sldId id="308" r:id="rId69"/>
    <p:sldId id="309" r:id="rId70"/>
    <p:sldId id="310" r:id="rId71"/>
    <p:sldId id="311" r:id="rId72"/>
    <p:sldId id="312" r:id="rId73"/>
    <p:sldId id="313" r:id="rId74"/>
    <p:sldId id="314" r:id="rId75"/>
    <p:sldId id="315" r:id="rId76"/>
    <p:sldId id="316" r:id="rId77"/>
    <p:sldId id="317" r:id="rId78"/>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Stílus és rács nélkül">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94660"/>
  </p:normalViewPr>
  <p:slideViewPr>
    <p:cSldViewPr>
      <p:cViewPr varScale="1">
        <p:scale>
          <a:sx n="71" d="100"/>
          <a:sy n="71" d="100"/>
        </p:scale>
        <p:origin x="-114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FDC66B-873D-40FA-A219-26EB0A09113E}" type="datetimeFigureOut">
              <a:rPr lang="hu-HU" smtClean="0"/>
              <a:t>2012.12.16.</a:t>
            </a:fld>
            <a:endParaRPr lang="hu-HU"/>
          </a:p>
        </p:txBody>
      </p:sp>
      <p:sp>
        <p:nvSpPr>
          <p:cNvPr id="4" name="Diakép hely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254CAF-07C5-43C1-850D-E40631B0F409}" type="slidenum">
              <a:rPr lang="hu-HU" smtClean="0"/>
              <a:t>‹#›</a:t>
            </a:fld>
            <a:endParaRPr lang="hu-HU"/>
          </a:p>
        </p:txBody>
      </p:sp>
    </p:spTree>
    <p:extLst>
      <p:ext uri="{BB962C8B-B14F-4D97-AF65-F5344CB8AC3E}">
        <p14:creationId xmlns:p14="http://schemas.microsoft.com/office/powerpoint/2010/main" val="2553646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F36FE22-7E1D-4ABD-A05E-2931FE7F68BA}" type="slidenum">
              <a:rPr lang="hu-HU" smtClean="0"/>
              <a:pPr eaLnBrk="1" hangingPunct="1"/>
              <a:t>56</a:t>
            </a:fld>
            <a:endParaRPr lang="hu-HU" smtClean="0"/>
          </a:p>
        </p:txBody>
      </p:sp>
      <p:sp>
        <p:nvSpPr>
          <p:cNvPr id="62467" name="Rectangle 2"/>
          <p:cNvSpPr>
            <a:spLocks noRo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r>
              <a:rPr lang="hu-HU" smtClean="0"/>
              <a:t>A munkamegosztás során különböző elvek szerint alakítják ki a szervezet egységeit, amelyeken belül a további munkamegosztás révén újabb szervezeti részlegeket különítenek el, egészen az utolsó munkahelyig. Ennek megfelelően beszélhetünk elsődleges, másodlagos, stb. munkamegosztásról. </a:t>
            </a:r>
          </a:p>
          <a:p>
            <a:pPr eaLnBrk="1" hangingPunct="1"/>
            <a:endParaRPr lang="hu-HU" smtClean="0"/>
          </a:p>
          <a:p>
            <a:pPr eaLnBrk="1" hangingPunct="1"/>
            <a:r>
              <a:rPr lang="hu-HU" smtClean="0"/>
              <a:t>A funkcionális elv szerinti munkamegosztás során homogén szakmai tevékenységeket különítenek el egymástól: kutatás-fejlesztés, beszerzés, termelés, értékesítés és a pénzügy.</a:t>
            </a:r>
          </a:p>
          <a:p>
            <a:pPr eaLnBrk="1" hangingPunct="1"/>
            <a:r>
              <a:rPr lang="hu-HU" smtClean="0"/>
              <a:t>A tárgyi elvű munkamegosztás során a szervezeten belül termékek, anyagok, ill. vevők – mint homogén input ill. output csoportok – szerint rendelik az ellátandó feladatokat az egyes szervezeti egységekhez.</a:t>
            </a:r>
          </a:p>
          <a:p>
            <a:pPr eaLnBrk="1" hangingPunct="1"/>
            <a:r>
              <a:rPr lang="hu-HU" smtClean="0"/>
              <a:t>A regionális elv alapján történő munkamegosztás esetében a feladatok földrajzi, ill. értékesítési területek szerinti elkülönítése történik. </a:t>
            </a:r>
          </a:p>
          <a:p>
            <a:pPr eaLnBrk="1" hangingPunct="1"/>
            <a:endParaRPr lang="hu-HU" smtClean="0"/>
          </a:p>
          <a:p>
            <a:pPr eaLnBrk="1" hangingPunct="1"/>
            <a:r>
              <a:rPr lang="hu-HU" smtClean="0"/>
              <a:t>Az elsődleges munkamegosztás szintjén kettőnél több elv alkalmazása viszonylag ritka. Általában csak nagy méretű – általában multinacionális cégeknél – található olyan megoldás, ahol a funkcionális, a tárgyi és a regionális elv szerinti munkamegosztást egyidejűleg alkalmazzák. A szervezeteken belül a munkamegosztás további szintjein természetesen újabb, eltérő munkamegosztási elveket lehet alkalmazni (funkcionálison belül tárgyi vagy regionális elv alapján) 2.ábra 44.o.</a:t>
            </a:r>
          </a:p>
          <a:p>
            <a:pPr eaLnBrk="1" hangingPunct="1"/>
            <a:r>
              <a:rPr lang="hu-HU"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5218400-3699-4BE7-BCC5-EBBD5DA1E624}" type="slidenum">
              <a:rPr lang="hu-HU" smtClean="0"/>
              <a:pPr eaLnBrk="1" hangingPunct="1"/>
              <a:t>57</a:t>
            </a:fld>
            <a:endParaRPr lang="hu-HU" smtClean="0"/>
          </a:p>
        </p:txBody>
      </p:sp>
      <p:sp>
        <p:nvSpPr>
          <p:cNvPr id="63491" name="Rectangle 2"/>
          <p:cNvSpPr>
            <a:spLocks noRo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r>
              <a:rPr lang="hu-HU" smtClean="0"/>
              <a:t>Az egyes szervezeti egységek a munkamegosztásból rájuk háruló feladatokat természetesen csak akkor tudják ellátni, ha azoknak a vezetői megfelelő hatáskörrel rendelkeznek. </a:t>
            </a:r>
          </a:p>
          <a:p>
            <a:pPr eaLnBrk="1" hangingPunct="1"/>
            <a:r>
              <a:rPr lang="hu-HU" smtClean="0"/>
              <a:t>Egyvonalas: Az alárendelt szervezeti egység tevékenységétől független általános munkáltatói jogok gyakorlása és a feladatok elvégzésével kapcsolatos konkrét szakmai iránymutatás egyazon felettes szervezeti egységtől várható. A lefelé történő feladatkijelölés, utasítás és a felfelé való jelentés ugyanazon a szolgálati úton történik. </a:t>
            </a:r>
          </a:p>
          <a:p>
            <a:pPr eaLnBrk="1" hangingPunct="1"/>
            <a:r>
              <a:rPr lang="hu-HU" smtClean="0"/>
              <a:t>Az ilyen módon megteremtett linearitás egyszerű, áttekinthető belső kapcsolatokat valamint az alá- és fölérendeltségi viszonyok egyértelműségét eredményezi. Hátrányos vonása azonban, hogy a kommunikáció csak a szolgálati utakon keresztül történhet, így nehézkes a horizontális (azonos szintek közötti) koordináció, együttműködés.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7F4E741-6474-44C4-886B-C55554211FCC}" type="slidenum">
              <a:rPr lang="hu-HU" smtClean="0"/>
              <a:pPr eaLnBrk="1" hangingPunct="1"/>
              <a:t>60</a:t>
            </a:fld>
            <a:endParaRPr lang="hu-HU" smtClean="0"/>
          </a:p>
        </p:txBody>
      </p:sp>
      <p:sp>
        <p:nvSpPr>
          <p:cNvPr id="64515" name="Rectangle 2"/>
          <p:cNvSpPr>
            <a:spLocks noRot="1" noChangeArrowheads="1" noTextEdit="1"/>
          </p:cNvSpPr>
          <p:nvPr>
            <p:ph type="sldImg"/>
          </p:nvPr>
        </p:nvSpPr>
        <p:spPr>
          <a:xfrm>
            <a:off x="1152525" y="692150"/>
            <a:ext cx="4554538" cy="3416300"/>
          </a:xfrm>
          <a:ln w="12700" cap="flat">
            <a:solidFill>
              <a:schemeClr val="tx1"/>
            </a:solidFill>
          </a:ln>
        </p:spPr>
      </p:sp>
      <p:sp>
        <p:nvSpPr>
          <p:cNvPr id="64516" name="Rectangle 3"/>
          <p:cNvSpPr>
            <a:spLocks noGrp="1" noChangeArrowheads="1"/>
          </p:cNvSpPr>
          <p:nvPr>
            <p:ph type="body" idx="1"/>
          </p:nvPr>
        </p:nvSpPr>
        <p:spPr>
          <a:xfrm>
            <a:off x="914400" y="4343400"/>
            <a:ext cx="5029200" cy="4113213"/>
          </a:xfrm>
          <a:noFill/>
        </p:spPr>
        <p:txBody>
          <a:bodyPr lIns="93662" tIns="46038" rIns="93662" bIns="46038"/>
          <a:lstStyle/>
          <a:p>
            <a:pPr defTabSz="923925" eaLnBrk="1" hangingPunct="1"/>
            <a:r>
              <a:rPr lang="hu-HU" smtClean="0"/>
              <a:t>A centralizáció és decentralizáció azt mutatja meg, hogy a döntéseket a szervezet melyik szintjén hozzák meg. A centralizáció biztosítja az egységes vezetői akarat érvényesítését, az erőforrások racionális hasznosítását. A decentralizáció, a hatáskörök leadása előnyös a munkával való elégedettség, a teljesítmény, a kreativitás és az elkötelezettség növelése szempontjából, ugyanakkor fokozza a “rövidlátás” veszélyét, együttműködési nehézségeket és belső konfliktusokat okozhat.</a:t>
            </a:r>
          </a:p>
          <a:p>
            <a:pPr defTabSz="923925" eaLnBrk="1" hangingPunct="1"/>
            <a:r>
              <a:rPr lang="hu-HU" smtClean="0"/>
              <a:t>A hierarchia nagysága variálható, lapos vagy soklépcsős szervezeteket hozhatunk létre. A lapos szervezetek könnyebben decentralizálhatók, hierarchikus szervezetek centralizációra hajlamosak. A hierarchia nagyságát a vezetési szintek és az irányítottak száma mutatja. </a:t>
            </a:r>
          </a:p>
          <a:p>
            <a:pPr defTabSz="923925" eaLnBrk="1" hangingPunct="1"/>
            <a:r>
              <a:rPr lang="hu-HU" smtClean="0"/>
              <a:t>Az utasítások egységessége azt jelenti, hogy mindenkinek csak egy fölérendeltje lehet. Ez a legtöbb szervezetben érvényesül, mert nagyon hatékony megoldás. A szolgálati út biztosítja, hogy az utasítások lefelé, ill. az információk felfelé (esetenként lefelé is) minden egységet elérjenek. Vannak olyan szervezetek, amelyben többféle munkamegosztás egyszerre és azonos erősséggel van jelen, ilyenkor az utasítások egységességének biztosítása jelentős egyeztetéseket, koordinációt igényel az egyes vezetési szinteken.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2C3AFC5-678A-4B59-87DF-6591F032451D}" type="slidenum">
              <a:rPr lang="hu-HU" smtClean="0"/>
              <a:pPr eaLnBrk="1" hangingPunct="1"/>
              <a:t>61</a:t>
            </a:fld>
            <a:endParaRPr lang="hu-HU" smtClean="0"/>
          </a:p>
        </p:txBody>
      </p:sp>
      <p:sp>
        <p:nvSpPr>
          <p:cNvPr id="65539" name="Rectangle 2"/>
          <p:cNvSpPr>
            <a:spLocks noRot="1" noChangeArrowheads="1" noTextEdit="1"/>
          </p:cNvSpPr>
          <p:nvPr>
            <p:ph type="sldImg"/>
          </p:nvPr>
        </p:nvSpPr>
        <p:spPr>
          <a:xfrm>
            <a:off x="1152525" y="692150"/>
            <a:ext cx="4554538" cy="3416300"/>
          </a:xfrm>
          <a:ln w="12700" cap="flat">
            <a:solidFill>
              <a:schemeClr val="tx1"/>
            </a:solidFill>
          </a:ln>
        </p:spPr>
      </p:sp>
      <p:sp>
        <p:nvSpPr>
          <p:cNvPr id="65540" name="Rectangle 3"/>
          <p:cNvSpPr>
            <a:spLocks noGrp="1" noChangeArrowheads="1"/>
          </p:cNvSpPr>
          <p:nvPr>
            <p:ph type="body" idx="1"/>
          </p:nvPr>
        </p:nvSpPr>
        <p:spPr>
          <a:xfrm>
            <a:off x="914400" y="4343400"/>
            <a:ext cx="5029200" cy="4113213"/>
          </a:xfrm>
          <a:noFill/>
        </p:spPr>
        <p:txBody>
          <a:bodyPr lIns="93662" tIns="46038" rIns="93662" bIns="46038"/>
          <a:lstStyle/>
          <a:p>
            <a:pPr defTabSz="923925" eaLnBrk="1" hangingPunct="1"/>
            <a:endParaRPr lang="hu-H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48F30CC-4E41-4FE1-A7EC-E0286A742138}" type="slidenum">
              <a:rPr lang="hu-HU" smtClean="0"/>
              <a:pPr eaLnBrk="1" hangingPunct="1"/>
              <a:t>62</a:t>
            </a:fld>
            <a:endParaRPr lang="hu-HU" smtClean="0"/>
          </a:p>
        </p:txBody>
      </p:sp>
      <p:sp>
        <p:nvSpPr>
          <p:cNvPr id="66563" name="Rectangle 2"/>
          <p:cNvSpPr>
            <a:spLocks noRot="1" noChangeArrowheads="1" noTextEdit="1"/>
          </p:cNvSpPr>
          <p:nvPr>
            <p:ph type="sldImg"/>
          </p:nvPr>
        </p:nvSpPr>
        <p:spPr>
          <a:xfrm>
            <a:off x="1152525" y="692150"/>
            <a:ext cx="4554538" cy="3416300"/>
          </a:xfrm>
          <a:ln w="12700" cap="flat">
            <a:solidFill>
              <a:schemeClr val="tx1"/>
            </a:solidFill>
          </a:ln>
        </p:spPr>
      </p:sp>
      <p:sp>
        <p:nvSpPr>
          <p:cNvPr id="66564" name="Rectangle 3"/>
          <p:cNvSpPr>
            <a:spLocks noGrp="1" noChangeArrowheads="1"/>
          </p:cNvSpPr>
          <p:nvPr>
            <p:ph type="body" idx="1"/>
          </p:nvPr>
        </p:nvSpPr>
        <p:spPr>
          <a:xfrm>
            <a:off x="914400" y="4343400"/>
            <a:ext cx="5029200" cy="4113213"/>
          </a:xfrm>
          <a:noFill/>
        </p:spPr>
        <p:txBody>
          <a:bodyPr lIns="93662" tIns="46038" rIns="93662" bIns="46038"/>
          <a:lstStyle/>
          <a:p>
            <a:pPr defTabSz="923925" eaLnBrk="1" hangingPunct="1"/>
            <a:endParaRPr lang="hu-H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C15EE4C-7661-43E6-935E-E368A4028325}" type="slidenum">
              <a:rPr lang="hu-HU" smtClean="0"/>
              <a:pPr eaLnBrk="1" hangingPunct="1"/>
              <a:t>65</a:t>
            </a:fld>
            <a:endParaRPr lang="hu-HU" smtClean="0"/>
          </a:p>
        </p:txBody>
      </p:sp>
      <p:sp>
        <p:nvSpPr>
          <p:cNvPr id="67587" name="Rectangle 2"/>
          <p:cNvSpPr>
            <a:spLocks noRo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lnSpc>
                <a:spcPct val="90000"/>
              </a:lnSpc>
            </a:pPr>
            <a:r>
              <a:rPr lang="hu-HU" sz="1000" smtClean="0"/>
              <a:t>Lineárisnak nevezzük azokat a szervezeteket, ahol a homogén termékszerkezetnek megfelelően a szervezet felépítése a termék vagy szolgáltatás előállítási és értékesítési folyamatainak megfelelően épül fel. A munkamegosztás tárgyi jellegű, így egyvonalas irányítás valósul meg, azaz egyértelmű alá- és fölérendeltség van, a szolgálati út az utasítások és információk továbbításának csatornája. Egyszerű, jól áttekinthető forma, a központi akarat korlátlanul érvényesíthető. Egyszerű és homogén feladatok esetén sikerrel alkalmazható. Hátránya a rugalmatlansága, a felsőszintű vezetés túlterheltsége és az információ torzulásának veszélye.</a:t>
            </a:r>
            <a:endParaRPr lang="hu-HU" sz="1000" b="1" smtClean="0"/>
          </a:p>
          <a:p>
            <a:pPr eaLnBrk="1" hangingPunct="1">
              <a:lnSpc>
                <a:spcPct val="90000"/>
              </a:lnSpc>
            </a:pPr>
            <a:r>
              <a:rPr lang="hu-HU" sz="1000" b="1" smtClean="0"/>
              <a:t>Alkalmazhatóságának feltétele</a:t>
            </a:r>
            <a:r>
              <a:rPr lang="hu-HU" sz="1000" smtClean="0"/>
              <a:t>: kisméretű szervezetek esetén, vagy olyan környezetben, ahol minimális a változás, az innovációs kényszer.</a:t>
            </a:r>
            <a:endParaRPr lang="hu-HU" sz="1000" b="1" smtClean="0"/>
          </a:p>
          <a:p>
            <a:pPr eaLnBrk="1" hangingPunct="1">
              <a:lnSpc>
                <a:spcPct val="90000"/>
              </a:lnSpc>
            </a:pPr>
            <a:r>
              <a:rPr lang="hu-HU" sz="1000" b="1" smtClean="0"/>
              <a:t>A munkamegosztás jellemzői:</a:t>
            </a:r>
            <a:r>
              <a:rPr lang="hu-HU" sz="1000" smtClean="0"/>
              <a:t> az elvégzendő feladatok szerint vagy a menedzser határozza meg. </a:t>
            </a:r>
            <a:endParaRPr lang="hu-HU" sz="1000" b="1" smtClean="0"/>
          </a:p>
          <a:p>
            <a:pPr eaLnBrk="1" hangingPunct="1">
              <a:lnSpc>
                <a:spcPct val="90000"/>
              </a:lnSpc>
            </a:pPr>
            <a:r>
              <a:rPr lang="hu-HU" sz="1000" b="1" smtClean="0"/>
              <a:t>A hatáskörmegosztás jellemzői</a:t>
            </a:r>
            <a:r>
              <a:rPr lang="hu-HU" sz="1000" smtClean="0"/>
              <a:t>: a szolgálati utaknak megfelelően csak operatív ügyekben, az első közös főnökön keresztül, a döntési jogkör centralizált, egyvonalas szervezet (minden beosztottnak egy főnöke van, ettől kaphat utasítást, és ennek tartozik beszámolási kötelezettséggel).</a:t>
            </a:r>
            <a:endParaRPr lang="hu-HU" sz="1000" b="1" smtClean="0"/>
          </a:p>
          <a:p>
            <a:pPr eaLnBrk="1" hangingPunct="1">
              <a:lnSpc>
                <a:spcPct val="90000"/>
              </a:lnSpc>
            </a:pPr>
            <a:r>
              <a:rPr lang="hu-HU" sz="1000" b="1" smtClean="0"/>
              <a:t>A koordináció jellemzői</a:t>
            </a:r>
            <a:r>
              <a:rPr lang="hu-HU" sz="1000" smtClean="0"/>
              <a:t>: vertikális jellegű koordináció, a szolgálati úton, hatalmi eszközökkel koordinál. </a:t>
            </a:r>
            <a:endParaRPr lang="hu-HU" sz="1000" b="1" smtClean="0"/>
          </a:p>
          <a:p>
            <a:pPr eaLnBrk="1" hangingPunct="1">
              <a:lnSpc>
                <a:spcPct val="90000"/>
              </a:lnSpc>
            </a:pPr>
            <a:r>
              <a:rPr lang="hu-HU" sz="1000" b="1" smtClean="0"/>
              <a:t>Előnye:</a:t>
            </a:r>
            <a:r>
              <a:rPr lang="hu-HU" sz="1000" smtClean="0"/>
              <a:t> egyértelmű alá- és fölérendeltségi viszony, a feladatok mennyiségének változása esetén a szervezet szélességi és mélységi tagozódása változtatható, egyszerű, jól áttekinthető struktúra, viszonylag egyszerű és homogén feladatok esetén nagyszámú ember irányítható.  </a:t>
            </a:r>
            <a:endParaRPr lang="hu-HU" sz="1000" b="1" smtClean="0"/>
          </a:p>
          <a:p>
            <a:pPr eaLnBrk="1" hangingPunct="1">
              <a:lnSpc>
                <a:spcPct val="90000"/>
              </a:lnSpc>
            </a:pPr>
            <a:r>
              <a:rPr lang="hu-HU" sz="1000" b="1" smtClean="0"/>
              <a:t>Hátránya:</a:t>
            </a:r>
            <a:r>
              <a:rPr lang="hu-HU" sz="1000" smtClean="0"/>
              <a:t> a felső szintű vezető tevékenysége rendkívül összetett; a szervezet az új feladathoz nehezen alkalmazkodik, rendszerint új szervezeti egységgel reagál, így nem rugalmas; a szervezeten belüli kommunikáció csak a szolgálati úton megengedett, amely bizonytalannál és lassúvá teheti az együttműködést, így fennáll az információ torzulásának veszélye.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2B416EE-2A4E-4936-BC19-BF723B61DC4C}" type="slidenum">
              <a:rPr lang="hu-HU" smtClean="0"/>
              <a:pPr eaLnBrk="1" hangingPunct="1"/>
              <a:t>68</a:t>
            </a:fld>
            <a:endParaRPr lang="hu-HU" smtClean="0"/>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r>
              <a:rPr lang="hu-HU" smtClean="0"/>
              <a:t>A törzsegységi szervezeti forma a lineáris szervezet egy hátrányának kiküszöbölésére jött létre, nevezetesen a vezetők túlterheltségének enyhítésére.</a:t>
            </a:r>
          </a:p>
          <a:p>
            <a:pPr eaLnBrk="1" hangingPunct="1"/>
            <a:r>
              <a:rPr lang="hu-HU" smtClean="0"/>
              <a:t>a törzsegység a vezetési tevékenység támogatója, mely különböző szakterületek képviselőit foglalja magába. Feladata, hogy információkat szerezzen a szervezetről, a vezetőnek tanácsot adjon. Utasítási joguk nincs, ez itt is csak a szolgálati út mentén történik. Nagyobb szervezetekben több vezetési szinten és létrejöhetnek ilyen szerepű egységek, így egy párhuzamos törzsegységi hierarchia jöhet létre.</a:t>
            </a:r>
          </a:p>
          <a:p>
            <a:pPr eaLnBrk="1" hangingPunct="1"/>
            <a:r>
              <a:rPr lang="hu-HU" smtClean="0"/>
              <a:t>A törzsegység nemcsak a lineáris szervezetekben fordul elő, gyakran társul a funkcionális szervezeti formához is.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4D49D8B-0700-4B1D-964C-10E6A5A7FFB8}" type="slidenum">
              <a:rPr lang="hu-HU" smtClean="0"/>
              <a:pPr eaLnBrk="1" hangingPunct="1"/>
              <a:t>70</a:t>
            </a:fld>
            <a:endParaRPr lang="hu-HU" smtClean="0"/>
          </a:p>
        </p:txBody>
      </p:sp>
      <p:sp>
        <p:nvSpPr>
          <p:cNvPr id="69635" name="Rectangle 2"/>
          <p:cNvSpPr>
            <a:spLocks noRo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hu-HU" sz="1000" smtClean="0"/>
              <a:t>A funkcionális szervezetekben a feladatok (azaz funkciók) szerinti munkamegosztás az alapvető szervezési elv (lásd 5.4 ábra).</a:t>
            </a:r>
          </a:p>
          <a:p>
            <a:pPr eaLnBrk="1" hangingPunct="1"/>
            <a:r>
              <a:rPr lang="hu-HU" sz="1000" smtClean="0"/>
              <a:t>Az egyes szakterületek (pl. termelés, pénzügyek, fejlesztés) önálló szervezeti egységben jelennek meg. Ez a forma akkor előnyös, ha a feladatok megoldásához a speciális szakértelem szükséges és sokféle, de nem nagy mennyiségben előállított termék vagy szolgáltatás tartozik a működési körhöz. Miközben a funkcionális egységeken belül az együttműködés igen szoros, problémát jelent a más egységekkel való együttműködés. A végrehajtás szintjén lévők többszörös irányítás alatt dolgoznak, a vonalbeli vezetés és a funkcionális vezetés egyaránt jogosult utasítások adására. A többvonalas irányítás pedig koordináció problémáját veti fel. A funkcionális szervezetekben ezt - sok esetben bürokratikus szabályozással oldják meg.</a:t>
            </a:r>
          </a:p>
          <a:p>
            <a:pPr eaLnBrk="1" hangingPunct="1"/>
            <a:r>
              <a:rPr lang="hu-HU" sz="1000" b="1" smtClean="0"/>
              <a:t>Alkalmazhatóságának feltétele:</a:t>
            </a:r>
            <a:r>
              <a:rPr lang="hu-HU" sz="1000" smtClean="0"/>
              <a:t> stabil környezet esetén, ahol nem jellemzők a piaci, technikai, technológiai változások;</a:t>
            </a:r>
            <a:endParaRPr lang="hu-HU" sz="1000" b="1" smtClean="0"/>
          </a:p>
          <a:p>
            <a:pPr eaLnBrk="1" hangingPunct="1"/>
            <a:r>
              <a:rPr lang="hu-HU" sz="1000" b="1" smtClean="0"/>
              <a:t>A munkamegosztás jellemzői:</a:t>
            </a:r>
            <a:r>
              <a:rPr lang="hu-HU" sz="1000" smtClean="0"/>
              <a:t> az elsődleges munkamegosztás funkciók szerint történik; munkaköri leírások vannak; jellemző a szabályozottság.</a:t>
            </a:r>
            <a:endParaRPr lang="hu-HU" sz="1000" b="1" smtClean="0"/>
          </a:p>
          <a:p>
            <a:pPr eaLnBrk="1" hangingPunct="1"/>
            <a:r>
              <a:rPr lang="hu-HU" sz="1000" b="1" smtClean="0"/>
              <a:t>A hatáskörmegosztás jellemzői:</a:t>
            </a:r>
            <a:r>
              <a:rPr lang="hu-HU" sz="1000" smtClean="0"/>
              <a:t> a döntési jogkörök a funkcióknak megfelelően centralizáltak; a szabályozottság magas fokú, többvonalas szervezet (egy beosztottat egyidejűleg többen is irányíthatnak)</a:t>
            </a:r>
            <a:endParaRPr lang="hu-HU" sz="1000" b="1" smtClean="0"/>
          </a:p>
          <a:p>
            <a:pPr eaLnBrk="1" hangingPunct="1"/>
            <a:r>
              <a:rPr lang="hu-HU" sz="1000" b="1" smtClean="0"/>
              <a:t>A koordináció jellemzői:</a:t>
            </a:r>
            <a:r>
              <a:rPr lang="hu-HU" sz="1000" smtClean="0"/>
              <a:t> a vertikális koordináció szabályozott, kiépített úton; a horizontális koordináció azonos hierarchikus szinteken intézményesített; szabályzatok, formalizált előírások vannak, technokratikus; eszközei: tervek, költségvetések segítségével oldja meg a koordinálást.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5F0F26F-1011-4AD5-AC1F-B7D61819CB6B}" type="slidenum">
              <a:rPr lang="hu-HU" smtClean="0"/>
              <a:pPr eaLnBrk="1" hangingPunct="1"/>
              <a:t>71</a:t>
            </a:fld>
            <a:endParaRPr lang="hu-HU" smtClean="0"/>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r>
              <a:rPr lang="hu-HU" b="1" smtClean="0"/>
              <a:t>Előnyei:</a:t>
            </a:r>
            <a:r>
              <a:rPr lang="hu-HU" smtClean="0"/>
              <a:t> a specializáció a szakértelem és a termelékenység növekedését eredményezi az egységköltségek csökkenése mellett; a szabályozottság egyértelmű, azonos színvonalú feladatvégzést eredményez, bonyolult, nagy erők koncentrálását igénylő feladatok végrehajtását teszi lehetővé. </a:t>
            </a:r>
            <a:endParaRPr lang="hu-HU" b="1" smtClean="0"/>
          </a:p>
          <a:p>
            <a:pPr eaLnBrk="1" hangingPunct="1"/>
            <a:r>
              <a:rPr lang="hu-HU" b="1" smtClean="0"/>
              <a:t>Hátrányai:</a:t>
            </a:r>
            <a:r>
              <a:rPr lang="hu-HU" i="1" smtClean="0"/>
              <a:t> </a:t>
            </a:r>
            <a:r>
              <a:rPr lang="hu-HU" smtClean="0"/>
              <a:t>a változó környezethez kevéssé tud alkalmazkodni az erőteljes szabályozottság miatt, így a szükséges válaszok csak lassan születnek meg, veszélyezteti a szervezet adaptációs képességét; növekvő diverzifikáció esetén a különböző kapcsolatok nehezen tekinthetőek át, felesleges tartalékok keletkeznek; a kommunikációs nehézségek miatt a horizontális koordináció a szabályzatok ellenére háttérbe szorul, számos esetben elmarad.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B575770-F767-4C43-B36B-2F8F0D7740CC}" type="slidenum">
              <a:rPr lang="hu-HU" smtClean="0"/>
              <a:pPr eaLnBrk="1" hangingPunct="1"/>
              <a:t>73</a:t>
            </a:fld>
            <a:endParaRPr lang="hu-HU" smtClean="0"/>
          </a:p>
        </p:txBody>
      </p:sp>
      <p:sp>
        <p:nvSpPr>
          <p:cNvPr id="71683" name="Rectangle 2"/>
          <p:cNvSpPr>
            <a:spLocks noRo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r>
              <a:rPr lang="hu-HU" sz="1000" smtClean="0"/>
              <a:t>A divizionális szervezeti forma jellemzője, hogy fő alkotóelemei, a divíziók nagy önállósággal rendelkeznek, a működéshez szükséges hatáskörök többsége a divízió kezében van Divíziók általában olyan cégeknél jönnek létre, ahol a működés egymástól elválasztható üzletágakban folyik. A divízió szervezésének alapelvei: a termék, a piac és a területi elv (ritkán a vevőcsoport).</a:t>
            </a:r>
          </a:p>
          <a:p>
            <a:pPr eaLnBrk="1" hangingPunct="1"/>
            <a:r>
              <a:rPr lang="hu-HU" sz="1000" smtClean="0"/>
              <a:t>A </a:t>
            </a:r>
            <a:r>
              <a:rPr lang="hu-HU" sz="1000" b="1" smtClean="0"/>
              <a:t>divíziók önállósága</a:t>
            </a:r>
            <a:r>
              <a:rPr lang="hu-HU" sz="1000" smtClean="0"/>
              <a:t> különböző szintű lehet, az önállóság függvényében, </a:t>
            </a:r>
            <a:r>
              <a:rPr lang="hu-HU" sz="1000" b="1" smtClean="0"/>
              <a:t>költség központokként</a:t>
            </a:r>
            <a:r>
              <a:rPr lang="hu-HU" sz="1000" smtClean="0"/>
              <a:t> (cost center), </a:t>
            </a:r>
            <a:r>
              <a:rPr lang="hu-HU" sz="1000" b="1" smtClean="0"/>
              <a:t>nyereség központként</a:t>
            </a:r>
            <a:r>
              <a:rPr lang="hu-HU" sz="1000" smtClean="0"/>
              <a:t> (profit center), és </a:t>
            </a:r>
            <a:r>
              <a:rPr lang="hu-HU" sz="1000" b="1" smtClean="0"/>
              <a:t>beruházási központként</a:t>
            </a:r>
            <a:r>
              <a:rPr lang="hu-HU" sz="1000" smtClean="0"/>
              <a:t> (investment center) is működhetnek.</a:t>
            </a:r>
          </a:p>
          <a:p>
            <a:pPr eaLnBrk="1" hangingPunct="1"/>
            <a:r>
              <a:rPr lang="hu-HU" sz="1000" smtClean="0"/>
              <a:t>A divizionális szervezeti forma sajátossága az is, hogy mivel a </a:t>
            </a:r>
            <a:r>
              <a:rPr lang="hu-HU" sz="1000" b="1" smtClean="0"/>
              <a:t>stratégiai szintű döntések a vállalati központ</a:t>
            </a:r>
            <a:r>
              <a:rPr lang="hu-HU" sz="1000" smtClean="0"/>
              <a:t> kezében vannak, az operatív pedig a divízióékben, a stratégiai és az operatív irányítás elválik. A divíziók a vállalat elsőszintű vezetője irányítása alá tartoznak, irányításukban a kivételek alapján történő menedzselési elv valósul meg.</a:t>
            </a:r>
            <a:endParaRPr lang="hu-HU" sz="1000" b="1" smtClean="0"/>
          </a:p>
          <a:p>
            <a:pPr eaLnBrk="1" hangingPunct="1"/>
            <a:r>
              <a:rPr lang="hu-HU" sz="1000" b="1" smtClean="0"/>
              <a:t>Alkalmazhatóságának feltétele</a:t>
            </a:r>
            <a:r>
              <a:rPr lang="hu-HU" sz="1000" i="1" smtClean="0"/>
              <a:t>:</a:t>
            </a:r>
            <a:r>
              <a:rPr lang="hu-HU" sz="1000" smtClean="0"/>
              <a:t> viszonylag dinamikus környezet esetén, széles a termékskála, eltérő termékféleségek, termékcsaládok alakíthatóak ki.</a:t>
            </a:r>
            <a:endParaRPr lang="hu-HU" sz="1000" b="1" smtClean="0"/>
          </a:p>
          <a:p>
            <a:pPr eaLnBrk="1" hangingPunct="1"/>
            <a:r>
              <a:rPr lang="hu-HU" sz="1000" b="1" smtClean="0"/>
              <a:t>A munkamegosztás jellemzői:</a:t>
            </a:r>
            <a:r>
              <a:rPr lang="hu-HU" sz="1000" smtClean="0"/>
              <a:t> az elsődleges munkamegosztás tárgyi elvű, azaz termékek, vevők, régiók szerinti divíziók alakíthatóak ki; a divíziókon belül a funkciók szerinti munkamegosztás érvényesül; a stratégiai irányítás a központban van; a taktikai feladatok teljesen, a stratégia meghatározásának csak egy része van a divíziók kezében.</a:t>
            </a:r>
            <a:endParaRPr lang="hu-HU" sz="1000" b="1" smtClean="0"/>
          </a:p>
          <a:p>
            <a:pPr eaLnBrk="1" hangingPunct="1"/>
            <a:r>
              <a:rPr lang="hu-HU" sz="1000" b="1" smtClean="0"/>
              <a:t>A hatáskörmegosztás jellemzői:</a:t>
            </a:r>
            <a:r>
              <a:rPr lang="hu-HU" sz="1000" smtClean="0"/>
              <a:t> a döntések a központ és a divíziók között decentralizáltak, a divízión belüli döntések centralizáltak.</a:t>
            </a:r>
            <a:endParaRPr lang="hu-HU" sz="1000" b="1" smtClean="0"/>
          </a:p>
          <a:p>
            <a:pPr eaLnBrk="1" hangingPunct="1"/>
            <a:r>
              <a:rPr lang="hu-HU" sz="1000" b="1" smtClean="0"/>
              <a:t>A koordináció jellemzői</a:t>
            </a:r>
            <a:r>
              <a:rPr lang="hu-HU" sz="1000" i="1" smtClean="0"/>
              <a:t>:</a:t>
            </a:r>
            <a:r>
              <a:rPr lang="hu-HU" sz="1000" smtClean="0"/>
              <a:t> horizontális koordináció a divíziók között nincs; az utasítás jellegű vertikális koordináció elenyésző; technokratikus eszközök: tervek, költségvetések, pályázatok segítségével koordinál.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87283F1-1C47-4995-A86D-954FC40D38E6}" type="slidenum">
              <a:rPr lang="hu-HU" smtClean="0"/>
              <a:pPr eaLnBrk="1" hangingPunct="1"/>
              <a:t>74</a:t>
            </a:fld>
            <a:endParaRPr lang="hu-HU" smtClean="0"/>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r>
              <a:rPr lang="hu-HU" b="1" smtClean="0"/>
              <a:t>Előnyei:</a:t>
            </a:r>
            <a:r>
              <a:rPr lang="hu-HU" smtClean="0"/>
              <a:t> a stratégiai és az operatív feladatok jól elkülöníthetőek; a divíziók részére egyértelmű célok határozhatóak meg; a divíziók és a vállalati célok között egyértelmű kapcsolat teremthető; erőteljesen érvényesülhet a piaci orientáció; teljesítményre ösztönző motivációs rendszer alakítható ki.</a:t>
            </a:r>
            <a:endParaRPr lang="hu-HU" b="1" smtClean="0"/>
          </a:p>
          <a:p>
            <a:pPr eaLnBrk="1" hangingPunct="1"/>
            <a:r>
              <a:rPr lang="hu-HU" b="1" smtClean="0"/>
              <a:t>Hátrányai:</a:t>
            </a:r>
            <a:r>
              <a:rPr lang="hu-HU" smtClean="0"/>
              <a:t> párhuzamos funkciók megléte; a decentralizáció létszámnövekedést okoz; a divíziók önállósága érzéketlenné, önzővé teszi a különálló divíziókat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75757EE-CDE0-4380-8466-9C9A818C533A}" type="slidenum">
              <a:rPr lang="hu-HU" smtClean="0"/>
              <a:pPr eaLnBrk="1" hangingPunct="1"/>
              <a:t>76</a:t>
            </a:fld>
            <a:endParaRPr lang="hu-HU" smtClean="0"/>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r>
              <a:rPr lang="hu-HU" sz="1000" smtClean="0"/>
              <a:t>A mátrix szervezetekben az alapvető munkamegosztásból adódó tagoltság két fajtája együtt, azonos szervezeti szinten jelenik meg. Míg a funkcionális szervezet esetében a funkció, a divizionális szervezetekben pl. a termék az elsődleges munkamegosztási elv, a mátrix szervezetben a kettő együtt jelenik meg. </a:t>
            </a:r>
          </a:p>
          <a:p>
            <a:pPr eaLnBrk="1" hangingPunct="1"/>
            <a:r>
              <a:rPr lang="hu-HU" sz="1000" smtClean="0"/>
              <a:t>A szervezetben többvonalas irányítás valósul meg. Ez pedig együttes döntéseket igényel, ezért a konfliktuskezelés tudatos alkalmazását igényli. A konfliktusok kialakulása természetes velejárója a mátrix szervezetnek, ez kifejezetten pozitív szerepet játszhat a szervezet hatékonyságának, rugalmasságának és versenyképességének növelésében.</a:t>
            </a:r>
          </a:p>
          <a:p>
            <a:pPr eaLnBrk="1" hangingPunct="1"/>
            <a:r>
              <a:rPr lang="hu-HU" sz="1000" smtClean="0"/>
              <a:t>A mátrix szervezetek egy része stabil, más része dinamikus. A stabil szervezetek jellemző struktúrájában a funkcionális irányítás, amely pl. a termékigazgatói rendszerrel párosul. A dinamikus mátrix szervezetekben a funkcionális irányításhoz projektvezetés párosul, amely a gyakran változó projektek miatt a szervezet rugalmasságát igényli.</a:t>
            </a:r>
            <a:endParaRPr lang="hu-HU" sz="1000" b="1" smtClean="0"/>
          </a:p>
          <a:p>
            <a:pPr eaLnBrk="1" hangingPunct="1"/>
            <a:r>
              <a:rPr lang="hu-HU" sz="1000" b="1" smtClean="0"/>
              <a:t>Alkalmazhatóságának feltétele:</a:t>
            </a:r>
            <a:r>
              <a:rPr lang="hu-HU" sz="1000" smtClean="0"/>
              <a:t> dinamikusan változó környezet esetén; összetett, jelentős innovációs igénnyel jellemezhető feladatok esetén; tárgyi elvű elkülöníthetőség; konfliktuskezelési készség és képesség a szervezeten belül. </a:t>
            </a:r>
            <a:endParaRPr lang="hu-HU" sz="1000" b="1" smtClean="0"/>
          </a:p>
          <a:p>
            <a:pPr eaLnBrk="1" hangingPunct="1"/>
            <a:r>
              <a:rPr lang="hu-HU" sz="1000" b="1" smtClean="0"/>
              <a:t>A munkamegosztás jellemzői:</a:t>
            </a:r>
            <a:r>
              <a:rPr lang="hu-HU" sz="1000" smtClean="0"/>
              <a:t> egyszerre érvényesül a funkciók szerinti és a tárgyi szemléletű munkamegosztás (többdimenziós); a szabályozottság dominanciája nem teljes, az egyeztetések, a konfliktuskezelés elvárt.</a:t>
            </a:r>
            <a:endParaRPr lang="hu-HU" sz="1000" b="1" smtClean="0"/>
          </a:p>
          <a:p>
            <a:pPr eaLnBrk="1" hangingPunct="1"/>
            <a:r>
              <a:rPr lang="hu-HU" sz="1000" b="1" smtClean="0"/>
              <a:t>A hatáskörmegosztás jellemzői:</a:t>
            </a:r>
            <a:r>
              <a:rPr lang="hu-HU" sz="1000" smtClean="0"/>
              <a:t> a funkcionális és a tárgyi szemléletű vezetők együtt döntenek, azonos kompetenciával rendelkeznek; a döntések decentralizáltak; a szabályozottság, formalizáltság viszonylag alacsony mértékű.</a:t>
            </a:r>
            <a:endParaRPr lang="hu-HU" sz="1000" b="1" smtClean="0"/>
          </a:p>
          <a:p>
            <a:pPr eaLnBrk="1" hangingPunct="1"/>
            <a:r>
              <a:rPr lang="hu-HU" sz="1000" b="1" smtClean="0"/>
              <a:t>A koordináció jellemzői:</a:t>
            </a:r>
            <a:r>
              <a:rPr lang="hu-HU" sz="1000" smtClean="0"/>
              <a:t> a horizontális és a vertikális koordináció a strukturális megoldás alapján biztosított; a személyorientált koordinációs eszközök a meghatározóak.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DB409FE-D26F-4065-B62D-212F6474D3FE}" type="slidenum">
              <a:rPr lang="hu-HU" smtClean="0"/>
              <a:pPr eaLnBrk="1" hangingPunct="1"/>
              <a:t>77</a:t>
            </a:fld>
            <a:endParaRPr lang="hu-HU" smtClean="0"/>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r>
              <a:rPr lang="hu-HU" b="1" smtClean="0"/>
              <a:t>Előnyei:</a:t>
            </a:r>
            <a:r>
              <a:rPr lang="hu-HU" smtClean="0"/>
              <a:t> adaptív, alkalmazkodik a kihívásokhoz; innovatív szemlélet érvényesíthető; kevert struktúrák alakíthatóak ki; a konfliktuskezelés egyben tanulási folyamat.</a:t>
            </a:r>
            <a:endParaRPr lang="hu-HU" b="1" smtClean="0"/>
          </a:p>
          <a:p>
            <a:pPr eaLnBrk="1" hangingPunct="1"/>
            <a:r>
              <a:rPr lang="hu-HU" b="1" smtClean="0"/>
              <a:t>Hátrányai:</a:t>
            </a:r>
            <a:r>
              <a:rPr lang="hu-HU" smtClean="0"/>
              <a:t> a konfliktus helyzet állandó jelenléte; a vezetők rivalizálása; a döntések és a felelősségvállalás elhárítása.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5288FB69-B59D-4478-B916-F990D667B0A6}" type="datetimeFigureOut">
              <a:rPr lang="hu-HU" smtClean="0"/>
              <a:t>2012.12.16.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1376001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5288FB69-B59D-4478-B916-F990D667B0A6}" type="datetimeFigureOut">
              <a:rPr lang="hu-HU" smtClean="0"/>
              <a:t>2012.12.16.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416280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5288FB69-B59D-4478-B916-F990D667B0A6}" type="datetimeFigureOut">
              <a:rPr lang="hu-HU" smtClean="0"/>
              <a:t>2012.12.16.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342201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5288FB69-B59D-4478-B916-F990D667B0A6}" type="datetimeFigureOut">
              <a:rPr lang="hu-HU" smtClean="0"/>
              <a:t>2012.12.16.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3865885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5288FB69-B59D-4478-B916-F990D667B0A6}" type="datetimeFigureOut">
              <a:rPr lang="hu-HU" smtClean="0"/>
              <a:t>2012.12.16.</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3976337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5288FB69-B59D-4478-B916-F990D667B0A6}" type="datetimeFigureOut">
              <a:rPr lang="hu-HU" smtClean="0"/>
              <a:t>2012.12.16.</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707733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5288FB69-B59D-4478-B916-F990D667B0A6}" type="datetimeFigureOut">
              <a:rPr lang="hu-HU" smtClean="0"/>
              <a:t>2012.12.16.</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284461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5288FB69-B59D-4478-B916-F990D667B0A6}" type="datetimeFigureOut">
              <a:rPr lang="hu-HU" smtClean="0"/>
              <a:t>2012.12.16.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2157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5288FB69-B59D-4478-B916-F990D667B0A6}" type="datetimeFigureOut">
              <a:rPr lang="hu-HU" smtClean="0"/>
              <a:t>2012.12.16.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91265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5288FB69-B59D-4478-B916-F990D667B0A6}" type="datetimeFigureOut">
              <a:rPr lang="hu-HU" smtClean="0"/>
              <a:t>2012.12.16.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3676989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5288FB69-B59D-4478-B916-F990D667B0A6}" type="datetimeFigureOut">
              <a:rPr lang="hu-HU" smtClean="0"/>
              <a:t>2012.12.16.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87C9A4C7-9F85-4DC0-9E35-4643DA51E30E}" type="slidenum">
              <a:rPr lang="hu-HU" smtClean="0"/>
              <a:t>‹#›</a:t>
            </a:fld>
            <a:endParaRPr lang="hu-HU"/>
          </a:p>
        </p:txBody>
      </p:sp>
    </p:spTree>
    <p:extLst>
      <p:ext uri="{BB962C8B-B14F-4D97-AF65-F5344CB8AC3E}">
        <p14:creationId xmlns:p14="http://schemas.microsoft.com/office/powerpoint/2010/main" val="1810535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alpha val="33000"/>
          </a:schemeClr>
        </a:solid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88FB69-B59D-4478-B916-F990D667B0A6}" type="datetimeFigureOut">
              <a:rPr lang="hu-HU" smtClean="0"/>
              <a:t>2012.12.16.</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9A4C7-9F85-4DC0-9E35-4643DA51E30E}" type="slidenum">
              <a:rPr lang="hu-HU" smtClean="0"/>
              <a:t>‹#›</a:t>
            </a:fld>
            <a:endParaRPr lang="hu-HU"/>
          </a:p>
        </p:txBody>
      </p:sp>
    </p:spTree>
    <p:extLst>
      <p:ext uri="{BB962C8B-B14F-4D97-AF65-F5344CB8AC3E}">
        <p14:creationId xmlns:p14="http://schemas.microsoft.com/office/powerpoint/2010/main" val="1975719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net.jogtar.hu/jr/gen/getdoc2.cgi?dbnum=1&amp;docid=99000005.TV&amp;cel=P%285%29B%281%29"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hu.wikipedia.org/wiki/Bet%C3%A9ti_t%C3%A1rsas%C3%A1g" TargetMode="External"/><Relationship Id="rId2" Type="http://schemas.openxmlformats.org/officeDocument/2006/relationships/hyperlink" Target="http://hu.wikipedia.org/wiki/Gazdas%C3%A1gi_t%C3%A1rsas%C3%A1g" TargetMode="External"/><Relationship Id="rId1" Type="http://schemas.openxmlformats.org/officeDocument/2006/relationships/slideLayout" Target="../slideLayouts/slideLayout2.xml"/><Relationship Id="rId4" Type="http://schemas.openxmlformats.org/officeDocument/2006/relationships/hyperlink" Target="http://hu.wikipedia.org/w/index.php?title=Egy%C3%A9ni_v%C3%A1llalkoz%C3%B3&amp;action=edit&amp;redlink=1"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hu.wikipedia.org/w/index.php?title=Apport&amp;action=edit&amp;redlink=1" TargetMode="External"/><Relationship Id="rId2" Type="http://schemas.openxmlformats.org/officeDocument/2006/relationships/hyperlink" Target="http://hu.wikipedia.org/wiki/Gazdas%C3%A1gi_t%C3%A1rsas%C3%A1g"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dirty="0" smtClean="0"/>
              <a:t>1. nap</a:t>
            </a:r>
            <a:endParaRPr lang="hu-HU" dirty="0"/>
          </a:p>
        </p:txBody>
      </p:sp>
      <p:sp>
        <p:nvSpPr>
          <p:cNvPr id="3" name="Alcím 2"/>
          <p:cNvSpPr>
            <a:spLocks noGrp="1"/>
          </p:cNvSpPr>
          <p:nvPr>
            <p:ph type="subTitle" idx="1"/>
          </p:nvPr>
        </p:nvSpPr>
        <p:spPr/>
        <p:txBody>
          <a:bodyPr>
            <a:normAutofit/>
          </a:bodyPr>
          <a:lstStyle/>
          <a:p>
            <a:r>
              <a:rPr lang="hu-HU" dirty="0" smtClean="0"/>
              <a:t>Vállalat, helye, szerepe</a:t>
            </a:r>
          </a:p>
          <a:p>
            <a:r>
              <a:rPr lang="hu-HU" dirty="0" smtClean="0"/>
              <a:t>A vállalat piaci környezete</a:t>
            </a:r>
          </a:p>
          <a:p>
            <a:r>
              <a:rPr lang="hu-HU" dirty="0" smtClean="0"/>
              <a:t>A vállalat mint szervezet</a:t>
            </a:r>
          </a:p>
          <a:p>
            <a:endParaRPr lang="hu-HU" dirty="0" smtClean="0"/>
          </a:p>
        </p:txBody>
      </p:sp>
    </p:spTree>
    <p:extLst>
      <p:ext uri="{BB962C8B-B14F-4D97-AF65-F5344CB8AC3E}">
        <p14:creationId xmlns:p14="http://schemas.microsoft.com/office/powerpoint/2010/main" val="161220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2294" name="Text Box 6"/>
          <p:cNvSpPr txBox="1">
            <a:spLocks noChangeArrowheads="1"/>
          </p:cNvSpPr>
          <p:nvPr/>
        </p:nvSpPr>
        <p:spPr bwMode="auto">
          <a:xfrm>
            <a:off x="323850" y="1052513"/>
            <a:ext cx="84963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dirty="0"/>
              <a:t>A vállalkozások keretei között zajlik az</a:t>
            </a:r>
            <a:r>
              <a:rPr lang="hu-HU" sz="3200" dirty="0"/>
              <a:t> </a:t>
            </a:r>
            <a:r>
              <a:rPr lang="hu-HU" sz="3200" b="1" dirty="0"/>
              <a:t>újratermelési folyamat</a:t>
            </a:r>
            <a:r>
              <a:rPr lang="hu-HU" sz="3200" dirty="0"/>
              <a:t> </a:t>
            </a:r>
            <a:r>
              <a:rPr lang="hu-HU" sz="3200" b="1" dirty="0"/>
              <a:t>jelentős része</a:t>
            </a:r>
            <a:r>
              <a:rPr lang="hu-HU" sz="3200" dirty="0"/>
              <a:t>. </a:t>
            </a:r>
          </a:p>
          <a:p>
            <a:pPr eaLnBrk="1" hangingPunct="1"/>
            <a:endParaRPr lang="hu-HU" sz="3200" dirty="0"/>
          </a:p>
          <a:p>
            <a:pPr eaLnBrk="1" hangingPunct="1"/>
            <a:r>
              <a:rPr lang="hu-HU" sz="3200" dirty="0"/>
              <a:t>Nem az egésze, mivel az </a:t>
            </a:r>
            <a:r>
              <a:rPr lang="hu-HU" sz="3200" b="1" dirty="0"/>
              <a:t>újratermelés tágabb értelemben</a:t>
            </a:r>
            <a:r>
              <a:rPr lang="hu-HU" sz="3200" dirty="0"/>
              <a:t> magában foglalja:</a:t>
            </a:r>
          </a:p>
          <a:p>
            <a:pPr marL="457200" indent="-457200" eaLnBrk="1" hangingPunct="1">
              <a:buClr>
                <a:srgbClr val="CC0000"/>
              </a:buClr>
              <a:buFont typeface="Wingdings" pitchFamily="2" charset="2"/>
              <a:buChar char="§"/>
            </a:pPr>
            <a:r>
              <a:rPr lang="hu-HU" sz="3200" dirty="0"/>
              <a:t>az anyagi jószágok újratermelését,</a:t>
            </a:r>
          </a:p>
          <a:p>
            <a:pPr marL="457200" indent="-457200" eaLnBrk="1" hangingPunct="1">
              <a:buClr>
                <a:srgbClr val="CC0000"/>
              </a:buClr>
              <a:buFont typeface="Wingdings" pitchFamily="2" charset="2"/>
              <a:buChar char="§"/>
            </a:pPr>
            <a:r>
              <a:rPr lang="hu-HU" sz="3200" dirty="0"/>
              <a:t>a munkaerő újratermelését,</a:t>
            </a:r>
          </a:p>
          <a:p>
            <a:pPr marL="457200" indent="-457200" eaLnBrk="1" hangingPunct="1">
              <a:buClr>
                <a:srgbClr val="CC0000"/>
              </a:buClr>
              <a:buFont typeface="Wingdings" pitchFamily="2" charset="2"/>
              <a:buChar char="§"/>
            </a:pPr>
            <a:r>
              <a:rPr lang="hu-HU" sz="3200" dirty="0"/>
              <a:t>a szükségletek újratermelését,</a:t>
            </a:r>
          </a:p>
          <a:p>
            <a:pPr marL="457200" indent="-457200" eaLnBrk="1" hangingPunct="1">
              <a:buClr>
                <a:srgbClr val="CC0000"/>
              </a:buClr>
              <a:buFont typeface="Wingdings" pitchFamily="2" charset="2"/>
              <a:buChar char="§"/>
            </a:pPr>
            <a:r>
              <a:rPr lang="hu-HU" sz="3200" dirty="0"/>
              <a:t>a gazdasági viszonyok újratermelését.</a:t>
            </a:r>
          </a:p>
        </p:txBody>
      </p:sp>
    </p:spTree>
    <p:extLst>
      <p:ext uri="{BB962C8B-B14F-4D97-AF65-F5344CB8AC3E}">
        <p14:creationId xmlns:p14="http://schemas.microsoft.com/office/powerpoint/2010/main" val="350515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2294">
                                            <p:txEl>
                                              <p:pRg st="0" end="0"/>
                                            </p:txEl>
                                          </p:spTgt>
                                        </p:tgtEl>
                                        <p:attrNameLst>
                                          <p:attrName>style.visibility</p:attrName>
                                        </p:attrNameLst>
                                      </p:cBhvr>
                                      <p:to>
                                        <p:strVal val="visible"/>
                                      </p:to>
                                    </p:set>
                                    <p:anim calcmode="discrete" valueType="clr">
                                      <p:cBhvr override="childStyle">
                                        <p:cTn id="7" dur="80"/>
                                        <p:tgtEl>
                                          <p:spTgt spid="1229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229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2294">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2294">
                                            <p:txEl>
                                              <p:pRg st="2" end="2"/>
                                            </p:txEl>
                                          </p:spTgt>
                                        </p:tgtEl>
                                        <p:attrNameLst>
                                          <p:attrName>style.visibility</p:attrName>
                                        </p:attrNameLst>
                                      </p:cBhvr>
                                      <p:to>
                                        <p:strVal val="visible"/>
                                      </p:to>
                                    </p:set>
                                    <p:anim calcmode="discrete" valueType="clr">
                                      <p:cBhvr override="childStyle">
                                        <p:cTn id="14" dur="80"/>
                                        <p:tgtEl>
                                          <p:spTgt spid="1229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294">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2294">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2294">
                                            <p:txEl>
                                              <p:pRg st="3" end="3"/>
                                            </p:txEl>
                                          </p:spTgt>
                                        </p:tgtEl>
                                        <p:attrNameLst>
                                          <p:attrName>style.visibility</p:attrName>
                                        </p:attrNameLst>
                                      </p:cBhvr>
                                      <p:to>
                                        <p:strVal val="visible"/>
                                      </p:to>
                                    </p:set>
                                    <p:anim calcmode="discrete" valueType="clr">
                                      <p:cBhvr override="childStyle">
                                        <p:cTn id="21" dur="80"/>
                                        <p:tgtEl>
                                          <p:spTgt spid="1229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2294">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12294">
                                            <p:txEl>
                                              <p:pRg st="3" end="3"/>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2294">
                                            <p:txEl>
                                              <p:pRg st="4" end="4"/>
                                            </p:txEl>
                                          </p:spTgt>
                                        </p:tgtEl>
                                        <p:attrNameLst>
                                          <p:attrName>style.visibility</p:attrName>
                                        </p:attrNameLst>
                                      </p:cBhvr>
                                      <p:to>
                                        <p:strVal val="visible"/>
                                      </p:to>
                                    </p:set>
                                    <p:anim calcmode="discrete" valueType="clr">
                                      <p:cBhvr override="childStyle">
                                        <p:cTn id="28" dur="80"/>
                                        <p:tgtEl>
                                          <p:spTgt spid="1229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2294">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12294">
                                            <p:txEl>
                                              <p:pRg st="4" end="4"/>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12294">
                                            <p:txEl>
                                              <p:pRg st="5" end="5"/>
                                            </p:txEl>
                                          </p:spTgt>
                                        </p:tgtEl>
                                        <p:attrNameLst>
                                          <p:attrName>style.visibility</p:attrName>
                                        </p:attrNameLst>
                                      </p:cBhvr>
                                      <p:to>
                                        <p:strVal val="visible"/>
                                      </p:to>
                                    </p:set>
                                    <p:anim calcmode="discrete" valueType="clr">
                                      <p:cBhvr override="childStyle">
                                        <p:cTn id="35" dur="80"/>
                                        <p:tgtEl>
                                          <p:spTgt spid="12294">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2294">
                                            <p:txEl>
                                              <p:pRg st="5" end="5"/>
                                            </p:txEl>
                                          </p:spTgt>
                                        </p:tgtEl>
                                        <p:attrNameLst>
                                          <p:attrName>fillcolor</p:attrName>
                                        </p:attrNameLst>
                                      </p:cBhvr>
                                      <p:tavLst>
                                        <p:tav tm="0">
                                          <p:val>
                                            <p:clrVal>
                                              <a:schemeClr val="accent2"/>
                                            </p:clrVal>
                                          </p:val>
                                        </p:tav>
                                        <p:tav tm="50000">
                                          <p:val>
                                            <p:clrVal>
                                              <a:schemeClr val="hlink"/>
                                            </p:clrVal>
                                          </p:val>
                                        </p:tav>
                                      </p:tavLst>
                                    </p:anim>
                                    <p:set>
                                      <p:cBhvr>
                                        <p:cTn id="37" dur="80"/>
                                        <p:tgtEl>
                                          <p:spTgt spid="12294">
                                            <p:txEl>
                                              <p:pRg st="5" end="5"/>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12294">
                                            <p:txEl>
                                              <p:pRg st="6" end="6"/>
                                            </p:txEl>
                                          </p:spTgt>
                                        </p:tgtEl>
                                        <p:attrNameLst>
                                          <p:attrName>style.visibility</p:attrName>
                                        </p:attrNameLst>
                                      </p:cBhvr>
                                      <p:to>
                                        <p:strVal val="visible"/>
                                      </p:to>
                                    </p:set>
                                    <p:anim calcmode="discrete" valueType="clr">
                                      <p:cBhvr override="childStyle">
                                        <p:cTn id="42" dur="80"/>
                                        <p:tgtEl>
                                          <p:spTgt spid="12294">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2294">
                                            <p:txEl>
                                              <p:pRg st="6" end="6"/>
                                            </p:txEl>
                                          </p:spTgt>
                                        </p:tgtEl>
                                        <p:attrNameLst>
                                          <p:attrName>fillcolor</p:attrName>
                                        </p:attrNameLst>
                                      </p:cBhvr>
                                      <p:tavLst>
                                        <p:tav tm="0">
                                          <p:val>
                                            <p:clrVal>
                                              <a:schemeClr val="accent2"/>
                                            </p:clrVal>
                                          </p:val>
                                        </p:tav>
                                        <p:tav tm="50000">
                                          <p:val>
                                            <p:clrVal>
                                              <a:schemeClr val="hlink"/>
                                            </p:clrVal>
                                          </p:val>
                                        </p:tav>
                                      </p:tavLst>
                                    </p:anim>
                                    <p:set>
                                      <p:cBhvr>
                                        <p:cTn id="44" dur="80"/>
                                        <p:tgtEl>
                                          <p:spTgt spid="12294">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1270" name="Text Box 6"/>
          <p:cNvSpPr txBox="1">
            <a:spLocks noChangeArrowheads="1"/>
          </p:cNvSpPr>
          <p:nvPr/>
        </p:nvSpPr>
        <p:spPr bwMode="auto">
          <a:xfrm>
            <a:off x="323850" y="1125538"/>
            <a:ext cx="84963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u="sng"/>
              <a:t>A </a:t>
            </a:r>
            <a:r>
              <a:rPr lang="hu-HU" sz="3200" b="1" u="sng"/>
              <a:t>vállalkozásgazdaságtan</a:t>
            </a:r>
            <a:r>
              <a:rPr lang="hu-HU" sz="3200"/>
              <a:t>  azon elvek, technikák rendszerezett összessége, amelyek segítségével a vállalkozások a fenti célokat a lehető legbiztosabban, azaz a lehető </a:t>
            </a:r>
            <a:r>
              <a:rPr lang="hu-HU" sz="3200" b="1"/>
              <a:t>legkisebb kockázattal</a:t>
            </a:r>
            <a:r>
              <a:rPr lang="hu-HU" sz="3200"/>
              <a:t> követhetik.</a:t>
            </a:r>
          </a:p>
          <a:p>
            <a:pPr eaLnBrk="1" hangingPunct="1"/>
            <a:endParaRPr lang="hu-HU" sz="3200"/>
          </a:p>
          <a:p>
            <a:pPr eaLnBrk="1" hangingPunct="1"/>
            <a:r>
              <a:rPr lang="hu-HU" sz="3200"/>
              <a:t>A vállalkozások alapvetően </a:t>
            </a:r>
            <a:r>
              <a:rPr lang="hu-HU" sz="3200" b="1"/>
              <a:t>profitorientált</a:t>
            </a:r>
            <a:r>
              <a:rPr lang="hu-HU" sz="3200"/>
              <a:t> (más néven üzleti) vállalkozások és </a:t>
            </a:r>
            <a:r>
              <a:rPr lang="hu-HU" sz="3200" b="1"/>
              <a:t>nonprofit</a:t>
            </a:r>
            <a:r>
              <a:rPr lang="hu-HU" sz="3200"/>
              <a:t> (más néven köz­hasznú) vállalkozások lehetnek.</a:t>
            </a:r>
          </a:p>
        </p:txBody>
      </p:sp>
    </p:spTree>
    <p:extLst>
      <p:ext uri="{BB962C8B-B14F-4D97-AF65-F5344CB8AC3E}">
        <p14:creationId xmlns:p14="http://schemas.microsoft.com/office/powerpoint/2010/main" val="20169122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1270">
                                            <p:txEl>
                                              <p:pRg st="0" end="0"/>
                                            </p:txEl>
                                          </p:spTgt>
                                        </p:tgtEl>
                                        <p:attrNameLst>
                                          <p:attrName>style.visibility</p:attrName>
                                        </p:attrNameLst>
                                      </p:cBhvr>
                                      <p:to>
                                        <p:strVal val="visible"/>
                                      </p:to>
                                    </p:set>
                                    <p:anim calcmode="discrete" valueType="clr">
                                      <p:cBhvr override="childStyle">
                                        <p:cTn id="7" dur="80"/>
                                        <p:tgtEl>
                                          <p:spTgt spid="1127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27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1270">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1270">
                                            <p:txEl>
                                              <p:pRg st="2" end="2"/>
                                            </p:txEl>
                                          </p:spTgt>
                                        </p:tgtEl>
                                        <p:attrNameLst>
                                          <p:attrName>style.visibility</p:attrName>
                                        </p:attrNameLst>
                                      </p:cBhvr>
                                      <p:to>
                                        <p:strVal val="visible"/>
                                      </p:to>
                                    </p:set>
                                    <p:anim calcmode="discrete" valueType="clr">
                                      <p:cBhvr override="childStyle">
                                        <p:cTn id="14" dur="80"/>
                                        <p:tgtEl>
                                          <p:spTgt spid="1127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1270">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1270">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6150" name="Text Box 6"/>
          <p:cNvSpPr txBox="1">
            <a:spLocks noChangeArrowheads="1"/>
          </p:cNvSpPr>
          <p:nvPr/>
        </p:nvSpPr>
        <p:spPr bwMode="auto">
          <a:xfrm>
            <a:off x="323850" y="1052513"/>
            <a:ext cx="8496300" cy="569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u="sng"/>
              <a:t>A vállalati gazdálkodás részterületei:</a:t>
            </a:r>
            <a:endParaRPr lang="hu-HU" sz="3200"/>
          </a:p>
          <a:p>
            <a:pPr eaLnBrk="1" hangingPunct="1"/>
            <a:r>
              <a:rPr lang="hu-HU" sz="3200"/>
              <a:t>az állóeszköz-gazdálkodás,</a:t>
            </a:r>
          </a:p>
          <a:p>
            <a:pPr eaLnBrk="1" hangingPunct="1"/>
            <a:r>
              <a:rPr lang="hu-HU" sz="3200"/>
              <a:t>a munkaerő-gazdálkodás,</a:t>
            </a:r>
          </a:p>
          <a:p>
            <a:pPr eaLnBrk="1" hangingPunct="1"/>
            <a:r>
              <a:rPr lang="hu-HU" sz="3200"/>
              <a:t>a forgóeszköz-gazdálkodás,</a:t>
            </a:r>
          </a:p>
          <a:p>
            <a:pPr eaLnBrk="1" hangingPunct="1"/>
            <a:r>
              <a:rPr lang="hu-HU" sz="3200"/>
              <a:t>pénzgazdálkodás.</a:t>
            </a:r>
          </a:p>
          <a:p>
            <a:pPr eaLnBrk="1" hangingPunct="1"/>
            <a:endParaRPr lang="hu-HU" sz="2400"/>
          </a:p>
          <a:p>
            <a:pPr eaLnBrk="1" hangingPunct="1"/>
            <a:r>
              <a:rPr lang="hu-HU" sz="3200" b="1" u="sng"/>
              <a:t>Gazdálkodás:</a:t>
            </a:r>
            <a:r>
              <a:rPr lang="hu-HU" sz="3200"/>
              <a:t> a szűkös erőforrások beosztása. </a:t>
            </a:r>
          </a:p>
          <a:p>
            <a:pPr eaLnBrk="1" hangingPunct="1"/>
            <a:endParaRPr lang="hu-HU" sz="2400"/>
          </a:p>
          <a:p>
            <a:pPr eaLnBrk="1" hangingPunct="1"/>
            <a:r>
              <a:rPr lang="hu-HU" sz="3200" b="1" u="sng"/>
              <a:t>Menedzsment</a:t>
            </a:r>
            <a:r>
              <a:rPr lang="hu-HU" sz="3200"/>
              <a:t> szóval jelöljük az olyan vállalati tevékenységet, amely a vállalat egész működését és gazdálkodását átfogja. </a:t>
            </a:r>
          </a:p>
        </p:txBody>
      </p:sp>
    </p:spTree>
    <p:extLst>
      <p:ext uri="{BB962C8B-B14F-4D97-AF65-F5344CB8AC3E}">
        <p14:creationId xmlns:p14="http://schemas.microsoft.com/office/powerpoint/2010/main" val="10472984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6150">
                                            <p:txEl>
                                              <p:pRg st="0" end="0"/>
                                            </p:txEl>
                                          </p:spTgt>
                                        </p:tgtEl>
                                        <p:attrNameLst>
                                          <p:attrName>style.visibility</p:attrName>
                                        </p:attrNameLst>
                                      </p:cBhvr>
                                      <p:to>
                                        <p:strVal val="visible"/>
                                      </p:to>
                                    </p:set>
                                    <p:anim calcmode="discrete" valueType="clr">
                                      <p:cBhvr override="childStyle">
                                        <p:cTn id="7" dur="80"/>
                                        <p:tgtEl>
                                          <p:spTgt spid="615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6150">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6150">
                                            <p:txEl>
                                              <p:pRg st="1" end="1"/>
                                            </p:txEl>
                                          </p:spTgt>
                                        </p:tgtEl>
                                        <p:attrNameLst>
                                          <p:attrName>style.visibility</p:attrName>
                                        </p:attrNameLst>
                                      </p:cBhvr>
                                      <p:to>
                                        <p:strVal val="visible"/>
                                      </p:to>
                                    </p:set>
                                    <p:anim calcmode="discrete" valueType="clr">
                                      <p:cBhvr override="childStyle">
                                        <p:cTn id="14" dur="80"/>
                                        <p:tgtEl>
                                          <p:spTgt spid="615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15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6150">
                                            <p:txEl>
                                              <p:pRg st="1" end="1"/>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6150">
                                            <p:txEl>
                                              <p:pRg st="2" end="2"/>
                                            </p:txEl>
                                          </p:spTgt>
                                        </p:tgtEl>
                                        <p:attrNameLst>
                                          <p:attrName>style.visibility</p:attrName>
                                        </p:attrNameLst>
                                      </p:cBhvr>
                                      <p:to>
                                        <p:strVal val="visible"/>
                                      </p:to>
                                    </p:set>
                                    <p:anim calcmode="discrete" valueType="clr">
                                      <p:cBhvr override="childStyle">
                                        <p:cTn id="21" dur="80"/>
                                        <p:tgtEl>
                                          <p:spTgt spid="615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6150">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6150">
                                            <p:txEl>
                                              <p:pRg st="2" end="2"/>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6150">
                                            <p:txEl>
                                              <p:pRg st="3" end="3"/>
                                            </p:txEl>
                                          </p:spTgt>
                                        </p:tgtEl>
                                        <p:attrNameLst>
                                          <p:attrName>style.visibility</p:attrName>
                                        </p:attrNameLst>
                                      </p:cBhvr>
                                      <p:to>
                                        <p:strVal val="visible"/>
                                      </p:to>
                                    </p:set>
                                    <p:anim calcmode="discrete" valueType="clr">
                                      <p:cBhvr override="childStyle">
                                        <p:cTn id="28" dur="80"/>
                                        <p:tgtEl>
                                          <p:spTgt spid="6150">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6150">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6150">
                                            <p:txEl>
                                              <p:pRg st="3" end="3"/>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6150">
                                            <p:txEl>
                                              <p:pRg st="4" end="4"/>
                                            </p:txEl>
                                          </p:spTgt>
                                        </p:tgtEl>
                                        <p:attrNameLst>
                                          <p:attrName>style.visibility</p:attrName>
                                        </p:attrNameLst>
                                      </p:cBhvr>
                                      <p:to>
                                        <p:strVal val="visible"/>
                                      </p:to>
                                    </p:set>
                                    <p:anim calcmode="discrete" valueType="clr">
                                      <p:cBhvr override="childStyle">
                                        <p:cTn id="35" dur="80"/>
                                        <p:tgtEl>
                                          <p:spTgt spid="6150">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6150">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6150">
                                            <p:txEl>
                                              <p:pRg st="4" end="4"/>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6150">
                                            <p:txEl>
                                              <p:pRg st="6" end="6"/>
                                            </p:txEl>
                                          </p:spTgt>
                                        </p:tgtEl>
                                        <p:attrNameLst>
                                          <p:attrName>style.visibility</p:attrName>
                                        </p:attrNameLst>
                                      </p:cBhvr>
                                      <p:to>
                                        <p:strVal val="visible"/>
                                      </p:to>
                                    </p:set>
                                    <p:anim calcmode="discrete" valueType="clr">
                                      <p:cBhvr override="childStyle">
                                        <p:cTn id="42" dur="80"/>
                                        <p:tgtEl>
                                          <p:spTgt spid="6150">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6150">
                                            <p:txEl>
                                              <p:pRg st="6" end="6"/>
                                            </p:txEl>
                                          </p:spTgt>
                                        </p:tgtEl>
                                        <p:attrNameLst>
                                          <p:attrName>fillcolor</p:attrName>
                                        </p:attrNameLst>
                                      </p:cBhvr>
                                      <p:tavLst>
                                        <p:tav tm="0">
                                          <p:val>
                                            <p:clrVal>
                                              <a:schemeClr val="accent2"/>
                                            </p:clrVal>
                                          </p:val>
                                        </p:tav>
                                        <p:tav tm="50000">
                                          <p:val>
                                            <p:clrVal>
                                              <a:schemeClr val="hlink"/>
                                            </p:clrVal>
                                          </p:val>
                                        </p:tav>
                                      </p:tavLst>
                                    </p:anim>
                                    <p:set>
                                      <p:cBhvr>
                                        <p:cTn id="44" dur="80"/>
                                        <p:tgtEl>
                                          <p:spTgt spid="6150">
                                            <p:txEl>
                                              <p:pRg st="6" end="6"/>
                                            </p:txEl>
                                          </p:spTgt>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6150">
                                            <p:txEl>
                                              <p:pRg st="8" end="8"/>
                                            </p:txEl>
                                          </p:spTgt>
                                        </p:tgtEl>
                                        <p:attrNameLst>
                                          <p:attrName>style.visibility</p:attrName>
                                        </p:attrNameLst>
                                      </p:cBhvr>
                                      <p:to>
                                        <p:strVal val="visible"/>
                                      </p:to>
                                    </p:set>
                                    <p:anim calcmode="discrete" valueType="clr">
                                      <p:cBhvr override="childStyle">
                                        <p:cTn id="49" dur="80"/>
                                        <p:tgtEl>
                                          <p:spTgt spid="6150">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6150">
                                            <p:txEl>
                                              <p:pRg st="8" end="8"/>
                                            </p:txEl>
                                          </p:spTgt>
                                        </p:tgtEl>
                                        <p:attrNameLst>
                                          <p:attrName>fillcolor</p:attrName>
                                        </p:attrNameLst>
                                      </p:cBhvr>
                                      <p:tavLst>
                                        <p:tav tm="0">
                                          <p:val>
                                            <p:clrVal>
                                              <a:schemeClr val="accent2"/>
                                            </p:clrVal>
                                          </p:val>
                                        </p:tav>
                                        <p:tav tm="50000">
                                          <p:val>
                                            <p:clrVal>
                                              <a:schemeClr val="hlink"/>
                                            </p:clrVal>
                                          </p:val>
                                        </p:tav>
                                      </p:tavLst>
                                    </p:anim>
                                    <p:set>
                                      <p:cBhvr>
                                        <p:cTn id="51" dur="80"/>
                                        <p:tgtEl>
                                          <p:spTgt spid="6150">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7174" name="Text Box 6"/>
          <p:cNvSpPr txBox="1">
            <a:spLocks noChangeArrowheads="1"/>
          </p:cNvSpPr>
          <p:nvPr/>
        </p:nvSpPr>
        <p:spPr bwMode="auto">
          <a:xfrm>
            <a:off x="250825" y="981075"/>
            <a:ext cx="8496300" cy="54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a:t>A </a:t>
            </a:r>
            <a:r>
              <a:rPr lang="hu-HU" sz="3200" b="1" u="sng"/>
              <a:t>gazdasági alanyok</a:t>
            </a:r>
            <a:r>
              <a:rPr lang="hu-HU" sz="3200"/>
              <a:t> a rendelkezésre álló erőforrásaikkal </a:t>
            </a:r>
            <a:r>
              <a:rPr lang="hu-HU" sz="3200" b="1"/>
              <a:t>gazdálkodnak</a:t>
            </a:r>
            <a:r>
              <a:rPr lang="hu-HU" sz="3200"/>
              <a:t>, bevételeiket használják fel céljaik megvalósítása érdekében.</a:t>
            </a:r>
          </a:p>
          <a:p>
            <a:pPr eaLnBrk="1" hangingPunct="1"/>
            <a:r>
              <a:rPr lang="hu-HU" sz="3200"/>
              <a:t>Közös vonásuk, hogy a </a:t>
            </a:r>
            <a:r>
              <a:rPr lang="hu-HU" sz="3200" b="1"/>
              <a:t>piachoz monetáris (pénzügyi) szálakon kapcsolódnak.</a:t>
            </a:r>
          </a:p>
          <a:p>
            <a:pPr eaLnBrk="1" hangingPunct="1"/>
            <a:endParaRPr lang="hu-HU" sz="3200" b="1" u="sng"/>
          </a:p>
          <a:p>
            <a:pPr eaLnBrk="1" hangingPunct="1"/>
            <a:r>
              <a:rPr lang="hu-HU" sz="3200" b="1" u="sng"/>
              <a:t>A gazdasági élet szereplőinek típusai:</a:t>
            </a:r>
            <a:endParaRPr lang="hu-HU" sz="3200"/>
          </a:p>
          <a:p>
            <a:pPr eaLnBrk="1" hangingPunct="1">
              <a:buClr>
                <a:srgbClr val="CC0000"/>
              </a:buClr>
              <a:buFont typeface="Wingdings" pitchFamily="2" charset="2"/>
              <a:buChar char="ü"/>
            </a:pPr>
            <a:r>
              <a:rPr lang="hu-HU" sz="3200"/>
              <a:t>az állam és szervei,</a:t>
            </a:r>
          </a:p>
          <a:p>
            <a:pPr eaLnBrk="1" hangingPunct="1">
              <a:buClr>
                <a:srgbClr val="CC0000"/>
              </a:buClr>
              <a:buFont typeface="Wingdings" pitchFamily="2" charset="2"/>
              <a:buChar char="ü"/>
            </a:pPr>
            <a:r>
              <a:rPr lang="hu-HU" sz="3200"/>
              <a:t>a vállalkozások,</a:t>
            </a:r>
          </a:p>
          <a:p>
            <a:pPr eaLnBrk="1" hangingPunct="1">
              <a:buClr>
                <a:srgbClr val="CC0000"/>
              </a:buClr>
              <a:buFont typeface="Wingdings" pitchFamily="2" charset="2"/>
              <a:buChar char="ü"/>
            </a:pPr>
            <a:r>
              <a:rPr lang="hu-HU" sz="3200"/>
              <a:t>a háztartások. </a:t>
            </a:r>
          </a:p>
        </p:txBody>
      </p:sp>
    </p:spTree>
    <p:extLst>
      <p:ext uri="{BB962C8B-B14F-4D97-AF65-F5344CB8AC3E}">
        <p14:creationId xmlns:p14="http://schemas.microsoft.com/office/powerpoint/2010/main" val="3403018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7174">
                                            <p:txEl>
                                              <p:pRg st="0" end="0"/>
                                            </p:txEl>
                                          </p:spTgt>
                                        </p:tgtEl>
                                        <p:attrNameLst>
                                          <p:attrName>style.visibility</p:attrName>
                                        </p:attrNameLst>
                                      </p:cBhvr>
                                      <p:to>
                                        <p:strVal val="visible"/>
                                      </p:to>
                                    </p:set>
                                    <p:anim calcmode="discrete" valueType="clr">
                                      <p:cBhvr override="childStyle">
                                        <p:cTn id="7" dur="80"/>
                                        <p:tgtEl>
                                          <p:spTgt spid="717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17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7174">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7174">
                                            <p:txEl>
                                              <p:pRg st="1" end="1"/>
                                            </p:txEl>
                                          </p:spTgt>
                                        </p:tgtEl>
                                        <p:attrNameLst>
                                          <p:attrName>style.visibility</p:attrName>
                                        </p:attrNameLst>
                                      </p:cBhvr>
                                      <p:to>
                                        <p:strVal val="visible"/>
                                      </p:to>
                                    </p:set>
                                    <p:anim calcmode="discrete" valueType="clr">
                                      <p:cBhvr override="childStyle">
                                        <p:cTn id="14" dur="80"/>
                                        <p:tgtEl>
                                          <p:spTgt spid="717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7174">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7174">
                                            <p:txEl>
                                              <p:pRg st="1" end="1"/>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7174">
                                            <p:txEl>
                                              <p:pRg st="3" end="3"/>
                                            </p:txEl>
                                          </p:spTgt>
                                        </p:tgtEl>
                                        <p:attrNameLst>
                                          <p:attrName>style.visibility</p:attrName>
                                        </p:attrNameLst>
                                      </p:cBhvr>
                                      <p:to>
                                        <p:strVal val="visible"/>
                                      </p:to>
                                    </p:set>
                                    <p:anim calcmode="discrete" valueType="clr">
                                      <p:cBhvr override="childStyle">
                                        <p:cTn id="21" dur="80"/>
                                        <p:tgtEl>
                                          <p:spTgt spid="717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7174">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7174">
                                            <p:txEl>
                                              <p:pRg st="3" end="3"/>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7174">
                                            <p:txEl>
                                              <p:pRg st="4" end="4"/>
                                            </p:txEl>
                                          </p:spTgt>
                                        </p:tgtEl>
                                        <p:attrNameLst>
                                          <p:attrName>style.visibility</p:attrName>
                                        </p:attrNameLst>
                                      </p:cBhvr>
                                      <p:to>
                                        <p:strVal val="visible"/>
                                      </p:to>
                                    </p:set>
                                    <p:anim calcmode="discrete" valueType="clr">
                                      <p:cBhvr override="childStyle">
                                        <p:cTn id="28" dur="80"/>
                                        <p:tgtEl>
                                          <p:spTgt spid="717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7174">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7174">
                                            <p:txEl>
                                              <p:pRg st="4" end="4"/>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7174">
                                            <p:txEl>
                                              <p:pRg st="5" end="5"/>
                                            </p:txEl>
                                          </p:spTgt>
                                        </p:tgtEl>
                                        <p:attrNameLst>
                                          <p:attrName>style.visibility</p:attrName>
                                        </p:attrNameLst>
                                      </p:cBhvr>
                                      <p:to>
                                        <p:strVal val="visible"/>
                                      </p:to>
                                    </p:set>
                                    <p:anim calcmode="discrete" valueType="clr">
                                      <p:cBhvr override="childStyle">
                                        <p:cTn id="35" dur="80"/>
                                        <p:tgtEl>
                                          <p:spTgt spid="7174">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7174">
                                            <p:txEl>
                                              <p:pRg st="5" end="5"/>
                                            </p:txEl>
                                          </p:spTgt>
                                        </p:tgtEl>
                                        <p:attrNameLst>
                                          <p:attrName>fillcolor</p:attrName>
                                        </p:attrNameLst>
                                      </p:cBhvr>
                                      <p:tavLst>
                                        <p:tav tm="0">
                                          <p:val>
                                            <p:clrVal>
                                              <a:schemeClr val="accent2"/>
                                            </p:clrVal>
                                          </p:val>
                                        </p:tav>
                                        <p:tav tm="50000">
                                          <p:val>
                                            <p:clrVal>
                                              <a:schemeClr val="hlink"/>
                                            </p:clrVal>
                                          </p:val>
                                        </p:tav>
                                      </p:tavLst>
                                    </p:anim>
                                    <p:set>
                                      <p:cBhvr>
                                        <p:cTn id="37" dur="80"/>
                                        <p:tgtEl>
                                          <p:spTgt spid="7174">
                                            <p:txEl>
                                              <p:pRg st="5" end="5"/>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7174">
                                            <p:txEl>
                                              <p:pRg st="6" end="6"/>
                                            </p:txEl>
                                          </p:spTgt>
                                        </p:tgtEl>
                                        <p:attrNameLst>
                                          <p:attrName>style.visibility</p:attrName>
                                        </p:attrNameLst>
                                      </p:cBhvr>
                                      <p:to>
                                        <p:strVal val="visible"/>
                                      </p:to>
                                    </p:set>
                                    <p:anim calcmode="discrete" valueType="clr">
                                      <p:cBhvr override="childStyle">
                                        <p:cTn id="42" dur="80"/>
                                        <p:tgtEl>
                                          <p:spTgt spid="7174">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7174">
                                            <p:txEl>
                                              <p:pRg st="6" end="6"/>
                                            </p:txEl>
                                          </p:spTgt>
                                        </p:tgtEl>
                                        <p:attrNameLst>
                                          <p:attrName>fillcolor</p:attrName>
                                        </p:attrNameLst>
                                      </p:cBhvr>
                                      <p:tavLst>
                                        <p:tav tm="0">
                                          <p:val>
                                            <p:clrVal>
                                              <a:schemeClr val="accent2"/>
                                            </p:clrVal>
                                          </p:val>
                                        </p:tav>
                                        <p:tav tm="50000">
                                          <p:val>
                                            <p:clrVal>
                                              <a:schemeClr val="hlink"/>
                                            </p:clrVal>
                                          </p:val>
                                        </p:tav>
                                      </p:tavLst>
                                    </p:anim>
                                    <p:set>
                                      <p:cBhvr>
                                        <p:cTn id="44" dur="80"/>
                                        <p:tgtEl>
                                          <p:spTgt spid="7174">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8198" name="Text Box 6"/>
          <p:cNvSpPr txBox="1">
            <a:spLocks noChangeArrowheads="1"/>
          </p:cNvSpPr>
          <p:nvPr/>
        </p:nvSpPr>
        <p:spPr bwMode="auto">
          <a:xfrm>
            <a:off x="323850" y="1484313"/>
            <a:ext cx="8496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endParaRPr lang="hu-HU"/>
          </a:p>
        </p:txBody>
      </p:sp>
      <p:graphicFrame>
        <p:nvGraphicFramePr>
          <p:cNvPr id="8263" name="Group 71"/>
          <p:cNvGraphicFramePr>
            <a:graphicFrameLocks noGrp="1"/>
          </p:cNvGraphicFramePr>
          <p:nvPr>
            <p:ph sz="half" idx="2"/>
          </p:nvPr>
        </p:nvGraphicFramePr>
        <p:xfrm>
          <a:off x="539750" y="1268413"/>
          <a:ext cx="8075613" cy="4489451"/>
        </p:xfrm>
        <a:graphic>
          <a:graphicData uri="http://schemas.openxmlformats.org/drawingml/2006/table">
            <a:tbl>
              <a:tblPr/>
              <a:tblGrid>
                <a:gridCol w="2619375"/>
                <a:gridCol w="2997200"/>
                <a:gridCol w="2459038"/>
              </a:tblGrid>
              <a:tr h="1154113">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hu-HU" sz="2400" b="1" i="0" u="none" strike="noStrike" cap="none" normalizeH="0" baseline="0" dirty="0" smtClean="0">
                          <a:ln>
                            <a:noFill/>
                          </a:ln>
                          <a:solidFill>
                            <a:schemeClr val="tx1"/>
                          </a:solidFill>
                          <a:effectLst/>
                          <a:latin typeface="Arial" charset="0"/>
                          <a:cs typeface="Arial" charset="0"/>
                        </a:rPr>
                        <a:t>A gazdasági alany</a:t>
                      </a:r>
                      <a:endParaRPr kumimoji="0" lang="hu-HU" sz="2400" b="0" i="0" u="none" strike="noStrike" cap="none" normalizeH="0" baseline="0" dirty="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hu-HU" sz="2400" b="1" i="0" u="none" strike="noStrike" cap="none" normalizeH="0" baseline="0" dirty="0" smtClean="0">
                          <a:ln>
                            <a:noFill/>
                          </a:ln>
                          <a:solidFill>
                            <a:schemeClr val="tx1"/>
                          </a:solidFill>
                          <a:effectLst/>
                          <a:latin typeface="Arial" charset="0"/>
                          <a:cs typeface="Arial" charset="0"/>
                        </a:rPr>
                        <a:t>Célja</a:t>
                      </a:r>
                      <a:endParaRPr kumimoji="0" lang="hu-HU" sz="2400" b="0" i="0" u="none" strike="noStrike" cap="none" normalizeH="0" baseline="0" dirty="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hu-HU" sz="2400" b="1" i="0" u="none" strike="noStrike" cap="none" normalizeH="0" baseline="0" smtClean="0">
                          <a:ln>
                            <a:noFill/>
                          </a:ln>
                          <a:solidFill>
                            <a:schemeClr val="tx1"/>
                          </a:solidFill>
                          <a:effectLst/>
                          <a:latin typeface="Arial" charset="0"/>
                          <a:cs typeface="Arial" charset="0"/>
                        </a:rPr>
                        <a:t>Rendező elve</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152525">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hu-HU" sz="2400" b="1" i="0" u="none" strike="noStrike" cap="none" normalizeH="0" baseline="0" smtClean="0">
                          <a:ln>
                            <a:noFill/>
                          </a:ln>
                          <a:solidFill>
                            <a:schemeClr val="tx1"/>
                          </a:solidFill>
                          <a:effectLst/>
                          <a:latin typeface="Arial" charset="0"/>
                          <a:cs typeface="Arial" charset="0"/>
                        </a:rPr>
                        <a:t>Állam</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Arial" charset="0"/>
                          <a:cs typeface="Arial" charset="0"/>
                        </a:rPr>
                        <a:t>Közös ügyek hatékony intézése</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Arial" charset="0"/>
                          <a:cs typeface="Arial" charset="0"/>
                        </a:rPr>
                        <a:t>Bürokrácia</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154113">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hu-HU" sz="2400" b="1" i="0" u="none" strike="noStrike" cap="none" normalizeH="0" baseline="0" smtClean="0">
                          <a:ln>
                            <a:noFill/>
                          </a:ln>
                          <a:solidFill>
                            <a:schemeClr val="tx1"/>
                          </a:solidFill>
                          <a:effectLst/>
                          <a:latin typeface="Arial" charset="0"/>
                          <a:cs typeface="Arial" charset="0"/>
                        </a:rPr>
                        <a:t>Vállalkozás</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Arial" charset="0"/>
                          <a:cs typeface="Arial" charset="0"/>
                        </a:rPr>
                        <a:t>Hosszútávú profitmaximalizálás</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Arial" charset="0"/>
                          <a:cs typeface="Arial" charset="0"/>
                        </a:rPr>
                        <a:t>Kockázat</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028700">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hu-HU" sz="2400" b="1" i="0" u="none" strike="noStrike" cap="none" normalizeH="0" baseline="0" smtClean="0">
                          <a:ln>
                            <a:noFill/>
                          </a:ln>
                          <a:solidFill>
                            <a:schemeClr val="tx1"/>
                          </a:solidFill>
                          <a:effectLst/>
                          <a:latin typeface="Arial" charset="0"/>
                          <a:cs typeface="Arial" charset="0"/>
                        </a:rPr>
                        <a:t>Háztartás</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Arial" charset="0"/>
                          <a:cs typeface="Arial" charset="0"/>
                        </a:rPr>
                        <a:t>Hasznosság-maximalizálás</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Arial" charset="0"/>
                          <a:cs typeface="Arial" charset="0"/>
                        </a:rPr>
                        <a:t>Érzelem</a:t>
                      </a:r>
                      <a:endParaRPr kumimoji="0" lang="hu-HU" sz="2400" b="0" i="0" u="none" strike="noStrike" cap="none" normalizeH="0" baseline="0" smtClean="0">
                        <a:ln>
                          <a:noFill/>
                        </a:ln>
                        <a:solidFill>
                          <a:schemeClr val="tx1"/>
                        </a:solidFill>
                        <a:effectLst/>
                        <a:latin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7270105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nodePh="1">
                                  <p:stCondLst>
                                    <p:cond delay="0"/>
                                  </p:stCondLst>
                                  <p:endCondLst>
                                    <p:cond evt="begin" delay="0">
                                      <p:tn val="5"/>
                                    </p:cond>
                                  </p:endCondLst>
                                  <p:iterate type="lt">
                                    <p:tmPct val="50000"/>
                                  </p:iterate>
                                  <p:childTnLst>
                                    <p:set>
                                      <p:cBhvr>
                                        <p:cTn id="6" dur="1" fill="hold">
                                          <p:stCondLst>
                                            <p:cond delay="0"/>
                                          </p:stCondLst>
                                        </p:cTn>
                                        <p:tgtEl>
                                          <p:spTgt spid="8198">
                                            <p:txEl>
                                              <p:pRg st="0" end="0"/>
                                            </p:txEl>
                                          </p:spTgt>
                                        </p:tgtEl>
                                        <p:attrNameLst>
                                          <p:attrName>style.visibility</p:attrName>
                                        </p:attrNameLst>
                                      </p:cBhvr>
                                      <p:to>
                                        <p:strVal val="visible"/>
                                      </p:to>
                                    </p:set>
                                    <p:anim calcmode="discrete" valueType="clr">
                                      <p:cBhvr override="childStyle">
                                        <p:cTn id="7" dur="80"/>
                                        <p:tgtEl>
                                          <p:spTgt spid="819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198">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819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9222" name="Text Box 6"/>
          <p:cNvSpPr txBox="1">
            <a:spLocks noChangeArrowheads="1"/>
          </p:cNvSpPr>
          <p:nvPr/>
        </p:nvSpPr>
        <p:spPr bwMode="auto">
          <a:xfrm>
            <a:off x="323850" y="981075"/>
            <a:ext cx="849630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u="sng" dirty="0"/>
              <a:t>Az állam</a:t>
            </a:r>
            <a:r>
              <a:rPr lang="hu-HU" sz="3200" dirty="0"/>
              <a:t> és a gazdaság más szereplőinek kapcsolata vertikális vagy horizontális lehet.</a:t>
            </a:r>
          </a:p>
          <a:p>
            <a:pPr eaLnBrk="1" hangingPunct="1"/>
            <a:endParaRPr lang="hu-HU" sz="3200" b="1" u="sng" dirty="0"/>
          </a:p>
          <a:p>
            <a:pPr eaLnBrk="1" hangingPunct="1"/>
            <a:r>
              <a:rPr lang="hu-HU" sz="3200" b="1" u="sng" dirty="0"/>
              <a:t>Vertikális kapcsolat:</a:t>
            </a:r>
            <a:endParaRPr lang="hu-HU" sz="3200" dirty="0"/>
          </a:p>
          <a:p>
            <a:pPr eaLnBrk="1" hangingPunct="1">
              <a:buClr>
                <a:srgbClr val="CC0000"/>
              </a:buClr>
              <a:buFont typeface="Wingdings" pitchFamily="2" charset="2"/>
              <a:buChar char="ü"/>
            </a:pPr>
            <a:r>
              <a:rPr lang="hu-HU" sz="3200" dirty="0"/>
              <a:t>állami gazdaságpolitika,</a:t>
            </a:r>
          </a:p>
          <a:p>
            <a:pPr eaLnBrk="1" hangingPunct="1">
              <a:buClr>
                <a:srgbClr val="CC0000"/>
              </a:buClr>
              <a:buFont typeface="Wingdings" pitchFamily="2" charset="2"/>
              <a:buChar char="ü"/>
            </a:pPr>
            <a:r>
              <a:rPr lang="hu-HU" sz="3200" dirty="0"/>
              <a:t>jogi szabályozórendszer megalkotása.</a:t>
            </a:r>
          </a:p>
          <a:p>
            <a:pPr eaLnBrk="1" hangingPunct="1"/>
            <a:endParaRPr lang="hu-HU" sz="3200" b="1" u="sng" dirty="0"/>
          </a:p>
          <a:p>
            <a:pPr eaLnBrk="1" hangingPunct="1"/>
            <a:r>
              <a:rPr lang="hu-HU" sz="3200" b="1" u="sng" dirty="0"/>
              <a:t>Horizontális kapcsolat:</a:t>
            </a:r>
            <a:endParaRPr lang="hu-HU" sz="3200" b="1" dirty="0"/>
          </a:p>
          <a:p>
            <a:pPr marL="457200" indent="-457200" eaLnBrk="1" hangingPunct="1">
              <a:buClr>
                <a:srgbClr val="CC0000"/>
              </a:buClr>
              <a:buFont typeface="Wingdings" pitchFamily="2" charset="2"/>
              <a:buChar char="ü"/>
            </a:pPr>
            <a:r>
              <a:rPr lang="hu-HU" sz="3200" dirty="0"/>
              <a:t>az állam a legnagyobb és legbiztosabb vevő,</a:t>
            </a:r>
          </a:p>
          <a:p>
            <a:pPr marL="457200" indent="-457200" eaLnBrk="1" hangingPunct="1">
              <a:buClr>
                <a:srgbClr val="CC0000"/>
              </a:buClr>
              <a:buFont typeface="Wingdings" pitchFamily="2" charset="2"/>
              <a:buChar char="ü"/>
            </a:pPr>
            <a:r>
              <a:rPr lang="hu-HU" sz="3200" dirty="0"/>
              <a:t>kapcsolat az állami vállalkozások útján. </a:t>
            </a:r>
          </a:p>
        </p:txBody>
      </p:sp>
    </p:spTree>
    <p:extLst>
      <p:ext uri="{BB962C8B-B14F-4D97-AF65-F5344CB8AC3E}">
        <p14:creationId xmlns:p14="http://schemas.microsoft.com/office/powerpoint/2010/main" val="42019610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9222">
                                            <p:txEl>
                                              <p:pRg st="0" end="0"/>
                                            </p:txEl>
                                          </p:spTgt>
                                        </p:tgtEl>
                                        <p:attrNameLst>
                                          <p:attrName>style.visibility</p:attrName>
                                        </p:attrNameLst>
                                      </p:cBhvr>
                                      <p:to>
                                        <p:strVal val="visible"/>
                                      </p:to>
                                    </p:set>
                                    <p:anim calcmode="discrete" valueType="clr">
                                      <p:cBhvr override="childStyle">
                                        <p:cTn id="7" dur="80"/>
                                        <p:tgtEl>
                                          <p:spTgt spid="922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22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9222">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9222">
                                            <p:txEl>
                                              <p:pRg st="2" end="2"/>
                                            </p:txEl>
                                          </p:spTgt>
                                        </p:tgtEl>
                                        <p:attrNameLst>
                                          <p:attrName>style.visibility</p:attrName>
                                        </p:attrNameLst>
                                      </p:cBhvr>
                                      <p:to>
                                        <p:strVal val="visible"/>
                                      </p:to>
                                    </p:set>
                                    <p:anim calcmode="discrete" valueType="clr">
                                      <p:cBhvr override="childStyle">
                                        <p:cTn id="14" dur="80"/>
                                        <p:tgtEl>
                                          <p:spTgt spid="9222">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9222">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9222">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9222">
                                            <p:txEl>
                                              <p:pRg st="3" end="3"/>
                                            </p:txEl>
                                          </p:spTgt>
                                        </p:tgtEl>
                                        <p:attrNameLst>
                                          <p:attrName>style.visibility</p:attrName>
                                        </p:attrNameLst>
                                      </p:cBhvr>
                                      <p:to>
                                        <p:strVal val="visible"/>
                                      </p:to>
                                    </p:set>
                                    <p:anim calcmode="discrete" valueType="clr">
                                      <p:cBhvr override="childStyle">
                                        <p:cTn id="21" dur="80"/>
                                        <p:tgtEl>
                                          <p:spTgt spid="9222">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9222">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9222">
                                            <p:txEl>
                                              <p:pRg st="3" end="3"/>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9222">
                                            <p:txEl>
                                              <p:pRg st="4" end="4"/>
                                            </p:txEl>
                                          </p:spTgt>
                                        </p:tgtEl>
                                        <p:attrNameLst>
                                          <p:attrName>style.visibility</p:attrName>
                                        </p:attrNameLst>
                                      </p:cBhvr>
                                      <p:to>
                                        <p:strVal val="visible"/>
                                      </p:to>
                                    </p:set>
                                    <p:anim calcmode="discrete" valueType="clr">
                                      <p:cBhvr override="childStyle">
                                        <p:cTn id="28" dur="80"/>
                                        <p:tgtEl>
                                          <p:spTgt spid="9222">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9222">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9222">
                                            <p:txEl>
                                              <p:pRg st="4" end="4"/>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9222">
                                            <p:txEl>
                                              <p:pRg st="6" end="6"/>
                                            </p:txEl>
                                          </p:spTgt>
                                        </p:tgtEl>
                                        <p:attrNameLst>
                                          <p:attrName>style.visibility</p:attrName>
                                        </p:attrNameLst>
                                      </p:cBhvr>
                                      <p:to>
                                        <p:strVal val="visible"/>
                                      </p:to>
                                    </p:set>
                                    <p:anim calcmode="discrete" valueType="clr">
                                      <p:cBhvr override="childStyle">
                                        <p:cTn id="35" dur="80"/>
                                        <p:tgtEl>
                                          <p:spTgt spid="9222">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9222">
                                            <p:txEl>
                                              <p:pRg st="6" end="6"/>
                                            </p:txEl>
                                          </p:spTgt>
                                        </p:tgtEl>
                                        <p:attrNameLst>
                                          <p:attrName>fillcolor</p:attrName>
                                        </p:attrNameLst>
                                      </p:cBhvr>
                                      <p:tavLst>
                                        <p:tav tm="0">
                                          <p:val>
                                            <p:clrVal>
                                              <a:schemeClr val="accent2"/>
                                            </p:clrVal>
                                          </p:val>
                                        </p:tav>
                                        <p:tav tm="50000">
                                          <p:val>
                                            <p:clrVal>
                                              <a:schemeClr val="hlink"/>
                                            </p:clrVal>
                                          </p:val>
                                        </p:tav>
                                      </p:tavLst>
                                    </p:anim>
                                    <p:set>
                                      <p:cBhvr>
                                        <p:cTn id="37" dur="80"/>
                                        <p:tgtEl>
                                          <p:spTgt spid="9222">
                                            <p:txEl>
                                              <p:pRg st="6" end="6"/>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9222">
                                            <p:txEl>
                                              <p:pRg st="7" end="7"/>
                                            </p:txEl>
                                          </p:spTgt>
                                        </p:tgtEl>
                                        <p:attrNameLst>
                                          <p:attrName>style.visibility</p:attrName>
                                        </p:attrNameLst>
                                      </p:cBhvr>
                                      <p:to>
                                        <p:strVal val="visible"/>
                                      </p:to>
                                    </p:set>
                                    <p:anim calcmode="discrete" valueType="clr">
                                      <p:cBhvr override="childStyle">
                                        <p:cTn id="42" dur="80"/>
                                        <p:tgtEl>
                                          <p:spTgt spid="9222">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9222">
                                            <p:txEl>
                                              <p:pRg st="7" end="7"/>
                                            </p:txEl>
                                          </p:spTgt>
                                        </p:tgtEl>
                                        <p:attrNameLst>
                                          <p:attrName>fillcolor</p:attrName>
                                        </p:attrNameLst>
                                      </p:cBhvr>
                                      <p:tavLst>
                                        <p:tav tm="0">
                                          <p:val>
                                            <p:clrVal>
                                              <a:schemeClr val="accent2"/>
                                            </p:clrVal>
                                          </p:val>
                                        </p:tav>
                                        <p:tav tm="50000">
                                          <p:val>
                                            <p:clrVal>
                                              <a:schemeClr val="hlink"/>
                                            </p:clrVal>
                                          </p:val>
                                        </p:tav>
                                      </p:tavLst>
                                    </p:anim>
                                    <p:set>
                                      <p:cBhvr>
                                        <p:cTn id="44" dur="80"/>
                                        <p:tgtEl>
                                          <p:spTgt spid="9222">
                                            <p:txEl>
                                              <p:pRg st="7" end="7"/>
                                            </p:txEl>
                                          </p:spTgt>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9222">
                                            <p:txEl>
                                              <p:pRg st="8" end="8"/>
                                            </p:txEl>
                                          </p:spTgt>
                                        </p:tgtEl>
                                        <p:attrNameLst>
                                          <p:attrName>style.visibility</p:attrName>
                                        </p:attrNameLst>
                                      </p:cBhvr>
                                      <p:to>
                                        <p:strVal val="visible"/>
                                      </p:to>
                                    </p:set>
                                    <p:anim calcmode="discrete" valueType="clr">
                                      <p:cBhvr override="childStyle">
                                        <p:cTn id="49" dur="80"/>
                                        <p:tgtEl>
                                          <p:spTgt spid="9222">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9222">
                                            <p:txEl>
                                              <p:pRg st="8" end="8"/>
                                            </p:txEl>
                                          </p:spTgt>
                                        </p:tgtEl>
                                        <p:attrNameLst>
                                          <p:attrName>fillcolor</p:attrName>
                                        </p:attrNameLst>
                                      </p:cBhvr>
                                      <p:tavLst>
                                        <p:tav tm="0">
                                          <p:val>
                                            <p:clrVal>
                                              <a:schemeClr val="accent2"/>
                                            </p:clrVal>
                                          </p:val>
                                        </p:tav>
                                        <p:tav tm="50000">
                                          <p:val>
                                            <p:clrVal>
                                              <a:schemeClr val="hlink"/>
                                            </p:clrVal>
                                          </p:val>
                                        </p:tav>
                                      </p:tavLst>
                                    </p:anim>
                                    <p:set>
                                      <p:cBhvr>
                                        <p:cTn id="51" dur="80"/>
                                        <p:tgtEl>
                                          <p:spTgt spid="9222">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a:t>Vállalat, helye, </a:t>
            </a:r>
            <a:r>
              <a:rPr lang="hu-HU" dirty="0" smtClean="0"/>
              <a:t>szerepe</a:t>
            </a:r>
            <a:br>
              <a:rPr lang="hu-HU" dirty="0" smtClean="0"/>
            </a:br>
            <a:r>
              <a:rPr lang="hu-HU" dirty="0" smtClean="0"/>
              <a:t>Vállalkozási formák</a:t>
            </a:r>
            <a:r>
              <a:rPr lang="hu-HU" dirty="0"/>
              <a:t/>
            </a:r>
            <a:br>
              <a:rPr lang="hu-HU" dirty="0"/>
            </a:br>
            <a:endParaRPr lang="hu-HU" dirty="0"/>
          </a:p>
        </p:txBody>
      </p:sp>
      <p:sp>
        <p:nvSpPr>
          <p:cNvPr id="3" name="Szöveg helye 2"/>
          <p:cNvSpPr>
            <a:spLocks noGrp="1"/>
          </p:cNvSpPr>
          <p:nvPr>
            <p:ph type="body" idx="1"/>
          </p:nvPr>
        </p:nvSpPr>
        <p:spPr/>
        <p:txBody>
          <a:bodyPr/>
          <a:lstStyle/>
          <a:p>
            <a:endParaRPr lang="hu-HU"/>
          </a:p>
        </p:txBody>
      </p:sp>
    </p:spTree>
    <p:extLst>
      <p:ext uri="{BB962C8B-B14F-4D97-AF65-F5344CB8AC3E}">
        <p14:creationId xmlns:p14="http://schemas.microsoft.com/office/powerpoint/2010/main" val="2116777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0246" name="Text Box 6"/>
          <p:cNvSpPr txBox="1">
            <a:spLocks noChangeArrowheads="1"/>
          </p:cNvSpPr>
          <p:nvPr/>
        </p:nvSpPr>
        <p:spPr bwMode="auto">
          <a:xfrm>
            <a:off x="323850" y="1484313"/>
            <a:ext cx="8496300" cy="516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u="sng" dirty="0"/>
              <a:t>A vállalkozás:</a:t>
            </a:r>
            <a:r>
              <a:rPr lang="hu-HU" sz="3200" dirty="0"/>
              <a:t> a bukás kockázatával végzett gazdasági tevékenység. A vállalkozások fő célja a </a:t>
            </a:r>
            <a:r>
              <a:rPr lang="hu-HU" sz="3200" b="1" dirty="0" smtClean="0"/>
              <a:t>hosszú távú </a:t>
            </a:r>
            <a:r>
              <a:rPr lang="hu-HU" sz="3200" b="1" dirty="0"/>
              <a:t>profitmaximalizálás.</a:t>
            </a:r>
          </a:p>
          <a:p>
            <a:pPr eaLnBrk="1" hangingPunct="1"/>
            <a:endParaRPr lang="hu-HU" sz="3200" dirty="0"/>
          </a:p>
          <a:p>
            <a:pPr marL="457200" indent="-457200" eaLnBrk="1" hangingPunct="1">
              <a:spcAft>
                <a:spcPct val="30000"/>
              </a:spcAft>
              <a:buClr>
                <a:srgbClr val="CC0000"/>
              </a:buClr>
              <a:buFont typeface="Wingdings" pitchFamily="2" charset="2"/>
              <a:buChar char="§"/>
            </a:pPr>
            <a:r>
              <a:rPr lang="hu-HU" sz="3200" dirty="0"/>
              <a:t>egyrészt törekszik a fogyasztói igényekben megtestesülő szükségletek mind magasabb szintű kielégítésére,</a:t>
            </a:r>
          </a:p>
          <a:p>
            <a:pPr marL="457200" indent="-457200" eaLnBrk="1" hangingPunct="1">
              <a:buClr>
                <a:srgbClr val="CC0000"/>
              </a:buClr>
              <a:buFont typeface="Wingdings" pitchFamily="2" charset="2"/>
              <a:buChar char="§"/>
            </a:pPr>
            <a:r>
              <a:rPr lang="hu-HU" sz="3200" dirty="0"/>
              <a:t>másrészt a termeléshez szükséges erőforrásokat igyekszik a minimálisra szorítani.</a:t>
            </a:r>
          </a:p>
        </p:txBody>
      </p:sp>
    </p:spTree>
    <p:extLst>
      <p:ext uri="{BB962C8B-B14F-4D97-AF65-F5344CB8AC3E}">
        <p14:creationId xmlns:p14="http://schemas.microsoft.com/office/powerpoint/2010/main" val="11012933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0246">
                                            <p:txEl>
                                              <p:pRg st="0" end="0"/>
                                            </p:txEl>
                                          </p:spTgt>
                                        </p:tgtEl>
                                        <p:attrNameLst>
                                          <p:attrName>style.visibility</p:attrName>
                                        </p:attrNameLst>
                                      </p:cBhvr>
                                      <p:to>
                                        <p:strVal val="visible"/>
                                      </p:to>
                                    </p:set>
                                    <p:anim calcmode="discrete" valueType="clr">
                                      <p:cBhvr override="childStyle">
                                        <p:cTn id="7" dur="80"/>
                                        <p:tgtEl>
                                          <p:spTgt spid="1024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24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0246">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0246">
                                            <p:txEl>
                                              <p:pRg st="2" end="2"/>
                                            </p:txEl>
                                          </p:spTgt>
                                        </p:tgtEl>
                                        <p:attrNameLst>
                                          <p:attrName>style.visibility</p:attrName>
                                        </p:attrNameLst>
                                      </p:cBhvr>
                                      <p:to>
                                        <p:strVal val="visible"/>
                                      </p:to>
                                    </p:set>
                                    <p:anim calcmode="discrete" valueType="clr">
                                      <p:cBhvr override="childStyle">
                                        <p:cTn id="14" dur="80"/>
                                        <p:tgtEl>
                                          <p:spTgt spid="1024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246">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0246">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0246">
                                            <p:txEl>
                                              <p:pRg st="3" end="3"/>
                                            </p:txEl>
                                          </p:spTgt>
                                        </p:tgtEl>
                                        <p:attrNameLst>
                                          <p:attrName>style.visibility</p:attrName>
                                        </p:attrNameLst>
                                      </p:cBhvr>
                                      <p:to>
                                        <p:strVal val="visible"/>
                                      </p:to>
                                    </p:set>
                                    <p:anim calcmode="discrete" valueType="clr">
                                      <p:cBhvr override="childStyle">
                                        <p:cTn id="21" dur="80"/>
                                        <p:tgtEl>
                                          <p:spTgt spid="1024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0246">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10246">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3318" name="Text Box 6"/>
          <p:cNvSpPr txBox="1">
            <a:spLocks noChangeArrowheads="1"/>
          </p:cNvSpPr>
          <p:nvPr/>
        </p:nvSpPr>
        <p:spPr bwMode="auto">
          <a:xfrm>
            <a:off x="323850" y="908050"/>
            <a:ext cx="84963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u="sng"/>
              <a:t>A vállalkozás termelőfolyamata:</a:t>
            </a:r>
          </a:p>
          <a:p>
            <a:pPr eaLnBrk="1" hangingPunct="1"/>
            <a:endParaRPr lang="hu-HU" sz="3200" b="1"/>
          </a:p>
          <a:p>
            <a:pPr eaLnBrk="1" hangingPunct="1"/>
            <a:r>
              <a:rPr lang="hu-HU" sz="3200" b="1">
                <a:solidFill>
                  <a:srgbClr val="CC0000"/>
                </a:solidFill>
              </a:rPr>
              <a:t>pénz→inputok→transzformáció→output→pénz</a:t>
            </a:r>
          </a:p>
          <a:p>
            <a:pPr eaLnBrk="1" hangingPunct="1"/>
            <a:endParaRPr lang="hu-HU" sz="3200" b="1">
              <a:solidFill>
                <a:srgbClr val="CC0000"/>
              </a:solidFill>
            </a:endParaRPr>
          </a:p>
          <a:p>
            <a:pPr eaLnBrk="1" hangingPunct="1">
              <a:spcAft>
                <a:spcPct val="30000"/>
              </a:spcAft>
            </a:pPr>
            <a:r>
              <a:rPr lang="hu-HU" sz="3200"/>
              <a:t>Az </a:t>
            </a:r>
            <a:r>
              <a:rPr lang="hu-HU" sz="3200" b="1"/>
              <a:t>input</a:t>
            </a:r>
            <a:r>
              <a:rPr lang="hu-HU" sz="3200"/>
              <a:t> a termelési folyamatban felhasznált erőforrások.</a:t>
            </a:r>
          </a:p>
          <a:p>
            <a:pPr eaLnBrk="1" hangingPunct="1">
              <a:spcAft>
                <a:spcPct val="30000"/>
              </a:spcAft>
            </a:pPr>
            <a:r>
              <a:rPr lang="hu-HU" sz="3200"/>
              <a:t>Az </a:t>
            </a:r>
            <a:r>
              <a:rPr lang="hu-HU" sz="3200" b="1"/>
              <a:t>output</a:t>
            </a:r>
            <a:r>
              <a:rPr lang="hu-HU" sz="3200"/>
              <a:t> a termelési folyamat eredménye.</a:t>
            </a:r>
          </a:p>
          <a:p>
            <a:pPr eaLnBrk="1" hangingPunct="1">
              <a:spcAft>
                <a:spcPct val="30000"/>
              </a:spcAft>
            </a:pPr>
            <a:r>
              <a:rPr lang="hu-HU" sz="3200"/>
              <a:t>A </a:t>
            </a:r>
            <a:r>
              <a:rPr lang="hu-HU" sz="3200" b="1"/>
              <a:t>transzformáció</a:t>
            </a:r>
            <a:r>
              <a:rPr lang="hu-HU" sz="3200"/>
              <a:t> az a folyamat, amely során az </a:t>
            </a:r>
            <a:r>
              <a:rPr lang="hu-HU" sz="3200" b="1"/>
              <a:t>input</a:t>
            </a:r>
            <a:r>
              <a:rPr lang="hu-HU" sz="3200"/>
              <a:t>okat </a:t>
            </a:r>
            <a:r>
              <a:rPr lang="hu-HU" sz="3200" b="1"/>
              <a:t>output</a:t>
            </a:r>
            <a:r>
              <a:rPr lang="hu-HU" sz="3200"/>
              <a:t>tá alakítják át.</a:t>
            </a:r>
          </a:p>
        </p:txBody>
      </p:sp>
    </p:spTree>
    <p:extLst>
      <p:ext uri="{BB962C8B-B14F-4D97-AF65-F5344CB8AC3E}">
        <p14:creationId xmlns:p14="http://schemas.microsoft.com/office/powerpoint/2010/main" val="2598630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3318">
                                            <p:txEl>
                                              <p:pRg st="0" end="0"/>
                                            </p:txEl>
                                          </p:spTgt>
                                        </p:tgtEl>
                                        <p:attrNameLst>
                                          <p:attrName>style.visibility</p:attrName>
                                        </p:attrNameLst>
                                      </p:cBhvr>
                                      <p:to>
                                        <p:strVal val="visible"/>
                                      </p:to>
                                    </p:set>
                                    <p:anim calcmode="discrete" valueType="clr">
                                      <p:cBhvr override="childStyle">
                                        <p:cTn id="7" dur="80"/>
                                        <p:tgtEl>
                                          <p:spTgt spid="1331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318">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3318">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3318">
                                            <p:txEl>
                                              <p:pRg st="2" end="2"/>
                                            </p:txEl>
                                          </p:spTgt>
                                        </p:tgtEl>
                                        <p:attrNameLst>
                                          <p:attrName>style.visibility</p:attrName>
                                        </p:attrNameLst>
                                      </p:cBhvr>
                                      <p:to>
                                        <p:strVal val="visible"/>
                                      </p:to>
                                    </p:set>
                                    <p:anim calcmode="discrete" valueType="clr">
                                      <p:cBhvr override="childStyle">
                                        <p:cTn id="14" dur="80"/>
                                        <p:tgtEl>
                                          <p:spTgt spid="13318">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318">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3318">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3318">
                                            <p:txEl>
                                              <p:pRg st="4" end="4"/>
                                            </p:txEl>
                                          </p:spTgt>
                                        </p:tgtEl>
                                        <p:attrNameLst>
                                          <p:attrName>style.visibility</p:attrName>
                                        </p:attrNameLst>
                                      </p:cBhvr>
                                      <p:to>
                                        <p:strVal val="visible"/>
                                      </p:to>
                                    </p:set>
                                    <p:anim calcmode="discrete" valueType="clr">
                                      <p:cBhvr override="childStyle">
                                        <p:cTn id="21" dur="80"/>
                                        <p:tgtEl>
                                          <p:spTgt spid="13318">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3318">
                                            <p:txEl>
                                              <p:pRg st="4" end="4"/>
                                            </p:txEl>
                                          </p:spTgt>
                                        </p:tgtEl>
                                        <p:attrNameLst>
                                          <p:attrName>fillcolor</p:attrName>
                                        </p:attrNameLst>
                                      </p:cBhvr>
                                      <p:tavLst>
                                        <p:tav tm="0">
                                          <p:val>
                                            <p:clrVal>
                                              <a:schemeClr val="accent2"/>
                                            </p:clrVal>
                                          </p:val>
                                        </p:tav>
                                        <p:tav tm="50000">
                                          <p:val>
                                            <p:clrVal>
                                              <a:schemeClr val="hlink"/>
                                            </p:clrVal>
                                          </p:val>
                                        </p:tav>
                                      </p:tavLst>
                                    </p:anim>
                                    <p:set>
                                      <p:cBhvr>
                                        <p:cTn id="23" dur="80"/>
                                        <p:tgtEl>
                                          <p:spTgt spid="13318">
                                            <p:txEl>
                                              <p:pRg st="4" end="4"/>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3318">
                                            <p:txEl>
                                              <p:pRg st="5" end="5"/>
                                            </p:txEl>
                                          </p:spTgt>
                                        </p:tgtEl>
                                        <p:attrNameLst>
                                          <p:attrName>style.visibility</p:attrName>
                                        </p:attrNameLst>
                                      </p:cBhvr>
                                      <p:to>
                                        <p:strVal val="visible"/>
                                      </p:to>
                                    </p:set>
                                    <p:anim calcmode="discrete" valueType="clr">
                                      <p:cBhvr override="childStyle">
                                        <p:cTn id="28" dur="80"/>
                                        <p:tgtEl>
                                          <p:spTgt spid="13318">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3318">
                                            <p:txEl>
                                              <p:pRg st="5" end="5"/>
                                            </p:txEl>
                                          </p:spTgt>
                                        </p:tgtEl>
                                        <p:attrNameLst>
                                          <p:attrName>fillcolor</p:attrName>
                                        </p:attrNameLst>
                                      </p:cBhvr>
                                      <p:tavLst>
                                        <p:tav tm="0">
                                          <p:val>
                                            <p:clrVal>
                                              <a:schemeClr val="accent2"/>
                                            </p:clrVal>
                                          </p:val>
                                        </p:tav>
                                        <p:tav tm="50000">
                                          <p:val>
                                            <p:clrVal>
                                              <a:schemeClr val="hlink"/>
                                            </p:clrVal>
                                          </p:val>
                                        </p:tav>
                                      </p:tavLst>
                                    </p:anim>
                                    <p:set>
                                      <p:cBhvr>
                                        <p:cTn id="30" dur="80"/>
                                        <p:tgtEl>
                                          <p:spTgt spid="13318">
                                            <p:txEl>
                                              <p:pRg st="5" end="5"/>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13318">
                                            <p:txEl>
                                              <p:pRg st="6" end="6"/>
                                            </p:txEl>
                                          </p:spTgt>
                                        </p:tgtEl>
                                        <p:attrNameLst>
                                          <p:attrName>style.visibility</p:attrName>
                                        </p:attrNameLst>
                                      </p:cBhvr>
                                      <p:to>
                                        <p:strVal val="visible"/>
                                      </p:to>
                                    </p:set>
                                    <p:anim calcmode="discrete" valueType="clr">
                                      <p:cBhvr override="childStyle">
                                        <p:cTn id="35" dur="80"/>
                                        <p:tgtEl>
                                          <p:spTgt spid="13318">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3318">
                                            <p:txEl>
                                              <p:pRg st="6" end="6"/>
                                            </p:txEl>
                                          </p:spTgt>
                                        </p:tgtEl>
                                        <p:attrNameLst>
                                          <p:attrName>fillcolor</p:attrName>
                                        </p:attrNameLst>
                                      </p:cBhvr>
                                      <p:tavLst>
                                        <p:tav tm="0">
                                          <p:val>
                                            <p:clrVal>
                                              <a:schemeClr val="accent2"/>
                                            </p:clrVal>
                                          </p:val>
                                        </p:tav>
                                        <p:tav tm="50000">
                                          <p:val>
                                            <p:clrVal>
                                              <a:schemeClr val="hlink"/>
                                            </p:clrVal>
                                          </p:val>
                                        </p:tav>
                                      </p:tavLst>
                                    </p:anim>
                                    <p:set>
                                      <p:cBhvr>
                                        <p:cTn id="37" dur="80"/>
                                        <p:tgtEl>
                                          <p:spTgt spid="13318">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4342" name="Text Box 6"/>
          <p:cNvSpPr txBox="1">
            <a:spLocks noChangeArrowheads="1"/>
          </p:cNvSpPr>
          <p:nvPr/>
        </p:nvSpPr>
        <p:spPr bwMode="auto">
          <a:xfrm>
            <a:off x="323850" y="908050"/>
            <a:ext cx="8496300" cy="54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u="sng" dirty="0"/>
              <a:t>A vállalkozás célrendszere:</a:t>
            </a:r>
            <a:endParaRPr lang="hu-HU" sz="3200" b="1" dirty="0"/>
          </a:p>
          <a:p>
            <a:pPr eaLnBrk="1" hangingPunct="1">
              <a:buClr>
                <a:srgbClr val="CC0000"/>
              </a:buClr>
              <a:buFont typeface="Wingdings" pitchFamily="2" charset="2"/>
              <a:buChar char="ü"/>
            </a:pPr>
            <a:r>
              <a:rPr lang="hu-HU" sz="3200" b="1" u="sng" dirty="0" err="1"/>
              <a:t>hosszútávú</a:t>
            </a:r>
            <a:r>
              <a:rPr lang="hu-HU" sz="3200" b="1" u="sng" dirty="0"/>
              <a:t> profitmaximalizálás</a:t>
            </a:r>
            <a:endParaRPr lang="hu-HU" sz="3200" b="1" dirty="0"/>
          </a:p>
          <a:p>
            <a:pPr eaLnBrk="1" hangingPunct="1"/>
            <a:r>
              <a:rPr lang="hu-HU" sz="3200" b="1" dirty="0"/>
              <a:t>A cél jellege:</a:t>
            </a:r>
            <a:r>
              <a:rPr lang="hu-HU" sz="3200" dirty="0"/>
              <a:t> alapvető cél, a teljes vállalati működés erre irányul.</a:t>
            </a:r>
          </a:p>
          <a:p>
            <a:pPr eaLnBrk="1" hangingPunct="1"/>
            <a:r>
              <a:rPr lang="hu-HU" sz="3200" dirty="0"/>
              <a:t>Elérésének fő eszköze: </a:t>
            </a:r>
            <a:r>
              <a:rPr lang="hu-HU" sz="3200" b="1" dirty="0"/>
              <a:t>a </a:t>
            </a:r>
            <a:r>
              <a:rPr lang="hu-HU" sz="3200" b="1" dirty="0">
                <a:solidFill>
                  <a:srgbClr val="CC0000"/>
                </a:solidFill>
              </a:rPr>
              <a:t>stratégiai vezetés</a:t>
            </a:r>
            <a:r>
              <a:rPr lang="hu-HU" sz="3200" b="1" dirty="0"/>
              <a:t>.</a:t>
            </a:r>
            <a:endParaRPr lang="hu-HU" sz="3200" b="1" u="sng" dirty="0"/>
          </a:p>
          <a:p>
            <a:pPr eaLnBrk="1" hangingPunct="1">
              <a:buClr>
                <a:srgbClr val="CC0000"/>
              </a:buClr>
              <a:buFont typeface="Wingdings" pitchFamily="2" charset="2"/>
              <a:buChar char="ü"/>
            </a:pPr>
            <a:r>
              <a:rPr lang="hu-HU" sz="3200" b="1" u="sng" dirty="0"/>
              <a:t>a fogyasztói igények minél teljesebb kielégítése</a:t>
            </a:r>
            <a:endParaRPr lang="hu-HU" sz="3200" b="1" dirty="0"/>
          </a:p>
          <a:p>
            <a:pPr eaLnBrk="1" hangingPunct="1"/>
            <a:r>
              <a:rPr lang="hu-HU" sz="3200" b="1" dirty="0"/>
              <a:t>A cél jellege:</a:t>
            </a:r>
            <a:r>
              <a:rPr lang="hu-HU" sz="3200" dirty="0"/>
              <a:t> a vállalkozás küldetése, missziója, mint alapvető piaci cél.</a:t>
            </a:r>
          </a:p>
          <a:p>
            <a:pPr eaLnBrk="1" hangingPunct="1"/>
            <a:r>
              <a:rPr lang="hu-HU" sz="3200" dirty="0"/>
              <a:t>Elérésének fő eszköze: </a:t>
            </a:r>
            <a:r>
              <a:rPr lang="hu-HU" sz="3200" b="1" dirty="0"/>
              <a:t>a </a:t>
            </a:r>
            <a:r>
              <a:rPr lang="hu-HU" sz="3200" b="1" dirty="0">
                <a:solidFill>
                  <a:srgbClr val="CC0000"/>
                </a:solidFill>
              </a:rPr>
              <a:t>marketingmenedzsment.</a:t>
            </a:r>
          </a:p>
        </p:txBody>
      </p:sp>
    </p:spTree>
    <p:extLst>
      <p:ext uri="{BB962C8B-B14F-4D97-AF65-F5344CB8AC3E}">
        <p14:creationId xmlns:p14="http://schemas.microsoft.com/office/powerpoint/2010/main" val="22873401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2">
                                            <p:txEl>
                                              <p:pRg st="0" end="0"/>
                                            </p:txEl>
                                          </p:spTgt>
                                        </p:tgtEl>
                                        <p:attrNameLst>
                                          <p:attrName>style.visibility</p:attrName>
                                        </p:attrNameLst>
                                      </p:cBhvr>
                                      <p:to>
                                        <p:strVal val="visible"/>
                                      </p:to>
                                    </p:set>
                                    <p:anim calcmode="discrete" valueType="clr">
                                      <p:cBhvr override="childStyle">
                                        <p:cTn id="7" dur="80"/>
                                        <p:tgtEl>
                                          <p:spTgt spid="1434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2">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2">
                                            <p:txEl>
                                              <p:pRg st="1" end="1"/>
                                            </p:txEl>
                                          </p:spTgt>
                                        </p:tgtEl>
                                        <p:attrNameLst>
                                          <p:attrName>style.visibility</p:attrName>
                                        </p:attrNameLst>
                                      </p:cBhvr>
                                      <p:to>
                                        <p:strVal val="visible"/>
                                      </p:to>
                                    </p:set>
                                    <p:anim calcmode="discrete" valueType="clr">
                                      <p:cBhvr override="childStyle">
                                        <p:cTn id="14" dur="80"/>
                                        <p:tgtEl>
                                          <p:spTgt spid="14342">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2">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2">
                                            <p:txEl>
                                              <p:pRg st="1" end="1"/>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4342">
                                            <p:txEl>
                                              <p:pRg st="2" end="2"/>
                                            </p:txEl>
                                          </p:spTgt>
                                        </p:tgtEl>
                                        <p:attrNameLst>
                                          <p:attrName>style.visibility</p:attrName>
                                        </p:attrNameLst>
                                      </p:cBhvr>
                                      <p:to>
                                        <p:strVal val="visible"/>
                                      </p:to>
                                    </p:set>
                                    <p:anim calcmode="discrete" valueType="clr">
                                      <p:cBhvr override="childStyle">
                                        <p:cTn id="21" dur="80"/>
                                        <p:tgtEl>
                                          <p:spTgt spid="14342">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4342">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4342">
                                            <p:txEl>
                                              <p:pRg st="2" end="2"/>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4342">
                                            <p:txEl>
                                              <p:pRg st="3" end="3"/>
                                            </p:txEl>
                                          </p:spTgt>
                                        </p:tgtEl>
                                        <p:attrNameLst>
                                          <p:attrName>style.visibility</p:attrName>
                                        </p:attrNameLst>
                                      </p:cBhvr>
                                      <p:to>
                                        <p:strVal val="visible"/>
                                      </p:to>
                                    </p:set>
                                    <p:anim calcmode="discrete" valueType="clr">
                                      <p:cBhvr override="childStyle">
                                        <p:cTn id="28" dur="80"/>
                                        <p:tgtEl>
                                          <p:spTgt spid="14342">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4342">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14342">
                                            <p:txEl>
                                              <p:pRg st="3" end="3"/>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14342">
                                            <p:txEl>
                                              <p:pRg st="4" end="4"/>
                                            </p:txEl>
                                          </p:spTgt>
                                        </p:tgtEl>
                                        <p:attrNameLst>
                                          <p:attrName>style.visibility</p:attrName>
                                        </p:attrNameLst>
                                      </p:cBhvr>
                                      <p:to>
                                        <p:strVal val="visible"/>
                                      </p:to>
                                    </p:set>
                                    <p:anim calcmode="discrete" valueType="clr">
                                      <p:cBhvr override="childStyle">
                                        <p:cTn id="35" dur="80"/>
                                        <p:tgtEl>
                                          <p:spTgt spid="14342">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4342">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14342">
                                            <p:txEl>
                                              <p:pRg st="4" end="4"/>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14342">
                                            <p:txEl>
                                              <p:pRg st="5" end="5"/>
                                            </p:txEl>
                                          </p:spTgt>
                                        </p:tgtEl>
                                        <p:attrNameLst>
                                          <p:attrName>style.visibility</p:attrName>
                                        </p:attrNameLst>
                                      </p:cBhvr>
                                      <p:to>
                                        <p:strVal val="visible"/>
                                      </p:to>
                                    </p:set>
                                    <p:anim calcmode="discrete" valueType="clr">
                                      <p:cBhvr override="childStyle">
                                        <p:cTn id="42" dur="80"/>
                                        <p:tgtEl>
                                          <p:spTgt spid="14342">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4342">
                                            <p:txEl>
                                              <p:pRg st="5" end="5"/>
                                            </p:txEl>
                                          </p:spTgt>
                                        </p:tgtEl>
                                        <p:attrNameLst>
                                          <p:attrName>fillcolor</p:attrName>
                                        </p:attrNameLst>
                                      </p:cBhvr>
                                      <p:tavLst>
                                        <p:tav tm="0">
                                          <p:val>
                                            <p:clrVal>
                                              <a:schemeClr val="accent2"/>
                                            </p:clrVal>
                                          </p:val>
                                        </p:tav>
                                        <p:tav tm="50000">
                                          <p:val>
                                            <p:clrVal>
                                              <a:schemeClr val="hlink"/>
                                            </p:clrVal>
                                          </p:val>
                                        </p:tav>
                                      </p:tavLst>
                                    </p:anim>
                                    <p:set>
                                      <p:cBhvr>
                                        <p:cTn id="44" dur="80"/>
                                        <p:tgtEl>
                                          <p:spTgt spid="14342">
                                            <p:txEl>
                                              <p:pRg st="5" end="5"/>
                                            </p:txEl>
                                          </p:spTgt>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14342">
                                            <p:txEl>
                                              <p:pRg st="6" end="6"/>
                                            </p:txEl>
                                          </p:spTgt>
                                        </p:tgtEl>
                                        <p:attrNameLst>
                                          <p:attrName>style.visibility</p:attrName>
                                        </p:attrNameLst>
                                      </p:cBhvr>
                                      <p:to>
                                        <p:strVal val="visible"/>
                                      </p:to>
                                    </p:set>
                                    <p:anim calcmode="discrete" valueType="clr">
                                      <p:cBhvr override="childStyle">
                                        <p:cTn id="49" dur="80"/>
                                        <p:tgtEl>
                                          <p:spTgt spid="14342">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14342">
                                            <p:txEl>
                                              <p:pRg st="6" end="6"/>
                                            </p:txEl>
                                          </p:spTgt>
                                        </p:tgtEl>
                                        <p:attrNameLst>
                                          <p:attrName>fillcolor</p:attrName>
                                        </p:attrNameLst>
                                      </p:cBhvr>
                                      <p:tavLst>
                                        <p:tav tm="0">
                                          <p:val>
                                            <p:clrVal>
                                              <a:schemeClr val="accent2"/>
                                            </p:clrVal>
                                          </p:val>
                                        </p:tav>
                                        <p:tav tm="50000">
                                          <p:val>
                                            <p:clrVal>
                                              <a:schemeClr val="hlink"/>
                                            </p:clrVal>
                                          </p:val>
                                        </p:tav>
                                      </p:tavLst>
                                    </p:anim>
                                    <p:set>
                                      <p:cBhvr>
                                        <p:cTn id="51" dur="80"/>
                                        <p:tgtEl>
                                          <p:spTgt spid="14342">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5366" name="Text Box 6"/>
          <p:cNvSpPr txBox="1">
            <a:spLocks noChangeArrowheads="1"/>
          </p:cNvSpPr>
          <p:nvPr/>
        </p:nvSpPr>
        <p:spPr bwMode="auto">
          <a:xfrm>
            <a:off x="323850" y="917575"/>
            <a:ext cx="8496300" cy="594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buClr>
                <a:srgbClr val="CC0000"/>
              </a:buClr>
              <a:buFont typeface="Wingdings" pitchFamily="2" charset="2"/>
              <a:buChar char="ü"/>
            </a:pPr>
            <a:r>
              <a:rPr lang="hu-HU" sz="3200" b="1" u="sng"/>
              <a:t>a vállalkozás működésének hosszútávú fenntartása és fejlesztése</a:t>
            </a:r>
            <a:endParaRPr lang="hu-HU" sz="3200" b="1"/>
          </a:p>
          <a:p>
            <a:pPr eaLnBrk="1" hangingPunct="1"/>
            <a:r>
              <a:rPr lang="hu-HU" sz="3200" b="1"/>
              <a:t>A cél jellege:</a:t>
            </a:r>
            <a:r>
              <a:rPr lang="hu-HU" sz="3200"/>
              <a:t> fennmaradás és fejlesztés, mint alap­vető szervezeti célok.</a:t>
            </a:r>
          </a:p>
          <a:p>
            <a:pPr eaLnBrk="1" hangingPunct="1"/>
            <a:r>
              <a:rPr lang="hu-HU" sz="3200"/>
              <a:t>Elérésének fő eszköze:</a:t>
            </a:r>
            <a:r>
              <a:rPr lang="hu-HU" sz="3200" b="1"/>
              <a:t> </a:t>
            </a:r>
            <a:r>
              <a:rPr lang="hu-HU" sz="3200" b="1">
                <a:solidFill>
                  <a:srgbClr val="CC0000"/>
                </a:solidFill>
              </a:rPr>
              <a:t>innovációs menedzsment.</a:t>
            </a:r>
            <a:endParaRPr lang="hu-HU" sz="3200" b="1" u="sng">
              <a:solidFill>
                <a:srgbClr val="CC0000"/>
              </a:solidFill>
            </a:endParaRPr>
          </a:p>
          <a:p>
            <a:pPr eaLnBrk="1" hangingPunct="1">
              <a:buClr>
                <a:srgbClr val="CC0000"/>
              </a:buClr>
              <a:buFont typeface="Wingdings" pitchFamily="2" charset="2"/>
              <a:buChar char="ü"/>
            </a:pPr>
            <a:r>
              <a:rPr lang="hu-HU" sz="3200" b="1" u="sng"/>
              <a:t>a napi működés fenntartása, a termelési folyamatok irányítása, költséghatékony gazdálkodás</a:t>
            </a:r>
            <a:endParaRPr lang="hu-HU" sz="3200" b="1"/>
          </a:p>
          <a:p>
            <a:pPr eaLnBrk="1" hangingPunct="1"/>
            <a:r>
              <a:rPr lang="hu-HU" sz="3200" b="1"/>
              <a:t>A cél jellege:</a:t>
            </a:r>
            <a:r>
              <a:rPr lang="hu-HU" sz="3200"/>
              <a:t> konkrét termelési cél.</a:t>
            </a:r>
          </a:p>
          <a:p>
            <a:pPr eaLnBrk="1" hangingPunct="1"/>
            <a:r>
              <a:rPr lang="hu-HU" sz="3200"/>
              <a:t>Elérésének fő eszköze: </a:t>
            </a:r>
            <a:r>
              <a:rPr lang="hu-HU" sz="3200" b="1">
                <a:solidFill>
                  <a:srgbClr val="CC0000"/>
                </a:solidFill>
              </a:rPr>
              <a:t>termelésmenedzsment </a:t>
            </a:r>
          </a:p>
        </p:txBody>
      </p:sp>
    </p:spTree>
    <p:extLst>
      <p:ext uri="{BB962C8B-B14F-4D97-AF65-F5344CB8AC3E}">
        <p14:creationId xmlns:p14="http://schemas.microsoft.com/office/powerpoint/2010/main" val="3677975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5366">
                                            <p:txEl>
                                              <p:pRg st="0" end="0"/>
                                            </p:txEl>
                                          </p:spTgt>
                                        </p:tgtEl>
                                        <p:attrNameLst>
                                          <p:attrName>style.visibility</p:attrName>
                                        </p:attrNameLst>
                                      </p:cBhvr>
                                      <p:to>
                                        <p:strVal val="visible"/>
                                      </p:to>
                                    </p:set>
                                    <p:anim calcmode="discrete" valueType="clr">
                                      <p:cBhvr override="childStyle">
                                        <p:cTn id="7" dur="80"/>
                                        <p:tgtEl>
                                          <p:spTgt spid="1536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536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5366">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5366">
                                            <p:txEl>
                                              <p:pRg st="1" end="1"/>
                                            </p:txEl>
                                          </p:spTgt>
                                        </p:tgtEl>
                                        <p:attrNameLst>
                                          <p:attrName>style.visibility</p:attrName>
                                        </p:attrNameLst>
                                      </p:cBhvr>
                                      <p:to>
                                        <p:strVal val="visible"/>
                                      </p:to>
                                    </p:set>
                                    <p:anim calcmode="discrete" valueType="clr">
                                      <p:cBhvr override="childStyle">
                                        <p:cTn id="14" dur="80"/>
                                        <p:tgtEl>
                                          <p:spTgt spid="1536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5366">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5366">
                                            <p:txEl>
                                              <p:pRg st="1" end="1"/>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5366">
                                            <p:txEl>
                                              <p:pRg st="2" end="2"/>
                                            </p:txEl>
                                          </p:spTgt>
                                        </p:tgtEl>
                                        <p:attrNameLst>
                                          <p:attrName>style.visibility</p:attrName>
                                        </p:attrNameLst>
                                      </p:cBhvr>
                                      <p:to>
                                        <p:strVal val="visible"/>
                                      </p:to>
                                    </p:set>
                                    <p:anim calcmode="discrete" valueType="clr">
                                      <p:cBhvr override="childStyle">
                                        <p:cTn id="21" dur="80"/>
                                        <p:tgtEl>
                                          <p:spTgt spid="1536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5366">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5366">
                                            <p:txEl>
                                              <p:pRg st="2" end="2"/>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5366">
                                            <p:txEl>
                                              <p:pRg st="3" end="3"/>
                                            </p:txEl>
                                          </p:spTgt>
                                        </p:tgtEl>
                                        <p:attrNameLst>
                                          <p:attrName>style.visibility</p:attrName>
                                        </p:attrNameLst>
                                      </p:cBhvr>
                                      <p:to>
                                        <p:strVal val="visible"/>
                                      </p:to>
                                    </p:set>
                                    <p:anim calcmode="discrete" valueType="clr">
                                      <p:cBhvr override="childStyle">
                                        <p:cTn id="28" dur="80"/>
                                        <p:tgtEl>
                                          <p:spTgt spid="1536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5366">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15366">
                                            <p:txEl>
                                              <p:pRg st="3" end="3"/>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15366">
                                            <p:txEl>
                                              <p:pRg st="4" end="4"/>
                                            </p:txEl>
                                          </p:spTgt>
                                        </p:tgtEl>
                                        <p:attrNameLst>
                                          <p:attrName>style.visibility</p:attrName>
                                        </p:attrNameLst>
                                      </p:cBhvr>
                                      <p:to>
                                        <p:strVal val="visible"/>
                                      </p:to>
                                    </p:set>
                                    <p:anim calcmode="discrete" valueType="clr">
                                      <p:cBhvr override="childStyle">
                                        <p:cTn id="35" dur="80"/>
                                        <p:tgtEl>
                                          <p:spTgt spid="1536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5366">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15366">
                                            <p:txEl>
                                              <p:pRg st="4" end="4"/>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15366">
                                            <p:txEl>
                                              <p:pRg st="5" end="5"/>
                                            </p:txEl>
                                          </p:spTgt>
                                        </p:tgtEl>
                                        <p:attrNameLst>
                                          <p:attrName>style.visibility</p:attrName>
                                        </p:attrNameLst>
                                      </p:cBhvr>
                                      <p:to>
                                        <p:strVal val="visible"/>
                                      </p:to>
                                    </p:set>
                                    <p:anim calcmode="discrete" valueType="clr">
                                      <p:cBhvr override="childStyle">
                                        <p:cTn id="42" dur="80"/>
                                        <p:tgtEl>
                                          <p:spTgt spid="1536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5366">
                                            <p:txEl>
                                              <p:pRg st="5" end="5"/>
                                            </p:txEl>
                                          </p:spTgt>
                                        </p:tgtEl>
                                        <p:attrNameLst>
                                          <p:attrName>fillcolor</p:attrName>
                                        </p:attrNameLst>
                                      </p:cBhvr>
                                      <p:tavLst>
                                        <p:tav tm="0">
                                          <p:val>
                                            <p:clrVal>
                                              <a:schemeClr val="accent2"/>
                                            </p:clrVal>
                                          </p:val>
                                        </p:tav>
                                        <p:tav tm="50000">
                                          <p:val>
                                            <p:clrVal>
                                              <a:schemeClr val="hlink"/>
                                            </p:clrVal>
                                          </p:val>
                                        </p:tav>
                                      </p:tavLst>
                                    </p:anim>
                                    <p:set>
                                      <p:cBhvr>
                                        <p:cTn id="44" dur="80"/>
                                        <p:tgtEl>
                                          <p:spTgt spid="15366">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7414" name="Text Box 6"/>
          <p:cNvSpPr txBox="1">
            <a:spLocks noChangeArrowheads="1"/>
          </p:cNvSpPr>
          <p:nvPr/>
        </p:nvSpPr>
        <p:spPr bwMode="auto">
          <a:xfrm>
            <a:off x="323850" y="1412875"/>
            <a:ext cx="84963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u="sng"/>
              <a:t>A vállalkozás résztvevői </a:t>
            </a:r>
            <a:r>
              <a:rPr lang="hu-HU" sz="3200" b="1" i="1" u="sng"/>
              <a:t>(</a:t>
            </a:r>
            <a:r>
              <a:rPr lang="hu-HU" sz="3200" b="1" i="1" u="sng">
                <a:solidFill>
                  <a:srgbClr val="CC0000"/>
                </a:solidFill>
              </a:rPr>
              <a:t>belső érintettek</a:t>
            </a:r>
            <a:r>
              <a:rPr lang="hu-HU" sz="3200" b="1" i="1" u="sng"/>
              <a:t>):</a:t>
            </a:r>
          </a:p>
          <a:p>
            <a:pPr eaLnBrk="1" hangingPunct="1"/>
            <a:endParaRPr lang="hu-HU" sz="3200" b="1"/>
          </a:p>
          <a:p>
            <a:pPr algn="ctr" eaLnBrk="1" hangingPunct="1">
              <a:buClr>
                <a:srgbClr val="CC0000"/>
              </a:buClr>
              <a:buFont typeface="Wingdings" pitchFamily="2" charset="2"/>
              <a:buChar char="Ø"/>
            </a:pPr>
            <a:r>
              <a:rPr lang="hu-HU" sz="3200" b="1"/>
              <a:t>a tulajdonosok,</a:t>
            </a:r>
          </a:p>
          <a:p>
            <a:pPr algn="ctr" eaLnBrk="1" hangingPunct="1">
              <a:buClr>
                <a:srgbClr val="CC0000"/>
              </a:buClr>
              <a:buFont typeface="Wingdings" pitchFamily="2" charset="2"/>
              <a:buChar char="Ø"/>
            </a:pPr>
            <a:r>
              <a:rPr lang="hu-HU" sz="3200" b="1"/>
              <a:t>a menedzserek,</a:t>
            </a:r>
          </a:p>
          <a:p>
            <a:pPr algn="ctr" eaLnBrk="1" hangingPunct="1">
              <a:buClr>
                <a:srgbClr val="CC0000"/>
              </a:buClr>
              <a:buFont typeface="Wingdings" pitchFamily="2" charset="2"/>
              <a:buChar char="Ø"/>
            </a:pPr>
            <a:r>
              <a:rPr lang="hu-HU" sz="3200" b="1"/>
              <a:t>és a munkavállalók.</a:t>
            </a:r>
          </a:p>
        </p:txBody>
      </p:sp>
    </p:spTree>
    <p:extLst>
      <p:ext uri="{BB962C8B-B14F-4D97-AF65-F5344CB8AC3E}">
        <p14:creationId xmlns:p14="http://schemas.microsoft.com/office/powerpoint/2010/main" val="27027399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7414">
                                            <p:txEl>
                                              <p:pRg st="0" end="0"/>
                                            </p:txEl>
                                          </p:spTgt>
                                        </p:tgtEl>
                                        <p:attrNameLst>
                                          <p:attrName>style.visibility</p:attrName>
                                        </p:attrNameLst>
                                      </p:cBhvr>
                                      <p:to>
                                        <p:strVal val="visible"/>
                                      </p:to>
                                    </p:set>
                                    <p:anim calcmode="discrete" valueType="clr">
                                      <p:cBhvr override="childStyle">
                                        <p:cTn id="7" dur="80"/>
                                        <p:tgtEl>
                                          <p:spTgt spid="1741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41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7414">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7414">
                                            <p:txEl>
                                              <p:pRg st="2" end="2"/>
                                            </p:txEl>
                                          </p:spTgt>
                                        </p:tgtEl>
                                        <p:attrNameLst>
                                          <p:attrName>style.visibility</p:attrName>
                                        </p:attrNameLst>
                                      </p:cBhvr>
                                      <p:to>
                                        <p:strVal val="visible"/>
                                      </p:to>
                                    </p:set>
                                    <p:anim calcmode="discrete" valueType="clr">
                                      <p:cBhvr override="childStyle">
                                        <p:cTn id="14" dur="80"/>
                                        <p:tgtEl>
                                          <p:spTgt spid="1741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7414">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7414">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7414">
                                            <p:txEl>
                                              <p:pRg st="3" end="3"/>
                                            </p:txEl>
                                          </p:spTgt>
                                        </p:tgtEl>
                                        <p:attrNameLst>
                                          <p:attrName>style.visibility</p:attrName>
                                        </p:attrNameLst>
                                      </p:cBhvr>
                                      <p:to>
                                        <p:strVal val="visible"/>
                                      </p:to>
                                    </p:set>
                                    <p:anim calcmode="discrete" valueType="clr">
                                      <p:cBhvr override="childStyle">
                                        <p:cTn id="21" dur="80"/>
                                        <p:tgtEl>
                                          <p:spTgt spid="1741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7414">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17414">
                                            <p:txEl>
                                              <p:pRg st="3" end="3"/>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7414">
                                            <p:txEl>
                                              <p:pRg st="4" end="4"/>
                                            </p:txEl>
                                          </p:spTgt>
                                        </p:tgtEl>
                                        <p:attrNameLst>
                                          <p:attrName>style.visibility</p:attrName>
                                        </p:attrNameLst>
                                      </p:cBhvr>
                                      <p:to>
                                        <p:strVal val="visible"/>
                                      </p:to>
                                    </p:set>
                                    <p:anim calcmode="discrete" valueType="clr">
                                      <p:cBhvr override="childStyle">
                                        <p:cTn id="28" dur="80"/>
                                        <p:tgtEl>
                                          <p:spTgt spid="1741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7414">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17414">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8438" name="Text Box 6"/>
          <p:cNvSpPr txBox="1">
            <a:spLocks noChangeArrowheads="1"/>
          </p:cNvSpPr>
          <p:nvPr/>
        </p:nvSpPr>
        <p:spPr bwMode="auto">
          <a:xfrm>
            <a:off x="323850" y="1052513"/>
            <a:ext cx="8496300" cy="539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u="sng"/>
              <a:t>A vállalkozás környezete (</a:t>
            </a:r>
            <a:r>
              <a:rPr lang="hu-HU" sz="3200" b="1" i="1" u="sng">
                <a:solidFill>
                  <a:srgbClr val="CC0000"/>
                </a:solidFill>
              </a:rPr>
              <a:t>külső érintettek</a:t>
            </a:r>
            <a:r>
              <a:rPr lang="hu-HU" sz="3200" b="1" u="sng"/>
              <a:t>)</a:t>
            </a:r>
          </a:p>
          <a:p>
            <a:pPr eaLnBrk="1" hangingPunct="1"/>
            <a:endParaRPr lang="hu-HU" sz="2000" b="1" u="sng"/>
          </a:p>
          <a:p>
            <a:pPr eaLnBrk="1" hangingPunct="1">
              <a:buClr>
                <a:srgbClr val="CC0000"/>
              </a:buClr>
              <a:buFont typeface="Wingdings" pitchFamily="2" charset="2"/>
              <a:buChar char="Ø"/>
            </a:pPr>
            <a:r>
              <a:rPr lang="hu-HU" sz="3200" b="1"/>
              <a:t>a piaci környezet</a:t>
            </a:r>
            <a:r>
              <a:rPr lang="hu-HU" sz="3200"/>
              <a:t> </a:t>
            </a:r>
          </a:p>
          <a:p>
            <a:pPr algn="ctr" eaLnBrk="1" hangingPunct="1"/>
            <a:r>
              <a:rPr lang="hu-HU" sz="2800"/>
              <a:t>szállítók,</a:t>
            </a:r>
          </a:p>
          <a:p>
            <a:pPr algn="ctr" eaLnBrk="1" hangingPunct="1"/>
            <a:r>
              <a:rPr lang="hu-HU" sz="2800"/>
              <a:t>vevők, </a:t>
            </a:r>
          </a:p>
          <a:p>
            <a:pPr algn="ctr" eaLnBrk="1" hangingPunct="1"/>
            <a:r>
              <a:rPr lang="hu-HU" sz="2800"/>
              <a:t>versenytársak,</a:t>
            </a:r>
          </a:p>
          <a:p>
            <a:pPr algn="ctr" eaLnBrk="1" hangingPunct="1"/>
            <a:r>
              <a:rPr lang="hu-HU" sz="2800"/>
              <a:t>stratégiai szövetségesek</a:t>
            </a:r>
            <a:endParaRPr lang="hu-HU" sz="2800" b="1"/>
          </a:p>
          <a:p>
            <a:pPr eaLnBrk="1" hangingPunct="1">
              <a:buClr>
                <a:srgbClr val="CC0000"/>
              </a:buClr>
              <a:buFont typeface="Wingdings" pitchFamily="2" charset="2"/>
              <a:buChar char="Ø"/>
            </a:pPr>
            <a:r>
              <a:rPr lang="hu-HU" sz="3200" b="1"/>
              <a:t>az állami környezet</a:t>
            </a:r>
            <a:r>
              <a:rPr lang="hu-HU" sz="3200"/>
              <a:t> </a:t>
            </a:r>
            <a:r>
              <a:rPr lang="hu-HU" sz="2800"/>
              <a:t>(felügyeleti szervek, adóhatóság, szabályozás),</a:t>
            </a:r>
            <a:endParaRPr lang="hu-HU" sz="2800" b="1"/>
          </a:p>
          <a:p>
            <a:pPr eaLnBrk="1" hangingPunct="1">
              <a:buClr>
                <a:srgbClr val="CC0000"/>
              </a:buClr>
              <a:buFont typeface="Wingdings" pitchFamily="2" charset="2"/>
              <a:buChar char="Ø"/>
            </a:pPr>
            <a:r>
              <a:rPr lang="hu-HU" sz="3200" b="1"/>
              <a:t>a társadalmi környezet</a:t>
            </a:r>
            <a:r>
              <a:rPr lang="hu-HU" sz="3200"/>
              <a:t> </a:t>
            </a:r>
            <a:r>
              <a:rPr lang="hu-HU" sz="2800"/>
              <a:t>(önkormányzatok, lakó-környezet, társadalmi és szakmai szervezetek).</a:t>
            </a:r>
            <a:endParaRPr lang="hu-HU" sz="2800" b="1"/>
          </a:p>
          <a:p>
            <a:pPr eaLnBrk="1" hangingPunct="1">
              <a:buClr>
                <a:srgbClr val="CC0000"/>
              </a:buClr>
              <a:buFont typeface="Wingdings" pitchFamily="2" charset="2"/>
              <a:buChar char="Ø"/>
            </a:pPr>
            <a:r>
              <a:rPr lang="hu-HU" sz="3200" b="1"/>
              <a:t>természeti környezet</a:t>
            </a:r>
          </a:p>
        </p:txBody>
      </p:sp>
    </p:spTree>
    <p:extLst>
      <p:ext uri="{BB962C8B-B14F-4D97-AF65-F5344CB8AC3E}">
        <p14:creationId xmlns:p14="http://schemas.microsoft.com/office/powerpoint/2010/main" val="269787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8438">
                                            <p:txEl>
                                              <p:pRg st="0" end="0"/>
                                            </p:txEl>
                                          </p:spTgt>
                                        </p:tgtEl>
                                        <p:attrNameLst>
                                          <p:attrName>style.visibility</p:attrName>
                                        </p:attrNameLst>
                                      </p:cBhvr>
                                      <p:to>
                                        <p:strVal val="visible"/>
                                      </p:to>
                                    </p:set>
                                    <p:anim calcmode="discrete" valueType="clr">
                                      <p:cBhvr override="childStyle">
                                        <p:cTn id="7" dur="80"/>
                                        <p:tgtEl>
                                          <p:spTgt spid="1843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438">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8438">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8438">
                                            <p:txEl>
                                              <p:pRg st="2" end="2"/>
                                            </p:txEl>
                                          </p:spTgt>
                                        </p:tgtEl>
                                        <p:attrNameLst>
                                          <p:attrName>style.visibility</p:attrName>
                                        </p:attrNameLst>
                                      </p:cBhvr>
                                      <p:to>
                                        <p:strVal val="visible"/>
                                      </p:to>
                                    </p:set>
                                    <p:anim calcmode="discrete" valueType="clr">
                                      <p:cBhvr override="childStyle">
                                        <p:cTn id="14" dur="80"/>
                                        <p:tgtEl>
                                          <p:spTgt spid="18438">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8438">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8438">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8438">
                                            <p:txEl>
                                              <p:pRg st="3" end="3"/>
                                            </p:txEl>
                                          </p:spTgt>
                                        </p:tgtEl>
                                        <p:attrNameLst>
                                          <p:attrName>style.visibility</p:attrName>
                                        </p:attrNameLst>
                                      </p:cBhvr>
                                      <p:to>
                                        <p:strVal val="visible"/>
                                      </p:to>
                                    </p:set>
                                    <p:anim calcmode="discrete" valueType="clr">
                                      <p:cBhvr override="childStyle">
                                        <p:cTn id="21" dur="80"/>
                                        <p:tgtEl>
                                          <p:spTgt spid="18438">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8438">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18438">
                                            <p:txEl>
                                              <p:pRg st="3" end="3"/>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8438">
                                            <p:txEl>
                                              <p:pRg st="4" end="4"/>
                                            </p:txEl>
                                          </p:spTgt>
                                        </p:tgtEl>
                                        <p:attrNameLst>
                                          <p:attrName>style.visibility</p:attrName>
                                        </p:attrNameLst>
                                      </p:cBhvr>
                                      <p:to>
                                        <p:strVal val="visible"/>
                                      </p:to>
                                    </p:set>
                                    <p:anim calcmode="discrete" valueType="clr">
                                      <p:cBhvr override="childStyle">
                                        <p:cTn id="28" dur="80"/>
                                        <p:tgtEl>
                                          <p:spTgt spid="18438">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8438">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18438">
                                            <p:txEl>
                                              <p:pRg st="4" end="4"/>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18438">
                                            <p:txEl>
                                              <p:pRg st="5" end="5"/>
                                            </p:txEl>
                                          </p:spTgt>
                                        </p:tgtEl>
                                        <p:attrNameLst>
                                          <p:attrName>style.visibility</p:attrName>
                                        </p:attrNameLst>
                                      </p:cBhvr>
                                      <p:to>
                                        <p:strVal val="visible"/>
                                      </p:to>
                                    </p:set>
                                    <p:anim calcmode="discrete" valueType="clr">
                                      <p:cBhvr override="childStyle">
                                        <p:cTn id="35" dur="80"/>
                                        <p:tgtEl>
                                          <p:spTgt spid="18438">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8438">
                                            <p:txEl>
                                              <p:pRg st="5" end="5"/>
                                            </p:txEl>
                                          </p:spTgt>
                                        </p:tgtEl>
                                        <p:attrNameLst>
                                          <p:attrName>fillcolor</p:attrName>
                                        </p:attrNameLst>
                                      </p:cBhvr>
                                      <p:tavLst>
                                        <p:tav tm="0">
                                          <p:val>
                                            <p:clrVal>
                                              <a:schemeClr val="accent2"/>
                                            </p:clrVal>
                                          </p:val>
                                        </p:tav>
                                        <p:tav tm="50000">
                                          <p:val>
                                            <p:clrVal>
                                              <a:schemeClr val="hlink"/>
                                            </p:clrVal>
                                          </p:val>
                                        </p:tav>
                                      </p:tavLst>
                                    </p:anim>
                                    <p:set>
                                      <p:cBhvr>
                                        <p:cTn id="37" dur="80"/>
                                        <p:tgtEl>
                                          <p:spTgt spid="18438">
                                            <p:txEl>
                                              <p:pRg st="5" end="5"/>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18438">
                                            <p:txEl>
                                              <p:pRg st="6" end="6"/>
                                            </p:txEl>
                                          </p:spTgt>
                                        </p:tgtEl>
                                        <p:attrNameLst>
                                          <p:attrName>style.visibility</p:attrName>
                                        </p:attrNameLst>
                                      </p:cBhvr>
                                      <p:to>
                                        <p:strVal val="visible"/>
                                      </p:to>
                                    </p:set>
                                    <p:anim calcmode="discrete" valueType="clr">
                                      <p:cBhvr override="childStyle">
                                        <p:cTn id="42" dur="80"/>
                                        <p:tgtEl>
                                          <p:spTgt spid="18438">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8438">
                                            <p:txEl>
                                              <p:pRg st="6" end="6"/>
                                            </p:txEl>
                                          </p:spTgt>
                                        </p:tgtEl>
                                        <p:attrNameLst>
                                          <p:attrName>fillcolor</p:attrName>
                                        </p:attrNameLst>
                                      </p:cBhvr>
                                      <p:tavLst>
                                        <p:tav tm="0">
                                          <p:val>
                                            <p:clrVal>
                                              <a:schemeClr val="accent2"/>
                                            </p:clrVal>
                                          </p:val>
                                        </p:tav>
                                        <p:tav tm="50000">
                                          <p:val>
                                            <p:clrVal>
                                              <a:schemeClr val="hlink"/>
                                            </p:clrVal>
                                          </p:val>
                                        </p:tav>
                                      </p:tavLst>
                                    </p:anim>
                                    <p:set>
                                      <p:cBhvr>
                                        <p:cTn id="44" dur="80"/>
                                        <p:tgtEl>
                                          <p:spTgt spid="18438">
                                            <p:txEl>
                                              <p:pRg st="6" end="6"/>
                                            </p:txEl>
                                          </p:spTgt>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18438">
                                            <p:txEl>
                                              <p:pRg st="7" end="7"/>
                                            </p:txEl>
                                          </p:spTgt>
                                        </p:tgtEl>
                                        <p:attrNameLst>
                                          <p:attrName>style.visibility</p:attrName>
                                        </p:attrNameLst>
                                      </p:cBhvr>
                                      <p:to>
                                        <p:strVal val="visible"/>
                                      </p:to>
                                    </p:set>
                                    <p:anim calcmode="discrete" valueType="clr">
                                      <p:cBhvr override="childStyle">
                                        <p:cTn id="49" dur="80"/>
                                        <p:tgtEl>
                                          <p:spTgt spid="18438">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18438">
                                            <p:txEl>
                                              <p:pRg st="7" end="7"/>
                                            </p:txEl>
                                          </p:spTgt>
                                        </p:tgtEl>
                                        <p:attrNameLst>
                                          <p:attrName>fillcolor</p:attrName>
                                        </p:attrNameLst>
                                      </p:cBhvr>
                                      <p:tavLst>
                                        <p:tav tm="0">
                                          <p:val>
                                            <p:clrVal>
                                              <a:schemeClr val="accent2"/>
                                            </p:clrVal>
                                          </p:val>
                                        </p:tav>
                                        <p:tav tm="50000">
                                          <p:val>
                                            <p:clrVal>
                                              <a:schemeClr val="hlink"/>
                                            </p:clrVal>
                                          </p:val>
                                        </p:tav>
                                      </p:tavLst>
                                    </p:anim>
                                    <p:set>
                                      <p:cBhvr>
                                        <p:cTn id="51" dur="80"/>
                                        <p:tgtEl>
                                          <p:spTgt spid="18438">
                                            <p:txEl>
                                              <p:pRg st="7" end="7"/>
                                            </p:txEl>
                                          </p:spTgt>
                                        </p:tgtEl>
                                        <p:attrNameLst>
                                          <p:attrName>fill.type</p:attrName>
                                        </p:attrNameLst>
                                      </p:cBhvr>
                                      <p:to>
                                        <p:strVal val="solid"/>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27" presetClass="entr" presetSubtype="0" fill="hold" nodeType="clickEffect">
                                  <p:stCondLst>
                                    <p:cond delay="0"/>
                                  </p:stCondLst>
                                  <p:iterate type="lt">
                                    <p:tmPct val="50000"/>
                                  </p:iterate>
                                  <p:childTnLst>
                                    <p:set>
                                      <p:cBhvr>
                                        <p:cTn id="55" dur="1" fill="hold">
                                          <p:stCondLst>
                                            <p:cond delay="0"/>
                                          </p:stCondLst>
                                        </p:cTn>
                                        <p:tgtEl>
                                          <p:spTgt spid="18438">
                                            <p:txEl>
                                              <p:pRg st="8" end="8"/>
                                            </p:txEl>
                                          </p:spTgt>
                                        </p:tgtEl>
                                        <p:attrNameLst>
                                          <p:attrName>style.visibility</p:attrName>
                                        </p:attrNameLst>
                                      </p:cBhvr>
                                      <p:to>
                                        <p:strVal val="visible"/>
                                      </p:to>
                                    </p:set>
                                    <p:anim calcmode="discrete" valueType="clr">
                                      <p:cBhvr override="childStyle">
                                        <p:cTn id="56" dur="80"/>
                                        <p:tgtEl>
                                          <p:spTgt spid="18438">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18438">
                                            <p:txEl>
                                              <p:pRg st="8" end="8"/>
                                            </p:txEl>
                                          </p:spTgt>
                                        </p:tgtEl>
                                        <p:attrNameLst>
                                          <p:attrName>fillcolor</p:attrName>
                                        </p:attrNameLst>
                                      </p:cBhvr>
                                      <p:tavLst>
                                        <p:tav tm="0">
                                          <p:val>
                                            <p:clrVal>
                                              <a:schemeClr val="accent2"/>
                                            </p:clrVal>
                                          </p:val>
                                        </p:tav>
                                        <p:tav tm="50000">
                                          <p:val>
                                            <p:clrVal>
                                              <a:schemeClr val="hlink"/>
                                            </p:clrVal>
                                          </p:val>
                                        </p:tav>
                                      </p:tavLst>
                                    </p:anim>
                                    <p:set>
                                      <p:cBhvr>
                                        <p:cTn id="58" dur="80"/>
                                        <p:tgtEl>
                                          <p:spTgt spid="18438">
                                            <p:txEl>
                                              <p:pRg st="8" end="8"/>
                                            </p:txEl>
                                          </p:spTgt>
                                        </p:tgtEl>
                                        <p:attrNameLst>
                                          <p:attrName>fill.type</p:attrName>
                                        </p:attrNameLst>
                                      </p:cBhvr>
                                      <p:to>
                                        <p:strVal val="solid"/>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27" presetClass="entr" presetSubtype="0" fill="hold" nodeType="clickEffect">
                                  <p:stCondLst>
                                    <p:cond delay="0"/>
                                  </p:stCondLst>
                                  <p:iterate type="lt">
                                    <p:tmPct val="50000"/>
                                  </p:iterate>
                                  <p:childTnLst>
                                    <p:set>
                                      <p:cBhvr>
                                        <p:cTn id="62" dur="1" fill="hold">
                                          <p:stCondLst>
                                            <p:cond delay="0"/>
                                          </p:stCondLst>
                                        </p:cTn>
                                        <p:tgtEl>
                                          <p:spTgt spid="18438">
                                            <p:txEl>
                                              <p:pRg st="9" end="9"/>
                                            </p:txEl>
                                          </p:spTgt>
                                        </p:tgtEl>
                                        <p:attrNameLst>
                                          <p:attrName>style.visibility</p:attrName>
                                        </p:attrNameLst>
                                      </p:cBhvr>
                                      <p:to>
                                        <p:strVal val="visible"/>
                                      </p:to>
                                    </p:set>
                                    <p:anim calcmode="discrete" valueType="clr">
                                      <p:cBhvr override="childStyle">
                                        <p:cTn id="63" dur="80"/>
                                        <p:tgtEl>
                                          <p:spTgt spid="18438">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18438">
                                            <p:txEl>
                                              <p:pRg st="9" end="9"/>
                                            </p:txEl>
                                          </p:spTgt>
                                        </p:tgtEl>
                                        <p:attrNameLst>
                                          <p:attrName>fillcolor</p:attrName>
                                        </p:attrNameLst>
                                      </p:cBhvr>
                                      <p:tavLst>
                                        <p:tav tm="0">
                                          <p:val>
                                            <p:clrVal>
                                              <a:schemeClr val="accent2"/>
                                            </p:clrVal>
                                          </p:val>
                                        </p:tav>
                                        <p:tav tm="50000">
                                          <p:val>
                                            <p:clrVal>
                                              <a:schemeClr val="hlink"/>
                                            </p:clrVal>
                                          </p:val>
                                        </p:tav>
                                      </p:tavLst>
                                    </p:anim>
                                    <p:set>
                                      <p:cBhvr>
                                        <p:cTn id="65" dur="80"/>
                                        <p:tgtEl>
                                          <p:spTgt spid="18438">
                                            <p:txEl>
                                              <p:pRg st="9" end="9"/>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5522" name="Rectangle 2"/>
          <p:cNvSpPr>
            <a:spLocks noGrp="1" noChangeArrowheads="1"/>
          </p:cNvSpPr>
          <p:nvPr>
            <p:ph type="title"/>
          </p:nvPr>
        </p:nvSpPr>
        <p:spPr>
          <a:xfrm>
            <a:off x="1187450" y="260350"/>
            <a:ext cx="6048846" cy="584200"/>
          </a:xfrm>
        </p:spPr>
        <p:txBody>
          <a:bodyPr>
            <a:normAutofit fontScale="90000"/>
          </a:bodyPr>
          <a:lstStyle/>
          <a:p>
            <a:pPr eaLnBrk="1" hangingPunct="1">
              <a:defRPr/>
            </a:pPr>
            <a:r>
              <a:rPr lang="hu-HU" dirty="0" smtClean="0"/>
              <a:t>Vállalati szerepkörök</a:t>
            </a:r>
          </a:p>
        </p:txBody>
      </p:sp>
      <p:sp>
        <p:nvSpPr>
          <p:cNvPr id="875523" name="Rectangle 3"/>
          <p:cNvSpPr>
            <a:spLocks noGrp="1" noChangeArrowheads="1"/>
          </p:cNvSpPr>
          <p:nvPr>
            <p:ph type="body" idx="1"/>
          </p:nvPr>
        </p:nvSpPr>
        <p:spPr>
          <a:xfrm>
            <a:off x="467544" y="1124744"/>
            <a:ext cx="8208912" cy="4922044"/>
          </a:xfrm>
        </p:spPr>
        <p:txBody>
          <a:bodyPr>
            <a:normAutofit fontScale="85000" lnSpcReduction="20000"/>
          </a:bodyPr>
          <a:lstStyle/>
          <a:p>
            <a:pPr eaLnBrk="1" hangingPunct="1">
              <a:defRPr/>
            </a:pPr>
            <a:r>
              <a:rPr lang="hu-HU" dirty="0" smtClean="0"/>
              <a:t>Alapvető gazdasági szerep</a:t>
            </a:r>
          </a:p>
          <a:p>
            <a:pPr lvl="1" eaLnBrk="1" hangingPunct="1">
              <a:defRPr/>
            </a:pPr>
            <a:r>
              <a:rPr lang="hu-HU" dirty="0" smtClean="0"/>
              <a:t>Fizetőképes kereslet kielégítése</a:t>
            </a:r>
          </a:p>
          <a:p>
            <a:pPr lvl="2" eaLnBrk="1" hangingPunct="1">
              <a:defRPr/>
            </a:pPr>
            <a:r>
              <a:rPr lang="hu-HU" dirty="0" smtClean="0"/>
              <a:t>Termeléssel</a:t>
            </a:r>
          </a:p>
          <a:p>
            <a:pPr lvl="2" eaLnBrk="1" hangingPunct="1">
              <a:defRPr/>
            </a:pPr>
            <a:r>
              <a:rPr lang="hu-HU" dirty="0" smtClean="0"/>
              <a:t>Szolgáltatással</a:t>
            </a:r>
          </a:p>
          <a:p>
            <a:pPr eaLnBrk="1" hangingPunct="1">
              <a:defRPr/>
            </a:pPr>
            <a:r>
              <a:rPr lang="hu-HU" dirty="0" smtClean="0"/>
              <a:t>További szerepkörök</a:t>
            </a:r>
          </a:p>
          <a:p>
            <a:pPr lvl="1" eaLnBrk="1" hangingPunct="1">
              <a:defRPr/>
            </a:pPr>
            <a:r>
              <a:rPr lang="hu-HU" dirty="0" smtClean="0"/>
              <a:t>A </a:t>
            </a:r>
            <a:r>
              <a:rPr lang="hu-HU" dirty="0" smtClean="0"/>
              <a:t>szükséglet kielégítés </a:t>
            </a:r>
            <a:r>
              <a:rPr lang="hu-HU" dirty="0" smtClean="0"/>
              <a:t>színvonalának állandó emelése</a:t>
            </a:r>
          </a:p>
          <a:p>
            <a:pPr lvl="2" eaLnBrk="1" hangingPunct="1">
              <a:defRPr/>
            </a:pPr>
            <a:r>
              <a:rPr lang="hu-HU" dirty="0" smtClean="0"/>
              <a:t>Termékek, szolgáltatások és eljárásmódok fejlesztése</a:t>
            </a:r>
          </a:p>
          <a:p>
            <a:pPr lvl="1" eaLnBrk="1" hangingPunct="1">
              <a:defRPr/>
            </a:pPr>
            <a:r>
              <a:rPr lang="hu-HU" dirty="0" smtClean="0"/>
              <a:t>Munkaalkalom megteremtése</a:t>
            </a:r>
          </a:p>
          <a:p>
            <a:pPr lvl="1" eaLnBrk="1" hangingPunct="1">
              <a:defRPr/>
            </a:pPr>
            <a:r>
              <a:rPr lang="hu-HU" dirty="0" smtClean="0"/>
              <a:t>Jövedelmek generálása, realizálása</a:t>
            </a:r>
          </a:p>
          <a:p>
            <a:pPr lvl="2" eaLnBrk="1" hangingPunct="1">
              <a:defRPr/>
            </a:pPr>
            <a:r>
              <a:rPr lang="hu-HU" dirty="0" smtClean="0"/>
              <a:t>Egyéni, társadalmi jövedelmek</a:t>
            </a:r>
          </a:p>
          <a:p>
            <a:pPr lvl="2" eaLnBrk="1" hangingPunct="1">
              <a:defRPr/>
            </a:pPr>
            <a:r>
              <a:rPr lang="hu-HU" dirty="0" smtClean="0"/>
              <a:t>Vállalkozói jövedelmek</a:t>
            </a:r>
          </a:p>
          <a:p>
            <a:pPr lvl="1" eaLnBrk="1" hangingPunct="1">
              <a:defRPr/>
            </a:pPr>
            <a:r>
              <a:rPr lang="hu-HU" dirty="0" smtClean="0"/>
              <a:t>Munkavállalók szaktudásának fejlesztése</a:t>
            </a:r>
          </a:p>
          <a:p>
            <a:pPr lvl="1" eaLnBrk="1" hangingPunct="1">
              <a:defRPr/>
            </a:pPr>
            <a:r>
              <a:rPr lang="hu-HU" dirty="0" smtClean="0"/>
              <a:t>Egyéb hozzájárulás a társadalmi fejlődéshez</a:t>
            </a:r>
          </a:p>
          <a:p>
            <a:pPr lvl="2" eaLnBrk="1" hangingPunct="1">
              <a:defRPr/>
            </a:pPr>
            <a:r>
              <a:rPr lang="hu-HU" dirty="0" smtClean="0"/>
              <a:t>Kultúra, környezetvédelem, oktatás, kutatás, képviselet</a:t>
            </a:r>
          </a:p>
        </p:txBody>
      </p:sp>
      <p:sp>
        <p:nvSpPr>
          <p:cNvPr id="6148" name="Text Box 4"/>
          <p:cNvSpPr txBox="1">
            <a:spLocks noChangeArrowheads="1"/>
          </p:cNvSpPr>
          <p:nvPr/>
        </p:nvSpPr>
        <p:spPr bwMode="auto">
          <a:xfrm>
            <a:off x="1258888" y="6584950"/>
            <a:ext cx="7010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hu-HU" sz="1200">
                <a:latin typeface="Comic Sans MS" pitchFamily="66" charset="0"/>
              </a:rPr>
              <a:t>Illés Mária (1997): Vezetői  gazdaságtan.  Kossuth Kiadó, Bp., 18 - 39. o.</a:t>
            </a:r>
          </a:p>
        </p:txBody>
      </p:sp>
    </p:spTree>
    <p:extLst>
      <p:ext uri="{BB962C8B-B14F-4D97-AF65-F5344CB8AC3E}">
        <p14:creationId xmlns:p14="http://schemas.microsoft.com/office/powerpoint/2010/main" val="20549096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75522"/>
                                        </p:tgtEl>
                                        <p:attrNameLst>
                                          <p:attrName>style.visibility</p:attrName>
                                        </p:attrNameLst>
                                      </p:cBhvr>
                                      <p:to>
                                        <p:strVal val="visible"/>
                                      </p:to>
                                    </p:set>
                                    <p:animEffect transition="in" filter="wipe(left)">
                                      <p:cBhvr>
                                        <p:cTn id="7" dur="500"/>
                                        <p:tgtEl>
                                          <p:spTgt spid="875522"/>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875523">
                                            <p:txEl>
                                              <p:pRg st="0" end="0"/>
                                            </p:txEl>
                                          </p:spTgt>
                                        </p:tgtEl>
                                        <p:attrNameLst>
                                          <p:attrName>style.visibility</p:attrName>
                                        </p:attrNameLst>
                                      </p:cBhvr>
                                      <p:to>
                                        <p:strVal val="visible"/>
                                      </p:to>
                                    </p:set>
                                    <p:animEffect transition="in" filter="strips(downRight)">
                                      <p:cBhvr>
                                        <p:cTn id="11" dur="500"/>
                                        <p:tgtEl>
                                          <p:spTgt spid="875523">
                                            <p:txEl>
                                              <p:pRg st="0" end="0"/>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875523">
                                            <p:txEl>
                                              <p:pRg st="1" end="1"/>
                                            </p:txEl>
                                          </p:spTgt>
                                        </p:tgtEl>
                                        <p:attrNameLst>
                                          <p:attrName>style.visibility</p:attrName>
                                        </p:attrNameLst>
                                      </p:cBhvr>
                                      <p:to>
                                        <p:strVal val="visible"/>
                                      </p:to>
                                    </p:set>
                                    <p:animEffect transition="in" filter="strips(downRight)">
                                      <p:cBhvr>
                                        <p:cTn id="15" dur="500"/>
                                        <p:tgtEl>
                                          <p:spTgt spid="875523">
                                            <p:txEl>
                                              <p:pRg st="1" end="1"/>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875523">
                                            <p:txEl>
                                              <p:pRg st="2" end="2"/>
                                            </p:txEl>
                                          </p:spTgt>
                                        </p:tgtEl>
                                        <p:attrNameLst>
                                          <p:attrName>style.visibility</p:attrName>
                                        </p:attrNameLst>
                                      </p:cBhvr>
                                      <p:to>
                                        <p:strVal val="visible"/>
                                      </p:to>
                                    </p:set>
                                    <p:animEffect transition="in" filter="strips(downRight)">
                                      <p:cBhvr>
                                        <p:cTn id="19" dur="500"/>
                                        <p:tgtEl>
                                          <p:spTgt spid="875523">
                                            <p:txEl>
                                              <p:pRg st="2" end="2"/>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875523">
                                            <p:txEl>
                                              <p:pRg st="3" end="3"/>
                                            </p:txEl>
                                          </p:spTgt>
                                        </p:tgtEl>
                                        <p:attrNameLst>
                                          <p:attrName>style.visibility</p:attrName>
                                        </p:attrNameLst>
                                      </p:cBhvr>
                                      <p:to>
                                        <p:strVal val="visible"/>
                                      </p:to>
                                    </p:set>
                                    <p:animEffect transition="in" filter="strips(downRight)">
                                      <p:cBhvr>
                                        <p:cTn id="23" dur="500"/>
                                        <p:tgtEl>
                                          <p:spTgt spid="875523">
                                            <p:txEl>
                                              <p:pRg st="3" end="3"/>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875523">
                                            <p:txEl>
                                              <p:pRg st="4" end="4"/>
                                            </p:txEl>
                                          </p:spTgt>
                                        </p:tgtEl>
                                        <p:attrNameLst>
                                          <p:attrName>style.visibility</p:attrName>
                                        </p:attrNameLst>
                                      </p:cBhvr>
                                      <p:to>
                                        <p:strVal val="visible"/>
                                      </p:to>
                                    </p:set>
                                    <p:animEffect transition="in" filter="strips(downRight)">
                                      <p:cBhvr>
                                        <p:cTn id="27" dur="500"/>
                                        <p:tgtEl>
                                          <p:spTgt spid="875523">
                                            <p:txEl>
                                              <p:pRg st="4" end="4"/>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875523">
                                            <p:txEl>
                                              <p:pRg st="5" end="5"/>
                                            </p:txEl>
                                          </p:spTgt>
                                        </p:tgtEl>
                                        <p:attrNameLst>
                                          <p:attrName>style.visibility</p:attrName>
                                        </p:attrNameLst>
                                      </p:cBhvr>
                                      <p:to>
                                        <p:strVal val="visible"/>
                                      </p:to>
                                    </p:set>
                                    <p:animEffect transition="in" filter="strips(downRight)">
                                      <p:cBhvr>
                                        <p:cTn id="31" dur="500"/>
                                        <p:tgtEl>
                                          <p:spTgt spid="875523">
                                            <p:txEl>
                                              <p:pRg st="5" end="5"/>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875523">
                                            <p:txEl>
                                              <p:pRg st="6" end="6"/>
                                            </p:txEl>
                                          </p:spTgt>
                                        </p:tgtEl>
                                        <p:attrNameLst>
                                          <p:attrName>style.visibility</p:attrName>
                                        </p:attrNameLst>
                                      </p:cBhvr>
                                      <p:to>
                                        <p:strVal val="visible"/>
                                      </p:to>
                                    </p:set>
                                    <p:animEffect transition="in" filter="strips(downRight)">
                                      <p:cBhvr>
                                        <p:cTn id="35" dur="500"/>
                                        <p:tgtEl>
                                          <p:spTgt spid="875523">
                                            <p:txEl>
                                              <p:pRg st="6" end="6"/>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875523">
                                            <p:txEl>
                                              <p:pRg st="7" end="7"/>
                                            </p:txEl>
                                          </p:spTgt>
                                        </p:tgtEl>
                                        <p:attrNameLst>
                                          <p:attrName>style.visibility</p:attrName>
                                        </p:attrNameLst>
                                      </p:cBhvr>
                                      <p:to>
                                        <p:strVal val="visible"/>
                                      </p:to>
                                    </p:set>
                                    <p:animEffect transition="in" filter="strips(downRight)">
                                      <p:cBhvr>
                                        <p:cTn id="39" dur="500"/>
                                        <p:tgtEl>
                                          <p:spTgt spid="875523">
                                            <p:txEl>
                                              <p:pRg st="7" end="7"/>
                                            </p:txEl>
                                          </p:spTgt>
                                        </p:tgtEl>
                                      </p:cBhvr>
                                    </p:animEffect>
                                  </p:childTnLst>
                                </p:cTn>
                              </p:par>
                            </p:childTnLst>
                          </p:cTn>
                        </p:par>
                        <p:par>
                          <p:cTn id="40" fill="hold" nodeType="afterGroup">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875523">
                                            <p:txEl>
                                              <p:pRg st="8" end="8"/>
                                            </p:txEl>
                                          </p:spTgt>
                                        </p:tgtEl>
                                        <p:attrNameLst>
                                          <p:attrName>style.visibility</p:attrName>
                                        </p:attrNameLst>
                                      </p:cBhvr>
                                      <p:to>
                                        <p:strVal val="visible"/>
                                      </p:to>
                                    </p:set>
                                    <p:animEffect transition="in" filter="strips(downRight)">
                                      <p:cBhvr>
                                        <p:cTn id="43" dur="500"/>
                                        <p:tgtEl>
                                          <p:spTgt spid="875523">
                                            <p:txEl>
                                              <p:pRg st="8" end="8"/>
                                            </p:txEl>
                                          </p:spTgt>
                                        </p:tgtEl>
                                      </p:cBhvr>
                                    </p:animEffect>
                                  </p:childTnLst>
                                </p:cTn>
                              </p:par>
                            </p:childTnLst>
                          </p:cTn>
                        </p:par>
                        <p:par>
                          <p:cTn id="44" fill="hold" nodeType="afterGroup">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875523">
                                            <p:txEl>
                                              <p:pRg st="9" end="9"/>
                                            </p:txEl>
                                          </p:spTgt>
                                        </p:tgtEl>
                                        <p:attrNameLst>
                                          <p:attrName>style.visibility</p:attrName>
                                        </p:attrNameLst>
                                      </p:cBhvr>
                                      <p:to>
                                        <p:strVal val="visible"/>
                                      </p:to>
                                    </p:set>
                                    <p:animEffect transition="in" filter="strips(downRight)">
                                      <p:cBhvr>
                                        <p:cTn id="47" dur="500"/>
                                        <p:tgtEl>
                                          <p:spTgt spid="875523">
                                            <p:txEl>
                                              <p:pRg st="9" end="9"/>
                                            </p:txEl>
                                          </p:spTgt>
                                        </p:tgtEl>
                                      </p:cBhvr>
                                    </p:animEffect>
                                  </p:childTnLst>
                                </p:cTn>
                              </p:par>
                            </p:childTnLst>
                          </p:cTn>
                        </p:par>
                        <p:par>
                          <p:cTn id="48" fill="hold" nodeType="afterGroup">
                            <p:stCondLst>
                              <p:cond delay="5500"/>
                            </p:stCondLst>
                            <p:childTnLst>
                              <p:par>
                                <p:cTn id="49" presetID="18" presetClass="entr" presetSubtype="6" fill="hold" grpId="0" nodeType="afterEffect">
                                  <p:stCondLst>
                                    <p:cond delay="0"/>
                                  </p:stCondLst>
                                  <p:childTnLst>
                                    <p:set>
                                      <p:cBhvr>
                                        <p:cTn id="50" dur="1" fill="hold">
                                          <p:stCondLst>
                                            <p:cond delay="0"/>
                                          </p:stCondLst>
                                        </p:cTn>
                                        <p:tgtEl>
                                          <p:spTgt spid="875523">
                                            <p:txEl>
                                              <p:pRg st="10" end="10"/>
                                            </p:txEl>
                                          </p:spTgt>
                                        </p:tgtEl>
                                        <p:attrNameLst>
                                          <p:attrName>style.visibility</p:attrName>
                                        </p:attrNameLst>
                                      </p:cBhvr>
                                      <p:to>
                                        <p:strVal val="visible"/>
                                      </p:to>
                                    </p:set>
                                    <p:animEffect transition="in" filter="strips(downRight)">
                                      <p:cBhvr>
                                        <p:cTn id="51" dur="500"/>
                                        <p:tgtEl>
                                          <p:spTgt spid="875523">
                                            <p:txEl>
                                              <p:pRg st="10" end="10"/>
                                            </p:txEl>
                                          </p:spTgt>
                                        </p:tgtEl>
                                      </p:cBhvr>
                                    </p:animEffect>
                                  </p:childTnLst>
                                </p:cTn>
                              </p:par>
                            </p:childTnLst>
                          </p:cTn>
                        </p:par>
                        <p:par>
                          <p:cTn id="52" fill="hold" nodeType="afterGroup">
                            <p:stCondLst>
                              <p:cond delay="6000"/>
                            </p:stCondLst>
                            <p:childTnLst>
                              <p:par>
                                <p:cTn id="53" presetID="18" presetClass="entr" presetSubtype="6" fill="hold" grpId="0" nodeType="afterEffect">
                                  <p:stCondLst>
                                    <p:cond delay="0"/>
                                  </p:stCondLst>
                                  <p:childTnLst>
                                    <p:set>
                                      <p:cBhvr>
                                        <p:cTn id="54" dur="1" fill="hold">
                                          <p:stCondLst>
                                            <p:cond delay="0"/>
                                          </p:stCondLst>
                                        </p:cTn>
                                        <p:tgtEl>
                                          <p:spTgt spid="875523">
                                            <p:txEl>
                                              <p:pRg st="11" end="11"/>
                                            </p:txEl>
                                          </p:spTgt>
                                        </p:tgtEl>
                                        <p:attrNameLst>
                                          <p:attrName>style.visibility</p:attrName>
                                        </p:attrNameLst>
                                      </p:cBhvr>
                                      <p:to>
                                        <p:strVal val="visible"/>
                                      </p:to>
                                    </p:set>
                                    <p:animEffect transition="in" filter="strips(downRight)">
                                      <p:cBhvr>
                                        <p:cTn id="55" dur="500"/>
                                        <p:tgtEl>
                                          <p:spTgt spid="875523">
                                            <p:txEl>
                                              <p:pRg st="11" end="11"/>
                                            </p:txEl>
                                          </p:spTgt>
                                        </p:tgtEl>
                                      </p:cBhvr>
                                    </p:animEffect>
                                  </p:childTnLst>
                                </p:cTn>
                              </p:par>
                            </p:childTnLst>
                          </p:cTn>
                        </p:par>
                        <p:par>
                          <p:cTn id="56" fill="hold" nodeType="afterGroup">
                            <p:stCondLst>
                              <p:cond delay="6500"/>
                            </p:stCondLst>
                            <p:childTnLst>
                              <p:par>
                                <p:cTn id="57" presetID="18" presetClass="entr" presetSubtype="6" fill="hold" grpId="0" nodeType="afterEffect">
                                  <p:stCondLst>
                                    <p:cond delay="0"/>
                                  </p:stCondLst>
                                  <p:childTnLst>
                                    <p:set>
                                      <p:cBhvr>
                                        <p:cTn id="58" dur="1" fill="hold">
                                          <p:stCondLst>
                                            <p:cond delay="0"/>
                                          </p:stCondLst>
                                        </p:cTn>
                                        <p:tgtEl>
                                          <p:spTgt spid="875523">
                                            <p:txEl>
                                              <p:pRg st="12" end="12"/>
                                            </p:txEl>
                                          </p:spTgt>
                                        </p:tgtEl>
                                        <p:attrNameLst>
                                          <p:attrName>style.visibility</p:attrName>
                                        </p:attrNameLst>
                                      </p:cBhvr>
                                      <p:to>
                                        <p:strVal val="visible"/>
                                      </p:to>
                                    </p:set>
                                    <p:animEffect transition="in" filter="strips(downRight)">
                                      <p:cBhvr>
                                        <p:cTn id="59" dur="500"/>
                                        <p:tgtEl>
                                          <p:spTgt spid="875523">
                                            <p:txEl>
                                              <p:pRg st="12" end="12"/>
                                            </p:txEl>
                                          </p:spTgt>
                                        </p:tgtEl>
                                      </p:cBhvr>
                                    </p:animEffect>
                                  </p:childTnLst>
                                </p:cTn>
                              </p:par>
                            </p:childTnLst>
                          </p:cTn>
                        </p:par>
                        <p:par>
                          <p:cTn id="60" fill="hold" nodeType="afterGroup">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875523">
                                            <p:txEl>
                                              <p:pRg st="13" end="13"/>
                                            </p:txEl>
                                          </p:spTgt>
                                        </p:tgtEl>
                                        <p:attrNameLst>
                                          <p:attrName>style.visibility</p:attrName>
                                        </p:attrNameLst>
                                      </p:cBhvr>
                                      <p:to>
                                        <p:strVal val="visible"/>
                                      </p:to>
                                    </p:set>
                                    <p:animEffect transition="in" filter="strips(downRight)">
                                      <p:cBhvr>
                                        <p:cTn id="63" dur="500"/>
                                        <p:tgtEl>
                                          <p:spTgt spid="87552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5522" grpId="0" animBg="1" autoUpdateAnimBg="0"/>
      <p:bldP spid="875523" grpId="0" build="p" bldLvl="3"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a:xfrm>
            <a:off x="1099937" y="404664"/>
            <a:ext cx="7165032" cy="584200"/>
          </a:xfrm>
        </p:spPr>
        <p:txBody>
          <a:bodyPr>
            <a:normAutofit fontScale="90000"/>
          </a:bodyPr>
          <a:lstStyle/>
          <a:p>
            <a:pPr eaLnBrk="1" hangingPunct="1">
              <a:defRPr/>
            </a:pPr>
            <a:r>
              <a:rPr lang="hu-HU" dirty="0" smtClean="0"/>
              <a:t>Gazdasági társaságok jellemzői</a:t>
            </a:r>
          </a:p>
        </p:txBody>
      </p:sp>
      <p:sp>
        <p:nvSpPr>
          <p:cNvPr id="880643" name="Rectangle 3"/>
          <p:cNvSpPr>
            <a:spLocks noGrp="1" noChangeArrowheads="1"/>
          </p:cNvSpPr>
          <p:nvPr>
            <p:ph type="body" idx="1"/>
          </p:nvPr>
        </p:nvSpPr>
        <p:spPr>
          <a:xfrm>
            <a:off x="395536" y="1412776"/>
            <a:ext cx="8424936" cy="4896544"/>
          </a:xfrm>
        </p:spPr>
        <p:txBody>
          <a:bodyPr>
            <a:normAutofit fontScale="85000" lnSpcReduction="20000"/>
          </a:bodyPr>
          <a:lstStyle/>
          <a:p>
            <a:pPr eaLnBrk="1" hangingPunct="1">
              <a:defRPr/>
            </a:pPr>
            <a:r>
              <a:rPr lang="hu-HU" dirty="0" smtClean="0"/>
              <a:t>Társaság = egy vagy több tulajdonos által alapított üzleti vállalkozás</a:t>
            </a:r>
          </a:p>
          <a:p>
            <a:pPr eaLnBrk="1" hangingPunct="1">
              <a:defRPr/>
            </a:pPr>
            <a:r>
              <a:rPr lang="hu-HU" dirty="0" smtClean="0"/>
              <a:t>Közös vonások</a:t>
            </a:r>
          </a:p>
          <a:p>
            <a:pPr lvl="1" eaLnBrk="1" hangingPunct="1">
              <a:defRPr/>
            </a:pPr>
            <a:r>
              <a:rPr lang="hu-HU" dirty="0" smtClean="0"/>
              <a:t>Tulajdonosok érdekközössége</a:t>
            </a:r>
          </a:p>
          <a:p>
            <a:pPr lvl="1" eaLnBrk="1" hangingPunct="1">
              <a:defRPr/>
            </a:pPr>
            <a:r>
              <a:rPr lang="hu-HU" dirty="0" smtClean="0"/>
              <a:t>Önálló szervezeti, ügyviteli mechanizmusok</a:t>
            </a:r>
          </a:p>
          <a:p>
            <a:pPr lvl="1" eaLnBrk="1" hangingPunct="1">
              <a:defRPr/>
            </a:pPr>
            <a:r>
              <a:rPr lang="hu-HU" dirty="0" smtClean="0"/>
              <a:t>Szervező erejű szerződések</a:t>
            </a:r>
          </a:p>
          <a:p>
            <a:pPr lvl="1" eaLnBrk="1" hangingPunct="1">
              <a:defRPr/>
            </a:pPr>
            <a:r>
              <a:rPr lang="hu-HU" dirty="0" smtClean="0"/>
              <a:t>Koordináció</a:t>
            </a:r>
          </a:p>
          <a:p>
            <a:pPr eaLnBrk="1" hangingPunct="1">
              <a:defRPr/>
            </a:pPr>
            <a:r>
              <a:rPr lang="hu-HU" dirty="0" smtClean="0"/>
              <a:t>Egyedi, megkülönböztető vonások</a:t>
            </a:r>
          </a:p>
          <a:p>
            <a:pPr lvl="1" eaLnBrk="1" hangingPunct="1">
              <a:defRPr/>
            </a:pPr>
            <a:r>
              <a:rPr lang="hu-HU" dirty="0" smtClean="0"/>
              <a:t>A társulás feltételei és következményei</a:t>
            </a:r>
          </a:p>
          <a:p>
            <a:pPr lvl="1" eaLnBrk="1" hangingPunct="1">
              <a:defRPr/>
            </a:pPr>
            <a:r>
              <a:rPr lang="hu-HU" dirty="0" smtClean="0"/>
              <a:t>A választott tevékenység jellege</a:t>
            </a:r>
          </a:p>
          <a:p>
            <a:pPr lvl="1" eaLnBrk="1" hangingPunct="1">
              <a:defRPr/>
            </a:pPr>
            <a:r>
              <a:rPr lang="hu-HU" dirty="0" smtClean="0"/>
              <a:t>Alapítási körülmények,</a:t>
            </a:r>
            <a:br>
              <a:rPr lang="hu-HU" dirty="0" smtClean="0"/>
            </a:br>
            <a:r>
              <a:rPr lang="hu-HU" dirty="0" smtClean="0"/>
              <a:t>bejegyzési kötelezettség</a:t>
            </a:r>
          </a:p>
          <a:p>
            <a:pPr lvl="1" eaLnBrk="1" hangingPunct="1">
              <a:defRPr/>
            </a:pPr>
            <a:r>
              <a:rPr lang="hu-HU" dirty="0" smtClean="0"/>
              <a:t>Felelősségi viszonyok</a:t>
            </a:r>
          </a:p>
        </p:txBody>
      </p:sp>
      <p:sp>
        <p:nvSpPr>
          <p:cNvPr id="9220" name="Text Box 4"/>
          <p:cNvSpPr txBox="1">
            <a:spLocks noChangeArrowheads="1"/>
          </p:cNvSpPr>
          <p:nvPr/>
        </p:nvSpPr>
        <p:spPr bwMode="auto">
          <a:xfrm>
            <a:off x="1258888" y="6584950"/>
            <a:ext cx="7010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hu-HU" sz="1200">
                <a:latin typeface="Comic Sans MS" pitchFamily="66" charset="0"/>
              </a:rPr>
              <a:t>Chikán Attila (1992): Vállalatgazdaságtan.  Aula Kiadó, Bp., 45-55. o.</a:t>
            </a:r>
          </a:p>
        </p:txBody>
      </p:sp>
    </p:spTree>
    <p:extLst>
      <p:ext uri="{BB962C8B-B14F-4D97-AF65-F5344CB8AC3E}">
        <p14:creationId xmlns:p14="http://schemas.microsoft.com/office/powerpoint/2010/main" val="24597932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0642"/>
                                        </p:tgtEl>
                                        <p:attrNameLst>
                                          <p:attrName>style.visibility</p:attrName>
                                        </p:attrNameLst>
                                      </p:cBhvr>
                                      <p:to>
                                        <p:strVal val="visible"/>
                                      </p:to>
                                    </p:set>
                                    <p:animEffect transition="in" filter="wipe(left)">
                                      <p:cBhvr>
                                        <p:cTn id="7" dur="500"/>
                                        <p:tgtEl>
                                          <p:spTgt spid="880642"/>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880643">
                                            <p:txEl>
                                              <p:pRg st="0" end="0"/>
                                            </p:txEl>
                                          </p:spTgt>
                                        </p:tgtEl>
                                        <p:attrNameLst>
                                          <p:attrName>style.visibility</p:attrName>
                                        </p:attrNameLst>
                                      </p:cBhvr>
                                      <p:to>
                                        <p:strVal val="visible"/>
                                      </p:to>
                                    </p:set>
                                    <p:animEffect transition="in" filter="strips(downRight)">
                                      <p:cBhvr>
                                        <p:cTn id="11" dur="500"/>
                                        <p:tgtEl>
                                          <p:spTgt spid="880643">
                                            <p:txEl>
                                              <p:pRg st="0" end="0"/>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880643">
                                            <p:txEl>
                                              <p:pRg st="1" end="1"/>
                                            </p:txEl>
                                          </p:spTgt>
                                        </p:tgtEl>
                                        <p:attrNameLst>
                                          <p:attrName>style.visibility</p:attrName>
                                        </p:attrNameLst>
                                      </p:cBhvr>
                                      <p:to>
                                        <p:strVal val="visible"/>
                                      </p:to>
                                    </p:set>
                                    <p:animEffect transition="in" filter="strips(downRight)">
                                      <p:cBhvr>
                                        <p:cTn id="15" dur="500"/>
                                        <p:tgtEl>
                                          <p:spTgt spid="880643">
                                            <p:txEl>
                                              <p:pRg st="1" end="1"/>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880643">
                                            <p:txEl>
                                              <p:pRg st="2" end="2"/>
                                            </p:txEl>
                                          </p:spTgt>
                                        </p:tgtEl>
                                        <p:attrNameLst>
                                          <p:attrName>style.visibility</p:attrName>
                                        </p:attrNameLst>
                                      </p:cBhvr>
                                      <p:to>
                                        <p:strVal val="visible"/>
                                      </p:to>
                                    </p:set>
                                    <p:animEffect transition="in" filter="strips(downRight)">
                                      <p:cBhvr>
                                        <p:cTn id="19" dur="500"/>
                                        <p:tgtEl>
                                          <p:spTgt spid="880643">
                                            <p:txEl>
                                              <p:pRg st="2" end="2"/>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880643">
                                            <p:txEl>
                                              <p:pRg st="3" end="3"/>
                                            </p:txEl>
                                          </p:spTgt>
                                        </p:tgtEl>
                                        <p:attrNameLst>
                                          <p:attrName>style.visibility</p:attrName>
                                        </p:attrNameLst>
                                      </p:cBhvr>
                                      <p:to>
                                        <p:strVal val="visible"/>
                                      </p:to>
                                    </p:set>
                                    <p:animEffect transition="in" filter="strips(downRight)">
                                      <p:cBhvr>
                                        <p:cTn id="23" dur="500"/>
                                        <p:tgtEl>
                                          <p:spTgt spid="880643">
                                            <p:txEl>
                                              <p:pRg st="3" end="3"/>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880643">
                                            <p:txEl>
                                              <p:pRg st="4" end="4"/>
                                            </p:txEl>
                                          </p:spTgt>
                                        </p:tgtEl>
                                        <p:attrNameLst>
                                          <p:attrName>style.visibility</p:attrName>
                                        </p:attrNameLst>
                                      </p:cBhvr>
                                      <p:to>
                                        <p:strVal val="visible"/>
                                      </p:to>
                                    </p:set>
                                    <p:animEffect transition="in" filter="strips(downRight)">
                                      <p:cBhvr>
                                        <p:cTn id="27" dur="500"/>
                                        <p:tgtEl>
                                          <p:spTgt spid="880643">
                                            <p:txEl>
                                              <p:pRg st="4" end="4"/>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880643">
                                            <p:txEl>
                                              <p:pRg st="5" end="5"/>
                                            </p:txEl>
                                          </p:spTgt>
                                        </p:tgtEl>
                                        <p:attrNameLst>
                                          <p:attrName>style.visibility</p:attrName>
                                        </p:attrNameLst>
                                      </p:cBhvr>
                                      <p:to>
                                        <p:strVal val="visible"/>
                                      </p:to>
                                    </p:set>
                                    <p:animEffect transition="in" filter="strips(downRight)">
                                      <p:cBhvr>
                                        <p:cTn id="31" dur="500"/>
                                        <p:tgtEl>
                                          <p:spTgt spid="880643">
                                            <p:txEl>
                                              <p:pRg st="5" end="5"/>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880643">
                                            <p:txEl>
                                              <p:pRg st="6" end="6"/>
                                            </p:txEl>
                                          </p:spTgt>
                                        </p:tgtEl>
                                        <p:attrNameLst>
                                          <p:attrName>style.visibility</p:attrName>
                                        </p:attrNameLst>
                                      </p:cBhvr>
                                      <p:to>
                                        <p:strVal val="visible"/>
                                      </p:to>
                                    </p:set>
                                    <p:animEffect transition="in" filter="strips(downRight)">
                                      <p:cBhvr>
                                        <p:cTn id="35" dur="500"/>
                                        <p:tgtEl>
                                          <p:spTgt spid="880643">
                                            <p:txEl>
                                              <p:pRg st="6" end="6"/>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880643">
                                            <p:txEl>
                                              <p:pRg st="7" end="7"/>
                                            </p:txEl>
                                          </p:spTgt>
                                        </p:tgtEl>
                                        <p:attrNameLst>
                                          <p:attrName>style.visibility</p:attrName>
                                        </p:attrNameLst>
                                      </p:cBhvr>
                                      <p:to>
                                        <p:strVal val="visible"/>
                                      </p:to>
                                    </p:set>
                                    <p:animEffect transition="in" filter="strips(downRight)">
                                      <p:cBhvr>
                                        <p:cTn id="39" dur="500"/>
                                        <p:tgtEl>
                                          <p:spTgt spid="880643">
                                            <p:txEl>
                                              <p:pRg st="7" end="7"/>
                                            </p:txEl>
                                          </p:spTgt>
                                        </p:tgtEl>
                                      </p:cBhvr>
                                    </p:animEffect>
                                  </p:childTnLst>
                                </p:cTn>
                              </p:par>
                            </p:childTnLst>
                          </p:cTn>
                        </p:par>
                        <p:par>
                          <p:cTn id="40" fill="hold" nodeType="afterGroup">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880643">
                                            <p:txEl>
                                              <p:pRg st="8" end="8"/>
                                            </p:txEl>
                                          </p:spTgt>
                                        </p:tgtEl>
                                        <p:attrNameLst>
                                          <p:attrName>style.visibility</p:attrName>
                                        </p:attrNameLst>
                                      </p:cBhvr>
                                      <p:to>
                                        <p:strVal val="visible"/>
                                      </p:to>
                                    </p:set>
                                    <p:animEffect transition="in" filter="strips(downRight)">
                                      <p:cBhvr>
                                        <p:cTn id="43" dur="500"/>
                                        <p:tgtEl>
                                          <p:spTgt spid="880643">
                                            <p:txEl>
                                              <p:pRg st="8" end="8"/>
                                            </p:txEl>
                                          </p:spTgt>
                                        </p:tgtEl>
                                      </p:cBhvr>
                                    </p:animEffect>
                                  </p:childTnLst>
                                </p:cTn>
                              </p:par>
                            </p:childTnLst>
                          </p:cTn>
                        </p:par>
                        <p:par>
                          <p:cTn id="44" fill="hold" nodeType="afterGroup">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880643">
                                            <p:txEl>
                                              <p:pRg st="9" end="9"/>
                                            </p:txEl>
                                          </p:spTgt>
                                        </p:tgtEl>
                                        <p:attrNameLst>
                                          <p:attrName>style.visibility</p:attrName>
                                        </p:attrNameLst>
                                      </p:cBhvr>
                                      <p:to>
                                        <p:strVal val="visible"/>
                                      </p:to>
                                    </p:set>
                                    <p:animEffect transition="in" filter="strips(downRight)">
                                      <p:cBhvr>
                                        <p:cTn id="47" dur="500"/>
                                        <p:tgtEl>
                                          <p:spTgt spid="880643">
                                            <p:txEl>
                                              <p:pRg st="9" end="9"/>
                                            </p:txEl>
                                          </p:spTgt>
                                        </p:tgtEl>
                                      </p:cBhvr>
                                    </p:animEffect>
                                  </p:childTnLst>
                                </p:cTn>
                              </p:par>
                            </p:childTnLst>
                          </p:cTn>
                        </p:par>
                        <p:par>
                          <p:cTn id="48" fill="hold" nodeType="afterGroup">
                            <p:stCondLst>
                              <p:cond delay="5500"/>
                            </p:stCondLst>
                            <p:childTnLst>
                              <p:par>
                                <p:cTn id="49" presetID="18" presetClass="entr" presetSubtype="6" fill="hold" grpId="0" nodeType="afterEffect">
                                  <p:stCondLst>
                                    <p:cond delay="0"/>
                                  </p:stCondLst>
                                  <p:childTnLst>
                                    <p:set>
                                      <p:cBhvr>
                                        <p:cTn id="50" dur="1" fill="hold">
                                          <p:stCondLst>
                                            <p:cond delay="0"/>
                                          </p:stCondLst>
                                        </p:cTn>
                                        <p:tgtEl>
                                          <p:spTgt spid="880643">
                                            <p:txEl>
                                              <p:pRg st="10" end="10"/>
                                            </p:txEl>
                                          </p:spTgt>
                                        </p:tgtEl>
                                        <p:attrNameLst>
                                          <p:attrName>style.visibility</p:attrName>
                                        </p:attrNameLst>
                                      </p:cBhvr>
                                      <p:to>
                                        <p:strVal val="visible"/>
                                      </p:to>
                                    </p:set>
                                    <p:animEffect transition="in" filter="strips(downRight)">
                                      <p:cBhvr>
                                        <p:cTn id="51" dur="500"/>
                                        <p:tgtEl>
                                          <p:spTgt spid="88064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42" grpId="0" animBg="1" autoUpdateAnimBg="0"/>
      <p:bldP spid="880643" grpId="0" build="p" bldLvl="3"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Text Box 17"/>
          <p:cNvSpPr txBox="1">
            <a:spLocks noChangeArrowheads="1"/>
          </p:cNvSpPr>
          <p:nvPr/>
        </p:nvSpPr>
        <p:spPr bwMode="auto">
          <a:xfrm>
            <a:off x="1258888" y="6584950"/>
            <a:ext cx="7010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hu-HU" sz="1200">
                <a:latin typeface="Comic Sans MS" pitchFamily="66" charset="0"/>
              </a:rPr>
              <a:t>Kozma Ferenc (1992): A menedzser közgazdasági szemlélete. KJK, Bp.</a:t>
            </a:r>
          </a:p>
        </p:txBody>
      </p:sp>
      <p:sp>
        <p:nvSpPr>
          <p:cNvPr id="6178" name="Rectangle 34"/>
          <p:cNvSpPr>
            <a:spLocks noGrp="1" noChangeArrowheads="1"/>
          </p:cNvSpPr>
          <p:nvPr>
            <p:ph type="title"/>
          </p:nvPr>
        </p:nvSpPr>
        <p:spPr>
          <a:xfrm>
            <a:off x="1109564" y="548680"/>
            <a:ext cx="7309048" cy="584200"/>
          </a:xfrm>
        </p:spPr>
        <p:txBody>
          <a:bodyPr>
            <a:normAutofit fontScale="90000"/>
          </a:bodyPr>
          <a:lstStyle/>
          <a:p>
            <a:pPr eaLnBrk="1" hangingPunct="1">
              <a:defRPr/>
            </a:pPr>
            <a:r>
              <a:rPr lang="hu-HU" dirty="0" smtClean="0"/>
              <a:t>Vállalatgeneráló tényezők</a:t>
            </a:r>
          </a:p>
        </p:txBody>
      </p:sp>
      <p:sp>
        <p:nvSpPr>
          <p:cNvPr id="6179" name="Rectangle 35"/>
          <p:cNvSpPr>
            <a:spLocks noGrp="1" noChangeArrowheads="1"/>
          </p:cNvSpPr>
          <p:nvPr>
            <p:ph type="body" idx="4294967295"/>
          </p:nvPr>
        </p:nvSpPr>
        <p:spPr>
          <a:xfrm>
            <a:off x="827584" y="1758950"/>
            <a:ext cx="7704856" cy="4527550"/>
          </a:xfrm>
        </p:spPr>
        <p:txBody>
          <a:bodyPr>
            <a:normAutofit fontScale="92500" lnSpcReduction="10000"/>
          </a:bodyPr>
          <a:lstStyle/>
          <a:p>
            <a:pPr eaLnBrk="1" hangingPunct="1">
              <a:defRPr/>
            </a:pPr>
            <a:r>
              <a:rPr lang="hu-HU" dirty="0" smtClean="0"/>
              <a:t>Konjunktúrahullám</a:t>
            </a:r>
          </a:p>
          <a:p>
            <a:pPr eaLnBrk="1" hangingPunct="1">
              <a:defRPr/>
            </a:pPr>
            <a:r>
              <a:rPr lang="hu-HU" dirty="0" smtClean="0"/>
              <a:t>Külföldi tőke</a:t>
            </a:r>
          </a:p>
          <a:p>
            <a:pPr eaLnBrk="1" hangingPunct="1">
              <a:defRPr/>
            </a:pPr>
            <a:r>
              <a:rPr lang="hu-HU" dirty="0" smtClean="0"/>
              <a:t>Bonyolult társadalmi munkamegosztás</a:t>
            </a:r>
          </a:p>
          <a:p>
            <a:pPr eaLnBrk="1" hangingPunct="1">
              <a:defRPr/>
            </a:pPr>
            <a:r>
              <a:rPr lang="hu-HU" dirty="0" smtClean="0"/>
              <a:t>Gazdaságpolitikai ösztönzés</a:t>
            </a:r>
          </a:p>
          <a:p>
            <a:pPr eaLnBrk="1" hangingPunct="1">
              <a:defRPr/>
            </a:pPr>
            <a:r>
              <a:rPr lang="hu-HU" dirty="0" smtClean="0"/>
              <a:t>Innovatív ötletek kihasználása</a:t>
            </a:r>
          </a:p>
          <a:p>
            <a:pPr eaLnBrk="1" hangingPunct="1">
              <a:defRPr/>
            </a:pPr>
            <a:r>
              <a:rPr lang="hu-HU" dirty="0" smtClean="0"/>
              <a:t>Gazdasági előny vagy kényszer</a:t>
            </a:r>
          </a:p>
          <a:p>
            <a:pPr eaLnBrk="1" hangingPunct="1">
              <a:defRPr/>
            </a:pPr>
            <a:r>
              <a:rPr lang="hu-HU" dirty="0" smtClean="0"/>
              <a:t>Családi vállalkozás</a:t>
            </a:r>
          </a:p>
          <a:p>
            <a:pPr eaLnBrk="1" hangingPunct="1">
              <a:defRPr/>
            </a:pPr>
            <a:r>
              <a:rPr lang="hu-HU" dirty="0" smtClean="0"/>
              <a:t>Karrierépítés</a:t>
            </a:r>
          </a:p>
          <a:p>
            <a:pPr eaLnBrk="1" hangingPunct="1">
              <a:defRPr/>
            </a:pPr>
            <a:r>
              <a:rPr lang="hu-HU" dirty="0" smtClean="0"/>
              <a:t>Befektetési </a:t>
            </a:r>
            <a:r>
              <a:rPr lang="hu-HU" dirty="0" smtClean="0"/>
              <a:t>szándékú vállalkozás</a:t>
            </a:r>
            <a:endParaRPr lang="hu-HU" dirty="0" smtClean="0"/>
          </a:p>
        </p:txBody>
      </p:sp>
    </p:spTree>
    <p:extLst>
      <p:ext uri="{BB962C8B-B14F-4D97-AF65-F5344CB8AC3E}">
        <p14:creationId xmlns:p14="http://schemas.microsoft.com/office/powerpoint/2010/main" val="36270702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78"/>
                                        </p:tgtEl>
                                        <p:attrNameLst>
                                          <p:attrName>style.visibility</p:attrName>
                                        </p:attrNameLst>
                                      </p:cBhvr>
                                      <p:to>
                                        <p:strVal val="visible"/>
                                      </p:to>
                                    </p:set>
                                    <p:animEffect transition="in" filter="wipe(left)">
                                      <p:cBhvr>
                                        <p:cTn id="7" dur="500"/>
                                        <p:tgtEl>
                                          <p:spTgt spid="6178"/>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6179">
                                            <p:txEl>
                                              <p:pRg st="0" end="0"/>
                                            </p:txEl>
                                          </p:spTgt>
                                        </p:tgtEl>
                                        <p:attrNameLst>
                                          <p:attrName>style.visibility</p:attrName>
                                        </p:attrNameLst>
                                      </p:cBhvr>
                                      <p:to>
                                        <p:strVal val="visible"/>
                                      </p:to>
                                    </p:set>
                                    <p:animEffect transition="in" filter="strips(downRight)">
                                      <p:cBhvr>
                                        <p:cTn id="11" dur="500"/>
                                        <p:tgtEl>
                                          <p:spTgt spid="6179">
                                            <p:txEl>
                                              <p:pRg st="0" end="0"/>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6179">
                                            <p:txEl>
                                              <p:pRg st="1" end="1"/>
                                            </p:txEl>
                                          </p:spTgt>
                                        </p:tgtEl>
                                        <p:attrNameLst>
                                          <p:attrName>style.visibility</p:attrName>
                                        </p:attrNameLst>
                                      </p:cBhvr>
                                      <p:to>
                                        <p:strVal val="visible"/>
                                      </p:to>
                                    </p:set>
                                    <p:animEffect transition="in" filter="strips(downRight)">
                                      <p:cBhvr>
                                        <p:cTn id="15" dur="500"/>
                                        <p:tgtEl>
                                          <p:spTgt spid="6179">
                                            <p:txEl>
                                              <p:pRg st="1" end="1"/>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6179">
                                            <p:txEl>
                                              <p:pRg st="2" end="2"/>
                                            </p:txEl>
                                          </p:spTgt>
                                        </p:tgtEl>
                                        <p:attrNameLst>
                                          <p:attrName>style.visibility</p:attrName>
                                        </p:attrNameLst>
                                      </p:cBhvr>
                                      <p:to>
                                        <p:strVal val="visible"/>
                                      </p:to>
                                    </p:set>
                                    <p:animEffect transition="in" filter="strips(downRight)">
                                      <p:cBhvr>
                                        <p:cTn id="19" dur="500"/>
                                        <p:tgtEl>
                                          <p:spTgt spid="6179">
                                            <p:txEl>
                                              <p:pRg st="2" end="2"/>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6179">
                                            <p:txEl>
                                              <p:pRg st="3" end="3"/>
                                            </p:txEl>
                                          </p:spTgt>
                                        </p:tgtEl>
                                        <p:attrNameLst>
                                          <p:attrName>style.visibility</p:attrName>
                                        </p:attrNameLst>
                                      </p:cBhvr>
                                      <p:to>
                                        <p:strVal val="visible"/>
                                      </p:to>
                                    </p:set>
                                    <p:animEffect transition="in" filter="strips(downRight)">
                                      <p:cBhvr>
                                        <p:cTn id="23" dur="500"/>
                                        <p:tgtEl>
                                          <p:spTgt spid="6179">
                                            <p:txEl>
                                              <p:pRg st="3" end="3"/>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6179">
                                            <p:txEl>
                                              <p:pRg st="4" end="4"/>
                                            </p:txEl>
                                          </p:spTgt>
                                        </p:tgtEl>
                                        <p:attrNameLst>
                                          <p:attrName>style.visibility</p:attrName>
                                        </p:attrNameLst>
                                      </p:cBhvr>
                                      <p:to>
                                        <p:strVal val="visible"/>
                                      </p:to>
                                    </p:set>
                                    <p:animEffect transition="in" filter="strips(downRight)">
                                      <p:cBhvr>
                                        <p:cTn id="27" dur="500"/>
                                        <p:tgtEl>
                                          <p:spTgt spid="6179">
                                            <p:txEl>
                                              <p:pRg st="4" end="4"/>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6179">
                                            <p:txEl>
                                              <p:pRg st="5" end="5"/>
                                            </p:txEl>
                                          </p:spTgt>
                                        </p:tgtEl>
                                        <p:attrNameLst>
                                          <p:attrName>style.visibility</p:attrName>
                                        </p:attrNameLst>
                                      </p:cBhvr>
                                      <p:to>
                                        <p:strVal val="visible"/>
                                      </p:to>
                                    </p:set>
                                    <p:animEffect transition="in" filter="strips(downRight)">
                                      <p:cBhvr>
                                        <p:cTn id="31" dur="500"/>
                                        <p:tgtEl>
                                          <p:spTgt spid="6179">
                                            <p:txEl>
                                              <p:pRg st="5" end="5"/>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6179">
                                            <p:txEl>
                                              <p:pRg st="6" end="6"/>
                                            </p:txEl>
                                          </p:spTgt>
                                        </p:tgtEl>
                                        <p:attrNameLst>
                                          <p:attrName>style.visibility</p:attrName>
                                        </p:attrNameLst>
                                      </p:cBhvr>
                                      <p:to>
                                        <p:strVal val="visible"/>
                                      </p:to>
                                    </p:set>
                                    <p:animEffect transition="in" filter="strips(downRight)">
                                      <p:cBhvr>
                                        <p:cTn id="35" dur="500"/>
                                        <p:tgtEl>
                                          <p:spTgt spid="6179">
                                            <p:txEl>
                                              <p:pRg st="6" end="6"/>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6179">
                                            <p:txEl>
                                              <p:pRg st="7" end="7"/>
                                            </p:txEl>
                                          </p:spTgt>
                                        </p:tgtEl>
                                        <p:attrNameLst>
                                          <p:attrName>style.visibility</p:attrName>
                                        </p:attrNameLst>
                                      </p:cBhvr>
                                      <p:to>
                                        <p:strVal val="visible"/>
                                      </p:to>
                                    </p:set>
                                    <p:animEffect transition="in" filter="strips(downRight)">
                                      <p:cBhvr>
                                        <p:cTn id="39" dur="500"/>
                                        <p:tgtEl>
                                          <p:spTgt spid="6179">
                                            <p:txEl>
                                              <p:pRg st="7" end="7"/>
                                            </p:txEl>
                                          </p:spTgt>
                                        </p:tgtEl>
                                      </p:cBhvr>
                                    </p:animEffect>
                                  </p:childTnLst>
                                </p:cTn>
                              </p:par>
                            </p:childTnLst>
                          </p:cTn>
                        </p:par>
                        <p:par>
                          <p:cTn id="40" fill="hold" nodeType="afterGroup">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6179">
                                            <p:txEl>
                                              <p:pRg st="8" end="8"/>
                                            </p:txEl>
                                          </p:spTgt>
                                        </p:tgtEl>
                                        <p:attrNameLst>
                                          <p:attrName>style.visibility</p:attrName>
                                        </p:attrNameLst>
                                      </p:cBhvr>
                                      <p:to>
                                        <p:strVal val="visible"/>
                                      </p:to>
                                    </p:set>
                                    <p:animEffect transition="in" filter="strips(downRight)">
                                      <p:cBhvr>
                                        <p:cTn id="43" dur="500"/>
                                        <p:tgtEl>
                                          <p:spTgt spid="61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8" grpId="0" animBg="1" autoUpdateAnimBg="0"/>
      <p:bldP spid="6179" grpId="0" build="p" bldLvl="3"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1037556" y="404664"/>
            <a:ext cx="7453064" cy="584200"/>
          </a:xfrm>
        </p:spPr>
        <p:txBody>
          <a:bodyPr>
            <a:normAutofit fontScale="90000"/>
          </a:bodyPr>
          <a:lstStyle/>
          <a:p>
            <a:pPr eaLnBrk="1" hangingPunct="1">
              <a:defRPr/>
            </a:pPr>
            <a:r>
              <a:rPr lang="hu-HU" dirty="0" smtClean="0"/>
              <a:t>Vállalkozási konstrukciók</a:t>
            </a:r>
          </a:p>
        </p:txBody>
      </p:sp>
      <p:sp>
        <p:nvSpPr>
          <p:cNvPr id="233475" name="Rectangle 3"/>
          <p:cNvSpPr>
            <a:spLocks noGrp="1" noChangeArrowheads="1"/>
          </p:cNvSpPr>
          <p:nvPr>
            <p:ph type="body" idx="4294967295"/>
          </p:nvPr>
        </p:nvSpPr>
        <p:spPr>
          <a:xfrm>
            <a:off x="683569" y="1196752"/>
            <a:ext cx="8054032" cy="5348511"/>
          </a:xfrm>
        </p:spPr>
        <p:txBody>
          <a:bodyPr>
            <a:normAutofit fontScale="85000" lnSpcReduction="20000"/>
          </a:bodyPr>
          <a:lstStyle/>
          <a:p>
            <a:pPr eaLnBrk="1" hangingPunct="1">
              <a:defRPr/>
            </a:pPr>
            <a:r>
              <a:rPr lang="hu-HU" dirty="0" smtClean="0"/>
              <a:t>Magántőkés elvű vállalkozás</a:t>
            </a:r>
          </a:p>
          <a:p>
            <a:pPr lvl="1" eaLnBrk="1" hangingPunct="1">
              <a:defRPr/>
            </a:pPr>
            <a:r>
              <a:rPr lang="hu-HU" dirty="0" smtClean="0"/>
              <a:t>Alapmotívuma: tőke alapú haszonszerzés</a:t>
            </a:r>
          </a:p>
          <a:p>
            <a:pPr lvl="1" eaLnBrk="1" hangingPunct="1">
              <a:defRPr/>
            </a:pPr>
            <a:r>
              <a:rPr lang="hu-HU" dirty="0" smtClean="0"/>
              <a:t>Piaci kockázat: a sajáttőkét érinti</a:t>
            </a:r>
          </a:p>
          <a:p>
            <a:pPr eaLnBrk="1" hangingPunct="1">
              <a:defRPr/>
            </a:pPr>
            <a:r>
              <a:rPr lang="hu-HU" dirty="0" smtClean="0"/>
              <a:t>Munkavállalói tulajdonon alapuló vállalkozás</a:t>
            </a:r>
          </a:p>
          <a:p>
            <a:pPr lvl="1" eaLnBrk="1" hangingPunct="1">
              <a:defRPr/>
            </a:pPr>
            <a:r>
              <a:rPr lang="hu-HU" dirty="0" smtClean="0"/>
              <a:t>Alapmotívuma: csak tulajdonosok dolgoznak</a:t>
            </a:r>
          </a:p>
          <a:p>
            <a:pPr lvl="1" eaLnBrk="1" hangingPunct="1">
              <a:defRPr/>
            </a:pPr>
            <a:r>
              <a:rPr lang="hu-HU" dirty="0" smtClean="0"/>
              <a:t>Piaci kockázat: a sajáttőke mellett</a:t>
            </a:r>
            <a:br>
              <a:rPr lang="hu-HU" dirty="0" smtClean="0"/>
            </a:br>
            <a:r>
              <a:rPr lang="hu-HU" dirty="0" smtClean="0"/>
              <a:t>a munkajövedelmeket is érintheti</a:t>
            </a:r>
          </a:p>
          <a:p>
            <a:pPr eaLnBrk="1" hangingPunct="1">
              <a:defRPr/>
            </a:pPr>
            <a:r>
              <a:rPr lang="hu-HU" dirty="0" smtClean="0"/>
              <a:t>Idegentőke használatán alapuló vállalkozás</a:t>
            </a:r>
          </a:p>
          <a:p>
            <a:pPr lvl="1" eaLnBrk="1" hangingPunct="1">
              <a:defRPr/>
            </a:pPr>
            <a:r>
              <a:rPr lang="hu-HU" dirty="0" smtClean="0"/>
              <a:t>Alapmotívuma: a vállalati vagyon idegen tulajdona</a:t>
            </a:r>
          </a:p>
          <a:p>
            <a:pPr lvl="1" eaLnBrk="1" hangingPunct="1">
              <a:defRPr/>
            </a:pPr>
            <a:r>
              <a:rPr lang="hu-HU" dirty="0" smtClean="0"/>
              <a:t>Működtetési kockázat: a menedzsereké, munkavállalóké</a:t>
            </a:r>
          </a:p>
          <a:p>
            <a:pPr lvl="1" eaLnBrk="1" hangingPunct="1">
              <a:defRPr/>
            </a:pPr>
            <a:r>
              <a:rPr lang="hu-HU" dirty="0" smtClean="0"/>
              <a:t>Piaci kockázat: főként a munkajövedelmekre és felhalmozott tartalékaikra irányul</a:t>
            </a:r>
          </a:p>
          <a:p>
            <a:pPr lvl="1" eaLnBrk="1" hangingPunct="1">
              <a:defRPr/>
            </a:pPr>
            <a:r>
              <a:rPr lang="hu-HU" dirty="0" smtClean="0"/>
              <a:t>Másodlagos kockázat:</a:t>
            </a:r>
            <a:br>
              <a:rPr lang="hu-HU" dirty="0" smtClean="0"/>
            </a:br>
            <a:r>
              <a:rPr lang="hu-HU" dirty="0" smtClean="0"/>
              <a:t>a munkavállalók egy-egy kijelölt vagyontárgya</a:t>
            </a:r>
          </a:p>
        </p:txBody>
      </p:sp>
      <p:sp>
        <p:nvSpPr>
          <p:cNvPr id="11268" name="Text Box 4"/>
          <p:cNvSpPr txBox="1">
            <a:spLocks noChangeArrowheads="1"/>
          </p:cNvSpPr>
          <p:nvPr/>
        </p:nvSpPr>
        <p:spPr bwMode="auto">
          <a:xfrm>
            <a:off x="1258888" y="6584950"/>
            <a:ext cx="7010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hu-HU" sz="1200">
                <a:latin typeface="Comic Sans MS" pitchFamily="66" charset="0"/>
              </a:rPr>
              <a:t>Illés Mária (1997): Vezetői  gazdaságtan.  Kossuth Kiadó, Bp., 18 - 39. o.</a:t>
            </a:r>
          </a:p>
        </p:txBody>
      </p:sp>
    </p:spTree>
    <p:extLst>
      <p:ext uri="{BB962C8B-B14F-4D97-AF65-F5344CB8AC3E}">
        <p14:creationId xmlns:p14="http://schemas.microsoft.com/office/powerpoint/2010/main" val="1262242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3474"/>
                                        </p:tgtEl>
                                        <p:attrNameLst>
                                          <p:attrName>style.visibility</p:attrName>
                                        </p:attrNameLst>
                                      </p:cBhvr>
                                      <p:to>
                                        <p:strVal val="visible"/>
                                      </p:to>
                                    </p:set>
                                    <p:animEffect transition="in" filter="wipe(left)">
                                      <p:cBhvr>
                                        <p:cTn id="7" dur="500"/>
                                        <p:tgtEl>
                                          <p:spTgt spid="233474"/>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233475"/>
                                        </p:tgtEl>
                                        <p:attrNameLst>
                                          <p:attrName>style.visibility</p:attrName>
                                        </p:attrNameLst>
                                      </p:cBhvr>
                                      <p:to>
                                        <p:strVal val="visible"/>
                                      </p:to>
                                    </p:set>
                                    <p:animEffect transition="in" filter="strips(downRight)">
                                      <p:cBhvr>
                                        <p:cTn id="11" dur="500"/>
                                        <p:tgtEl>
                                          <p:spTgt spid="233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animBg="1" autoUpdateAnimBg="0"/>
      <p:bldP spid="23347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3"/>
          <p:cNvSpPr>
            <a:spLocks noChangeArrowheads="1"/>
          </p:cNvSpPr>
          <p:nvPr/>
        </p:nvSpPr>
        <p:spPr bwMode="auto">
          <a:xfrm>
            <a:off x="1258888" y="639445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hu-HU" sz="1200">
                <a:latin typeface="Comic Sans MS" pitchFamily="66" charset="0"/>
              </a:rPr>
              <a:t>Szabó József (2003): Vállalatok, vállalkozások gazdaságtana.</a:t>
            </a:r>
            <a:br>
              <a:rPr lang="hu-HU" sz="1200">
                <a:latin typeface="Comic Sans MS" pitchFamily="66" charset="0"/>
              </a:rPr>
            </a:br>
            <a:r>
              <a:rPr lang="hu-HU" sz="1200">
                <a:latin typeface="Comic Sans MS" pitchFamily="66" charset="0"/>
              </a:rPr>
              <a:t>Egyetemi jegyzet. Universitas KHT,  Győr.</a:t>
            </a:r>
          </a:p>
        </p:txBody>
      </p:sp>
      <p:sp>
        <p:nvSpPr>
          <p:cNvPr id="62492" name="Rectangle 28"/>
          <p:cNvSpPr>
            <a:spLocks noGrp="1" noChangeArrowheads="1"/>
          </p:cNvSpPr>
          <p:nvPr>
            <p:ph type="title"/>
          </p:nvPr>
        </p:nvSpPr>
        <p:spPr>
          <a:xfrm>
            <a:off x="899592" y="620688"/>
            <a:ext cx="7309048" cy="584200"/>
          </a:xfrm>
        </p:spPr>
        <p:txBody>
          <a:bodyPr>
            <a:normAutofit fontScale="90000"/>
          </a:bodyPr>
          <a:lstStyle/>
          <a:p>
            <a:pPr eaLnBrk="1" hangingPunct="1">
              <a:defRPr/>
            </a:pPr>
            <a:r>
              <a:rPr lang="hu-HU" dirty="0" smtClean="0"/>
              <a:t>Vállalkozásjogi formák</a:t>
            </a:r>
          </a:p>
        </p:txBody>
      </p:sp>
      <p:sp>
        <p:nvSpPr>
          <p:cNvPr id="62493" name="Rectangle 29"/>
          <p:cNvSpPr>
            <a:spLocks noGrp="1" noChangeArrowheads="1"/>
          </p:cNvSpPr>
          <p:nvPr>
            <p:ph type="body" idx="1"/>
          </p:nvPr>
        </p:nvSpPr>
        <p:spPr>
          <a:xfrm>
            <a:off x="755576" y="1628800"/>
            <a:ext cx="7488832" cy="3567658"/>
          </a:xfrm>
        </p:spPr>
        <p:txBody>
          <a:bodyPr>
            <a:normAutofit fontScale="92500" lnSpcReduction="20000"/>
          </a:bodyPr>
          <a:lstStyle/>
          <a:p>
            <a:pPr eaLnBrk="1" hangingPunct="1">
              <a:defRPr/>
            </a:pPr>
            <a:r>
              <a:rPr lang="hu-HU" dirty="0" smtClean="0"/>
              <a:t>Egyéni vállalkozás</a:t>
            </a:r>
          </a:p>
          <a:p>
            <a:pPr eaLnBrk="1" hangingPunct="1">
              <a:defRPr/>
            </a:pPr>
            <a:r>
              <a:rPr lang="hu-HU" dirty="0" smtClean="0"/>
              <a:t>Gazdasági társaságok</a:t>
            </a:r>
          </a:p>
          <a:p>
            <a:pPr lvl="1" eaLnBrk="1" hangingPunct="1">
              <a:defRPr/>
            </a:pPr>
            <a:r>
              <a:rPr lang="hu-HU" dirty="0" smtClean="0"/>
              <a:t>Részvénytársaság (Rt.)</a:t>
            </a:r>
          </a:p>
          <a:p>
            <a:pPr lvl="1" eaLnBrk="1" hangingPunct="1">
              <a:defRPr/>
            </a:pPr>
            <a:r>
              <a:rPr lang="hu-HU" dirty="0" smtClean="0"/>
              <a:t>Korlátolt felelősségű társaság (Kft.)</a:t>
            </a:r>
          </a:p>
          <a:p>
            <a:pPr lvl="1" eaLnBrk="1" hangingPunct="1">
              <a:defRPr/>
            </a:pPr>
            <a:r>
              <a:rPr lang="hu-HU" dirty="0" smtClean="0"/>
              <a:t>Betéti társaság (Bt.)</a:t>
            </a:r>
          </a:p>
          <a:p>
            <a:pPr eaLnBrk="1" hangingPunct="1">
              <a:defRPr/>
            </a:pPr>
            <a:r>
              <a:rPr lang="hu-HU" dirty="0" smtClean="0"/>
              <a:t>Polgári jogi társaságok</a:t>
            </a:r>
          </a:p>
          <a:p>
            <a:pPr eaLnBrk="1" hangingPunct="1">
              <a:defRPr/>
            </a:pPr>
            <a:r>
              <a:rPr lang="hu-HU" dirty="0" smtClean="0"/>
              <a:t>Szövetkezetek</a:t>
            </a:r>
          </a:p>
          <a:p>
            <a:pPr eaLnBrk="1" hangingPunct="1">
              <a:defRPr/>
            </a:pPr>
            <a:r>
              <a:rPr lang="hu-HU" dirty="0" smtClean="0"/>
              <a:t>Költségvetési szervezetek</a:t>
            </a:r>
          </a:p>
        </p:txBody>
      </p:sp>
    </p:spTree>
    <p:extLst>
      <p:ext uri="{BB962C8B-B14F-4D97-AF65-F5344CB8AC3E}">
        <p14:creationId xmlns:p14="http://schemas.microsoft.com/office/powerpoint/2010/main" val="179349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492"/>
                                        </p:tgtEl>
                                        <p:attrNameLst>
                                          <p:attrName>style.visibility</p:attrName>
                                        </p:attrNameLst>
                                      </p:cBhvr>
                                      <p:to>
                                        <p:strVal val="visible"/>
                                      </p:to>
                                    </p:set>
                                    <p:animEffect transition="in" filter="wipe(left)">
                                      <p:cBhvr>
                                        <p:cTn id="7" dur="500"/>
                                        <p:tgtEl>
                                          <p:spTgt spid="62492"/>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62493">
                                            <p:txEl>
                                              <p:pRg st="0" end="0"/>
                                            </p:txEl>
                                          </p:spTgt>
                                        </p:tgtEl>
                                        <p:attrNameLst>
                                          <p:attrName>style.visibility</p:attrName>
                                        </p:attrNameLst>
                                      </p:cBhvr>
                                      <p:to>
                                        <p:strVal val="visible"/>
                                      </p:to>
                                    </p:set>
                                    <p:animEffect transition="in" filter="strips(downRight)">
                                      <p:cBhvr>
                                        <p:cTn id="11" dur="500"/>
                                        <p:tgtEl>
                                          <p:spTgt spid="62493">
                                            <p:txEl>
                                              <p:pRg st="0" end="0"/>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62493">
                                            <p:txEl>
                                              <p:pRg st="1" end="1"/>
                                            </p:txEl>
                                          </p:spTgt>
                                        </p:tgtEl>
                                        <p:attrNameLst>
                                          <p:attrName>style.visibility</p:attrName>
                                        </p:attrNameLst>
                                      </p:cBhvr>
                                      <p:to>
                                        <p:strVal val="visible"/>
                                      </p:to>
                                    </p:set>
                                    <p:animEffect transition="in" filter="strips(downRight)">
                                      <p:cBhvr>
                                        <p:cTn id="15" dur="500"/>
                                        <p:tgtEl>
                                          <p:spTgt spid="62493">
                                            <p:txEl>
                                              <p:pRg st="1" end="1"/>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62493">
                                            <p:txEl>
                                              <p:pRg st="2" end="2"/>
                                            </p:txEl>
                                          </p:spTgt>
                                        </p:tgtEl>
                                        <p:attrNameLst>
                                          <p:attrName>style.visibility</p:attrName>
                                        </p:attrNameLst>
                                      </p:cBhvr>
                                      <p:to>
                                        <p:strVal val="visible"/>
                                      </p:to>
                                    </p:set>
                                    <p:animEffect transition="in" filter="strips(downRight)">
                                      <p:cBhvr>
                                        <p:cTn id="19" dur="500"/>
                                        <p:tgtEl>
                                          <p:spTgt spid="62493">
                                            <p:txEl>
                                              <p:pRg st="2" end="2"/>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62493">
                                            <p:txEl>
                                              <p:pRg st="3" end="3"/>
                                            </p:txEl>
                                          </p:spTgt>
                                        </p:tgtEl>
                                        <p:attrNameLst>
                                          <p:attrName>style.visibility</p:attrName>
                                        </p:attrNameLst>
                                      </p:cBhvr>
                                      <p:to>
                                        <p:strVal val="visible"/>
                                      </p:to>
                                    </p:set>
                                    <p:animEffect transition="in" filter="strips(downRight)">
                                      <p:cBhvr>
                                        <p:cTn id="23" dur="500"/>
                                        <p:tgtEl>
                                          <p:spTgt spid="62493">
                                            <p:txEl>
                                              <p:pRg st="3" end="3"/>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62493">
                                            <p:txEl>
                                              <p:pRg st="4" end="4"/>
                                            </p:txEl>
                                          </p:spTgt>
                                        </p:tgtEl>
                                        <p:attrNameLst>
                                          <p:attrName>style.visibility</p:attrName>
                                        </p:attrNameLst>
                                      </p:cBhvr>
                                      <p:to>
                                        <p:strVal val="visible"/>
                                      </p:to>
                                    </p:set>
                                    <p:animEffect transition="in" filter="strips(downRight)">
                                      <p:cBhvr>
                                        <p:cTn id="27" dur="500"/>
                                        <p:tgtEl>
                                          <p:spTgt spid="62493">
                                            <p:txEl>
                                              <p:pRg st="4" end="4"/>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62493">
                                            <p:txEl>
                                              <p:pRg st="5" end="5"/>
                                            </p:txEl>
                                          </p:spTgt>
                                        </p:tgtEl>
                                        <p:attrNameLst>
                                          <p:attrName>style.visibility</p:attrName>
                                        </p:attrNameLst>
                                      </p:cBhvr>
                                      <p:to>
                                        <p:strVal val="visible"/>
                                      </p:to>
                                    </p:set>
                                    <p:animEffect transition="in" filter="strips(downRight)">
                                      <p:cBhvr>
                                        <p:cTn id="31" dur="500"/>
                                        <p:tgtEl>
                                          <p:spTgt spid="62493">
                                            <p:txEl>
                                              <p:pRg st="5" end="5"/>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62493">
                                            <p:txEl>
                                              <p:pRg st="6" end="6"/>
                                            </p:txEl>
                                          </p:spTgt>
                                        </p:tgtEl>
                                        <p:attrNameLst>
                                          <p:attrName>style.visibility</p:attrName>
                                        </p:attrNameLst>
                                      </p:cBhvr>
                                      <p:to>
                                        <p:strVal val="visible"/>
                                      </p:to>
                                    </p:set>
                                    <p:animEffect transition="in" filter="strips(downRight)">
                                      <p:cBhvr>
                                        <p:cTn id="35" dur="500"/>
                                        <p:tgtEl>
                                          <p:spTgt spid="62493">
                                            <p:txEl>
                                              <p:pRg st="6" end="6"/>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62493">
                                            <p:txEl>
                                              <p:pRg st="7" end="7"/>
                                            </p:txEl>
                                          </p:spTgt>
                                        </p:tgtEl>
                                        <p:attrNameLst>
                                          <p:attrName>style.visibility</p:attrName>
                                        </p:attrNameLst>
                                      </p:cBhvr>
                                      <p:to>
                                        <p:strVal val="visible"/>
                                      </p:to>
                                    </p:set>
                                    <p:animEffect transition="in" filter="strips(downRight)">
                                      <p:cBhvr>
                                        <p:cTn id="39" dur="500"/>
                                        <p:tgtEl>
                                          <p:spTgt spid="6249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92" grpId="0" animBg="1" autoUpdateAnimBg="0"/>
      <p:bldP spid="62493" grpId="0" build="p" bldLvl="3"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Kép 3"/>
          <p:cNvPicPr>
            <a:picLocks noChangeAspect="1" noChangeArrowheads="1"/>
          </p:cNvPicPr>
          <p:nvPr/>
        </p:nvPicPr>
        <p:blipFill>
          <a:blip r:embed="rId2">
            <a:extLst>
              <a:ext uri="{28A0092B-C50C-407E-A947-70E740481C1C}">
                <a14:useLocalDpi xmlns:a14="http://schemas.microsoft.com/office/drawing/2010/main" val="0"/>
              </a:ext>
            </a:extLst>
          </a:blip>
          <a:srcRect l="13188" t="10555" r="11166" b="4472"/>
          <a:stretch>
            <a:fillRect/>
          </a:stretch>
        </p:blipFill>
        <p:spPr bwMode="auto">
          <a:xfrm>
            <a:off x="0" y="476672"/>
            <a:ext cx="9186576" cy="5833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360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Kép 1"/>
          <p:cNvPicPr>
            <a:picLocks noChangeAspect="1" noChangeArrowheads="1"/>
          </p:cNvPicPr>
          <p:nvPr/>
        </p:nvPicPr>
        <p:blipFill>
          <a:blip r:embed="rId2">
            <a:extLst>
              <a:ext uri="{28A0092B-C50C-407E-A947-70E740481C1C}">
                <a14:useLocalDpi xmlns:a14="http://schemas.microsoft.com/office/drawing/2010/main" val="0"/>
              </a:ext>
            </a:extLst>
          </a:blip>
          <a:srcRect l="13412" t="10197" r="11279" b="4829"/>
          <a:stretch>
            <a:fillRect/>
          </a:stretch>
        </p:blipFill>
        <p:spPr bwMode="auto">
          <a:xfrm>
            <a:off x="18637" y="749516"/>
            <a:ext cx="9125363" cy="5602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634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27088" y="228600"/>
            <a:ext cx="8164512" cy="838200"/>
          </a:xfrm>
        </p:spPr>
        <p:txBody>
          <a:bodyPr/>
          <a:lstStyle/>
          <a:p>
            <a:pPr eaLnBrk="1" hangingPunct="1"/>
            <a:r>
              <a:rPr lang="hu-HU" sz="3600" dirty="0" smtClean="0"/>
              <a:t>Üzleti tevékenység kiválasztása</a:t>
            </a:r>
          </a:p>
        </p:txBody>
      </p:sp>
      <p:sp>
        <p:nvSpPr>
          <p:cNvPr id="8195" name="Rectangle 3"/>
          <p:cNvSpPr>
            <a:spLocks noGrp="1" noChangeArrowheads="1"/>
          </p:cNvSpPr>
          <p:nvPr>
            <p:ph type="body" idx="1"/>
          </p:nvPr>
        </p:nvSpPr>
        <p:spPr>
          <a:xfrm>
            <a:off x="323528" y="1412776"/>
            <a:ext cx="8363272" cy="4713387"/>
          </a:xfrm>
        </p:spPr>
        <p:txBody>
          <a:bodyPr>
            <a:normAutofit/>
          </a:bodyPr>
          <a:lstStyle/>
          <a:p>
            <a:pPr eaLnBrk="1" hangingPunct="1">
              <a:lnSpc>
                <a:spcPct val="80000"/>
              </a:lnSpc>
            </a:pPr>
            <a:r>
              <a:rPr lang="hu-HU" sz="2000" dirty="0" smtClean="0"/>
              <a:t>Üzletszerű gazdasági tevékenység: a vállalkozó saját nevében, rendszeresen, haszonszerzés céljából folytatott gazdasági tevékenység</a:t>
            </a:r>
          </a:p>
          <a:p>
            <a:pPr eaLnBrk="1" hangingPunct="1">
              <a:lnSpc>
                <a:spcPct val="80000"/>
              </a:lnSpc>
              <a:buFont typeface="Wingdings" pitchFamily="2" charset="2"/>
              <a:buNone/>
            </a:pPr>
            <a:endParaRPr lang="hu-HU" sz="2000" dirty="0" smtClean="0"/>
          </a:p>
          <a:p>
            <a:pPr eaLnBrk="1" hangingPunct="1">
              <a:lnSpc>
                <a:spcPct val="80000"/>
              </a:lnSpc>
              <a:buFont typeface="Wingdings" pitchFamily="2" charset="2"/>
              <a:buNone/>
            </a:pPr>
            <a:r>
              <a:rPr lang="hu-HU" sz="2000" dirty="0" smtClean="0"/>
              <a:t>Mire lehet vállalkozni?</a:t>
            </a:r>
          </a:p>
          <a:p>
            <a:pPr eaLnBrk="1" hangingPunct="1">
              <a:lnSpc>
                <a:spcPct val="80000"/>
              </a:lnSpc>
            </a:pPr>
            <a:r>
              <a:rPr lang="hu-HU" sz="2000" dirty="0" smtClean="0"/>
              <a:t>Köre nagyon széles (termelő, szolgáltató, kulturális, oktatási tevékenység, </a:t>
            </a:r>
            <a:r>
              <a:rPr lang="hu-HU" sz="2000" dirty="0" err="1" smtClean="0"/>
              <a:t>stb</a:t>
            </a:r>
            <a:r>
              <a:rPr lang="hu-HU" sz="2000" dirty="0" smtClean="0"/>
              <a:t>)</a:t>
            </a:r>
          </a:p>
          <a:p>
            <a:pPr eaLnBrk="1" hangingPunct="1">
              <a:lnSpc>
                <a:spcPct val="80000"/>
              </a:lnSpc>
            </a:pPr>
            <a:r>
              <a:rPr lang="hu-HU" sz="2000" dirty="0" smtClean="0"/>
              <a:t>Nem folytatható „állami monopóliumként” fenntartott tevékenység, amelyet a törvény, törvényerejű rendelet, vagy kormányrendelet az állam, állami szerv vagy állami gazdálkodó szerezet részére tart fenn</a:t>
            </a:r>
          </a:p>
          <a:p>
            <a:pPr eaLnBrk="1" hangingPunct="1">
              <a:lnSpc>
                <a:spcPct val="80000"/>
              </a:lnSpc>
              <a:buFont typeface="Wingdings" pitchFamily="2" charset="2"/>
              <a:buNone/>
            </a:pPr>
            <a:endParaRPr lang="hu-HU" sz="2000" dirty="0" smtClean="0"/>
          </a:p>
          <a:p>
            <a:pPr eaLnBrk="1" hangingPunct="1">
              <a:lnSpc>
                <a:spcPct val="80000"/>
              </a:lnSpc>
              <a:buFont typeface="Wingdings" pitchFamily="2" charset="2"/>
              <a:buNone/>
            </a:pPr>
            <a:r>
              <a:rPr lang="hu-HU" sz="2000" dirty="0" smtClean="0"/>
              <a:t>Választás: személyes képességekkel, érdeklődéssel és az anyagi lehetőségekkel a leginkább összhangban lévő legyen</a:t>
            </a:r>
          </a:p>
          <a:p>
            <a:pPr eaLnBrk="1" hangingPunct="1">
              <a:lnSpc>
                <a:spcPct val="80000"/>
              </a:lnSpc>
              <a:buFont typeface="Wingdings" pitchFamily="2" charset="2"/>
              <a:buNone/>
            </a:pPr>
            <a:endParaRPr lang="hu-HU" sz="2000" dirty="0" smtClean="0"/>
          </a:p>
          <a:p>
            <a:pPr eaLnBrk="1" hangingPunct="1">
              <a:lnSpc>
                <a:spcPct val="80000"/>
              </a:lnSpc>
              <a:buFont typeface="Wingdings" pitchFamily="2" charset="2"/>
              <a:buNone/>
            </a:pPr>
            <a:r>
              <a:rPr lang="hu-HU" sz="2000" dirty="0" smtClean="0"/>
              <a:t>TEÁOR – tevékenységek egységes ágazati osztályozási rendszere</a:t>
            </a:r>
          </a:p>
        </p:txBody>
      </p:sp>
    </p:spTree>
    <p:extLst>
      <p:ext uri="{BB962C8B-B14F-4D97-AF65-F5344CB8AC3E}">
        <p14:creationId xmlns:p14="http://schemas.microsoft.com/office/powerpoint/2010/main" val="25721392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hu-HU" smtClean="0"/>
              <a:t>Vállalkozás elnevezése</a:t>
            </a:r>
          </a:p>
        </p:txBody>
      </p:sp>
      <p:sp>
        <p:nvSpPr>
          <p:cNvPr id="9219" name="Rectangle 3"/>
          <p:cNvSpPr>
            <a:spLocks noGrp="1" noChangeArrowheads="1"/>
          </p:cNvSpPr>
          <p:nvPr>
            <p:ph type="body" idx="1"/>
          </p:nvPr>
        </p:nvSpPr>
        <p:spPr/>
        <p:txBody>
          <a:bodyPr/>
          <a:lstStyle/>
          <a:p>
            <a:pPr eaLnBrk="1" hangingPunct="1">
              <a:lnSpc>
                <a:spcPct val="80000"/>
              </a:lnSpc>
            </a:pPr>
            <a:r>
              <a:rPr lang="hu-HU" sz="2800" smtClean="0"/>
              <a:t>Találó, rövid legyen,</a:t>
            </a:r>
          </a:p>
          <a:p>
            <a:pPr eaLnBrk="1" hangingPunct="1">
              <a:lnSpc>
                <a:spcPct val="80000"/>
              </a:lnSpc>
            </a:pPr>
            <a:r>
              <a:rPr lang="hu-HU" sz="2800" smtClean="0"/>
              <a:t>Utaljon a vállalkozás termékére, szolgáltatására</a:t>
            </a:r>
          </a:p>
          <a:p>
            <a:pPr eaLnBrk="1" hangingPunct="1">
              <a:lnSpc>
                <a:spcPct val="80000"/>
              </a:lnSpc>
            </a:pPr>
            <a:endParaRPr lang="hu-HU" sz="2800" smtClean="0"/>
          </a:p>
          <a:p>
            <a:pPr eaLnBrk="1" hangingPunct="1">
              <a:lnSpc>
                <a:spcPct val="80000"/>
              </a:lnSpc>
              <a:buFont typeface="Wingdings" pitchFamily="2" charset="2"/>
              <a:buNone/>
            </a:pPr>
            <a:r>
              <a:rPr lang="hu-HU" sz="2800" smtClean="0"/>
              <a:t>Cégbejegyzés jogi szabályai szerint</a:t>
            </a:r>
          </a:p>
          <a:p>
            <a:pPr eaLnBrk="1" hangingPunct="1">
              <a:lnSpc>
                <a:spcPct val="80000"/>
              </a:lnSpc>
              <a:buFont typeface="Wingdings" pitchFamily="2" charset="2"/>
              <a:buChar char="Ø"/>
            </a:pPr>
            <a:r>
              <a:rPr lang="hu-HU" sz="2800" smtClean="0"/>
              <a:t>Cégkizárólagosság (a cégnév különbözzön más cégek elnevezésétől)</a:t>
            </a:r>
          </a:p>
          <a:p>
            <a:pPr eaLnBrk="1" hangingPunct="1">
              <a:lnSpc>
                <a:spcPct val="80000"/>
              </a:lnSpc>
              <a:buFont typeface="Wingdings" pitchFamily="2" charset="2"/>
              <a:buChar char="Ø"/>
            </a:pPr>
            <a:r>
              <a:rPr lang="hu-HU" sz="2800" smtClean="0"/>
              <a:t>Cégvalódiság (a tényleges tevékenységet tükrözze)</a:t>
            </a:r>
          </a:p>
          <a:p>
            <a:pPr eaLnBrk="1" hangingPunct="1">
              <a:lnSpc>
                <a:spcPct val="80000"/>
              </a:lnSpc>
              <a:buFont typeface="Wingdings" pitchFamily="2" charset="2"/>
              <a:buChar char="Ø"/>
            </a:pPr>
            <a:r>
              <a:rPr lang="hu-HU" sz="2800" smtClean="0"/>
              <a:t>Cégszabatosság (az elnevezés feleljen meg a magyar helyesírás szabályainak)</a:t>
            </a:r>
          </a:p>
          <a:p>
            <a:pPr eaLnBrk="1" hangingPunct="1">
              <a:lnSpc>
                <a:spcPct val="80000"/>
              </a:lnSpc>
              <a:buFont typeface="Wingdings" pitchFamily="2" charset="2"/>
              <a:buNone/>
            </a:pPr>
            <a:endParaRPr lang="hu-HU" sz="2800" smtClean="0"/>
          </a:p>
          <a:p>
            <a:pPr eaLnBrk="1" hangingPunct="1">
              <a:lnSpc>
                <a:spcPct val="80000"/>
              </a:lnSpc>
              <a:buFont typeface="Wingdings" pitchFamily="2" charset="2"/>
              <a:buNone/>
            </a:pPr>
            <a:endParaRPr lang="hu-HU" sz="2800" smtClean="0"/>
          </a:p>
          <a:p>
            <a:pPr eaLnBrk="1" hangingPunct="1">
              <a:lnSpc>
                <a:spcPct val="80000"/>
              </a:lnSpc>
              <a:buFont typeface="Wingdings" pitchFamily="2" charset="2"/>
              <a:buNone/>
            </a:pPr>
            <a:endParaRPr lang="hu-HU" sz="2800" smtClean="0"/>
          </a:p>
          <a:p>
            <a:pPr eaLnBrk="1" hangingPunct="1">
              <a:lnSpc>
                <a:spcPct val="80000"/>
              </a:lnSpc>
            </a:pPr>
            <a:endParaRPr lang="hu-HU" sz="2800" smtClean="0"/>
          </a:p>
        </p:txBody>
      </p:sp>
    </p:spTree>
    <p:extLst>
      <p:ext uri="{BB962C8B-B14F-4D97-AF65-F5344CB8AC3E}">
        <p14:creationId xmlns:p14="http://schemas.microsoft.com/office/powerpoint/2010/main" val="1565790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hu-HU" smtClean="0"/>
              <a:t>Cégnév</a:t>
            </a:r>
          </a:p>
        </p:txBody>
      </p:sp>
      <p:sp>
        <p:nvSpPr>
          <p:cNvPr id="10243" name="Rectangle 3"/>
          <p:cNvSpPr>
            <a:spLocks noGrp="1" noChangeArrowheads="1"/>
          </p:cNvSpPr>
          <p:nvPr>
            <p:ph type="body" idx="1"/>
          </p:nvPr>
        </p:nvSpPr>
        <p:spPr/>
        <p:txBody>
          <a:bodyPr/>
          <a:lstStyle/>
          <a:p>
            <a:pPr eaLnBrk="1" hangingPunct="1"/>
            <a:r>
              <a:rPr lang="hu-HU" smtClean="0"/>
              <a:t>Három egységből áll</a:t>
            </a:r>
          </a:p>
          <a:p>
            <a:pPr eaLnBrk="1" hangingPunct="1">
              <a:buFont typeface="Wingdings" pitchFamily="2" charset="2"/>
              <a:buNone/>
            </a:pPr>
            <a:r>
              <a:rPr lang="hu-HU" smtClean="0"/>
              <a:t>   a) vezérnév  (azonosításra szolgál)</a:t>
            </a:r>
          </a:p>
          <a:p>
            <a:pPr eaLnBrk="1" hangingPunct="1">
              <a:buFont typeface="Wingdings" pitchFamily="2" charset="2"/>
              <a:buNone/>
            </a:pPr>
            <a:r>
              <a:rPr lang="hu-HU" smtClean="0"/>
              <a:t>   b) alaptevékenység</a:t>
            </a:r>
          </a:p>
          <a:p>
            <a:pPr eaLnBrk="1" hangingPunct="1">
              <a:buFont typeface="Wingdings" pitchFamily="2" charset="2"/>
              <a:buNone/>
            </a:pPr>
            <a:r>
              <a:rPr lang="hu-HU" smtClean="0"/>
              <a:t>   c) társasági forma</a:t>
            </a:r>
          </a:p>
          <a:p>
            <a:pPr eaLnBrk="1" hangingPunct="1">
              <a:buFont typeface="Wingdings" pitchFamily="2" charset="2"/>
              <a:buNone/>
            </a:pPr>
            <a:endParaRPr lang="hu-HU" smtClean="0"/>
          </a:p>
        </p:txBody>
      </p:sp>
    </p:spTree>
    <p:extLst>
      <p:ext uri="{BB962C8B-B14F-4D97-AF65-F5344CB8AC3E}">
        <p14:creationId xmlns:p14="http://schemas.microsoft.com/office/powerpoint/2010/main" val="11025266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331913" y="228600"/>
            <a:ext cx="7659687" cy="838200"/>
          </a:xfrm>
        </p:spPr>
        <p:txBody>
          <a:bodyPr/>
          <a:lstStyle/>
          <a:p>
            <a:pPr eaLnBrk="1" hangingPunct="1"/>
            <a:r>
              <a:rPr lang="hu-HU" sz="3200" smtClean="0"/>
              <a:t>Vállalakozás helyének kiválasztása</a:t>
            </a:r>
          </a:p>
        </p:txBody>
      </p:sp>
      <p:sp>
        <p:nvSpPr>
          <p:cNvPr id="11267" name="Rectangle 3"/>
          <p:cNvSpPr>
            <a:spLocks noGrp="1" noChangeArrowheads="1"/>
          </p:cNvSpPr>
          <p:nvPr>
            <p:ph type="body" idx="1"/>
          </p:nvPr>
        </p:nvSpPr>
        <p:spPr/>
        <p:txBody>
          <a:bodyPr/>
          <a:lstStyle/>
          <a:p>
            <a:pPr eaLnBrk="1" hangingPunct="1">
              <a:lnSpc>
                <a:spcPct val="80000"/>
              </a:lnSpc>
            </a:pPr>
            <a:r>
              <a:rPr lang="hu-HU" sz="2400" smtClean="0"/>
              <a:t>Székhely: a vállalkozás adminisztratív központja</a:t>
            </a:r>
          </a:p>
          <a:p>
            <a:pPr eaLnBrk="1" hangingPunct="1">
              <a:lnSpc>
                <a:spcPct val="80000"/>
              </a:lnSpc>
            </a:pPr>
            <a:r>
              <a:rPr lang="hu-HU" sz="2400" smtClean="0"/>
              <a:t>Telephely: az üzleti tevékenység folytatásának helye, amely a székhellyel azonos közigazgatási területen fekszik</a:t>
            </a:r>
          </a:p>
          <a:p>
            <a:pPr eaLnBrk="1" hangingPunct="1">
              <a:lnSpc>
                <a:spcPct val="80000"/>
              </a:lnSpc>
            </a:pPr>
            <a:r>
              <a:rPr lang="hu-HU" sz="2400" smtClean="0"/>
              <a:t>Fióktelephely: a székhelytől eltérő közigazgatási területen fekszik</a:t>
            </a:r>
          </a:p>
          <a:p>
            <a:pPr eaLnBrk="1" hangingPunct="1">
              <a:lnSpc>
                <a:spcPct val="80000"/>
              </a:lnSpc>
            </a:pPr>
            <a:endParaRPr lang="hu-HU" sz="2400" smtClean="0"/>
          </a:p>
          <a:p>
            <a:pPr eaLnBrk="1" hangingPunct="1">
              <a:lnSpc>
                <a:spcPct val="80000"/>
              </a:lnSpc>
            </a:pPr>
            <a:r>
              <a:rPr lang="hu-HU" sz="2400" smtClean="0"/>
              <a:t>Telephely kiválasztásának szempontjai: közlekedési megfontolások, munkaerő közelsége, piac közelsége, költségmegfontolások, helyi jogi, adminisztratív, adófizetési kötelezettségek eltérése, alapvető infrastruktúrával való ellátottság, későbbi terjeszkedés lehetősége</a:t>
            </a:r>
          </a:p>
        </p:txBody>
      </p:sp>
    </p:spTree>
    <p:extLst>
      <p:ext uri="{BB962C8B-B14F-4D97-AF65-F5344CB8AC3E}">
        <p14:creationId xmlns:p14="http://schemas.microsoft.com/office/powerpoint/2010/main" val="31037965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hu-HU" sz="3200" smtClean="0"/>
              <a:t>Vállalkozási forma kiválasztása</a:t>
            </a:r>
          </a:p>
        </p:txBody>
      </p:sp>
      <p:sp>
        <p:nvSpPr>
          <p:cNvPr id="12291" name="Rectangle 3"/>
          <p:cNvSpPr>
            <a:spLocks noGrp="1" noChangeArrowheads="1"/>
          </p:cNvSpPr>
          <p:nvPr>
            <p:ph type="body" idx="1"/>
          </p:nvPr>
        </p:nvSpPr>
        <p:spPr/>
        <p:txBody>
          <a:bodyPr/>
          <a:lstStyle/>
          <a:p>
            <a:pPr eaLnBrk="1" hangingPunct="1"/>
            <a:r>
              <a:rPr lang="hu-HU" smtClean="0"/>
              <a:t>Egyéni vállalkozás</a:t>
            </a:r>
          </a:p>
          <a:p>
            <a:pPr eaLnBrk="1" hangingPunct="1"/>
            <a:r>
              <a:rPr lang="hu-HU" smtClean="0"/>
              <a:t>Társas vállalkozás</a:t>
            </a:r>
          </a:p>
        </p:txBody>
      </p:sp>
    </p:spTree>
    <p:extLst>
      <p:ext uri="{BB962C8B-B14F-4D97-AF65-F5344CB8AC3E}">
        <p14:creationId xmlns:p14="http://schemas.microsoft.com/office/powerpoint/2010/main" val="14941464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68313" y="404813"/>
            <a:ext cx="8229600" cy="1143000"/>
          </a:xfrm>
        </p:spPr>
        <p:txBody>
          <a:bodyPr/>
          <a:lstStyle/>
          <a:p>
            <a:pPr eaLnBrk="1" hangingPunct="1"/>
            <a:r>
              <a:rPr lang="hu-HU" sz="4000" dirty="0" smtClean="0"/>
              <a:t>Egyéni vállalkozó</a:t>
            </a:r>
            <a:endParaRPr lang="hu-HU" sz="3600" dirty="0" smtClean="0"/>
          </a:p>
        </p:txBody>
      </p:sp>
      <p:sp>
        <p:nvSpPr>
          <p:cNvPr id="13315" name="Rectangle 3"/>
          <p:cNvSpPr>
            <a:spLocks noGrp="1" noChangeArrowheads="1"/>
          </p:cNvSpPr>
          <p:nvPr>
            <p:ph type="body" idx="1"/>
          </p:nvPr>
        </p:nvSpPr>
        <p:spPr>
          <a:xfrm>
            <a:off x="323850" y="1484313"/>
            <a:ext cx="8351838" cy="4535487"/>
          </a:xfrm>
        </p:spPr>
        <p:txBody>
          <a:bodyPr>
            <a:normAutofit lnSpcReduction="10000"/>
          </a:bodyPr>
          <a:lstStyle/>
          <a:p>
            <a:pPr eaLnBrk="1" hangingPunct="1">
              <a:lnSpc>
                <a:spcPct val="90000"/>
              </a:lnSpc>
              <a:buFont typeface="Wingdings" pitchFamily="2" charset="2"/>
              <a:buNone/>
            </a:pPr>
            <a:r>
              <a:rPr lang="hu-HU" sz="3600" dirty="0" smtClean="0"/>
              <a:t>   </a:t>
            </a:r>
            <a:r>
              <a:rPr lang="hu-HU" sz="2000" dirty="0" smtClean="0"/>
              <a:t>a) egyéni vállalkozásnak számít a devizajogszabályok szerint belföldinek minősülő természetes személy üzletszerű – saját nevében és kockázatára, rendszeresen, haszonszerzés céljából folytatott – gazdasági </a:t>
            </a:r>
            <a:r>
              <a:rPr lang="hu-HU" sz="2000" dirty="0" smtClean="0"/>
              <a:t>tevékenysége</a:t>
            </a:r>
          </a:p>
          <a:p>
            <a:pPr eaLnBrk="1" hangingPunct="1">
              <a:lnSpc>
                <a:spcPct val="90000"/>
              </a:lnSpc>
              <a:buFont typeface="Wingdings" pitchFamily="2" charset="2"/>
              <a:buNone/>
            </a:pPr>
            <a:endParaRPr lang="hu-HU" sz="2000" dirty="0" smtClean="0"/>
          </a:p>
          <a:p>
            <a:pPr eaLnBrk="1" hangingPunct="1">
              <a:lnSpc>
                <a:spcPct val="90000"/>
              </a:lnSpc>
              <a:buFont typeface="Wingdings" pitchFamily="2" charset="2"/>
              <a:buNone/>
            </a:pPr>
            <a:r>
              <a:rPr lang="hu-HU" sz="2000" dirty="0" smtClean="0"/>
              <a:t>    b) devizabelföldi: magyar állampolgár és állandó lakóhelye Magyarországon van, illetve külföldi állampolgár, de magyarországi lakhatási engedélye </a:t>
            </a:r>
            <a:r>
              <a:rPr lang="hu-HU" sz="2000" dirty="0" smtClean="0"/>
              <a:t>van</a:t>
            </a:r>
          </a:p>
          <a:p>
            <a:pPr eaLnBrk="1" hangingPunct="1">
              <a:lnSpc>
                <a:spcPct val="90000"/>
              </a:lnSpc>
              <a:buFont typeface="Wingdings" pitchFamily="2" charset="2"/>
              <a:buNone/>
            </a:pPr>
            <a:endParaRPr lang="hu-HU" sz="2000" dirty="0" smtClean="0"/>
          </a:p>
          <a:p>
            <a:pPr eaLnBrk="1" hangingPunct="1">
              <a:lnSpc>
                <a:spcPct val="90000"/>
              </a:lnSpc>
              <a:buFont typeface="Wingdings" pitchFamily="2" charset="2"/>
              <a:buNone/>
            </a:pPr>
            <a:r>
              <a:rPr lang="hu-HU" sz="2000" dirty="0" smtClean="0"/>
              <a:t>    c) cselekvőképes (érvényes jognyilatkozatot tehet, szerződést köthet, nagykorú</a:t>
            </a:r>
            <a:r>
              <a:rPr lang="hu-HU" sz="2000" dirty="0" smtClean="0"/>
              <a:t>)</a:t>
            </a:r>
          </a:p>
          <a:p>
            <a:pPr eaLnBrk="1" hangingPunct="1">
              <a:lnSpc>
                <a:spcPct val="90000"/>
              </a:lnSpc>
              <a:buFont typeface="Wingdings" pitchFamily="2" charset="2"/>
              <a:buNone/>
            </a:pPr>
            <a:endParaRPr lang="hu-HU" sz="2000" dirty="0" smtClean="0"/>
          </a:p>
          <a:p>
            <a:pPr eaLnBrk="1" hangingPunct="1">
              <a:lnSpc>
                <a:spcPct val="90000"/>
              </a:lnSpc>
              <a:buFont typeface="Wingdings" pitchFamily="2" charset="2"/>
              <a:buNone/>
            </a:pPr>
            <a:r>
              <a:rPr lang="hu-HU" sz="2000" dirty="0" smtClean="0"/>
              <a:t>    d) nincs kizárva az egyéni vállalkozás gyakorlásából</a:t>
            </a:r>
          </a:p>
          <a:p>
            <a:pPr eaLnBrk="1" hangingPunct="1">
              <a:lnSpc>
                <a:spcPct val="90000"/>
              </a:lnSpc>
              <a:buFont typeface="Wingdings" pitchFamily="2" charset="2"/>
              <a:buNone/>
            </a:pPr>
            <a:r>
              <a:rPr lang="hu-HU" sz="2000" dirty="0" smtClean="0"/>
              <a:t>        (pl. vagyon elleni vagy a közéleti tisztaságot sértő bűncselekmény miatt szabadságvesztésre ítélték) </a:t>
            </a:r>
          </a:p>
          <a:p>
            <a:pPr eaLnBrk="1" hangingPunct="1">
              <a:lnSpc>
                <a:spcPct val="90000"/>
              </a:lnSpc>
              <a:buFont typeface="Wingdings" pitchFamily="2" charset="2"/>
              <a:buNone/>
            </a:pPr>
            <a:r>
              <a:rPr lang="hu-HU" sz="2000" dirty="0" smtClean="0"/>
              <a:t>    </a:t>
            </a:r>
          </a:p>
          <a:p>
            <a:pPr eaLnBrk="1" hangingPunct="1">
              <a:lnSpc>
                <a:spcPct val="90000"/>
              </a:lnSpc>
            </a:pPr>
            <a:endParaRPr lang="hu-HU" sz="2000" dirty="0" smtClean="0"/>
          </a:p>
        </p:txBody>
      </p:sp>
    </p:spTree>
    <p:extLst>
      <p:ext uri="{BB962C8B-B14F-4D97-AF65-F5344CB8AC3E}">
        <p14:creationId xmlns:p14="http://schemas.microsoft.com/office/powerpoint/2010/main" val="40295758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95288" y="260350"/>
            <a:ext cx="8229600" cy="1143000"/>
          </a:xfrm>
        </p:spPr>
        <p:txBody>
          <a:bodyPr/>
          <a:lstStyle/>
          <a:p>
            <a:pPr eaLnBrk="1" hangingPunct="1"/>
            <a:r>
              <a:rPr lang="hu-HU" smtClean="0"/>
              <a:t>Ki nem vállalkozhat?</a:t>
            </a:r>
          </a:p>
        </p:txBody>
      </p:sp>
      <p:sp>
        <p:nvSpPr>
          <p:cNvPr id="120835" name="Rectangle 3"/>
          <p:cNvSpPr>
            <a:spLocks noGrp="1" noChangeArrowheads="1"/>
          </p:cNvSpPr>
          <p:nvPr>
            <p:ph type="body" idx="1"/>
          </p:nvPr>
        </p:nvSpPr>
        <p:spPr>
          <a:xfrm>
            <a:off x="395536" y="1412776"/>
            <a:ext cx="8424936" cy="4896543"/>
          </a:xfrm>
        </p:spPr>
        <p:txBody>
          <a:bodyPr>
            <a:normAutofit/>
          </a:bodyPr>
          <a:lstStyle/>
          <a:p>
            <a:pPr marL="274320" indent="-274320" eaLnBrk="1" fontAlgn="auto" hangingPunct="1">
              <a:lnSpc>
                <a:spcPct val="90000"/>
              </a:lnSpc>
              <a:spcAft>
                <a:spcPts val="0"/>
              </a:spcAft>
              <a:buClr>
                <a:schemeClr val="accent3"/>
              </a:buClr>
              <a:buFont typeface="Wingdings 2"/>
              <a:buChar char=""/>
              <a:defRPr/>
            </a:pPr>
            <a:r>
              <a:rPr lang="hu-HU" sz="1800" dirty="0"/>
              <a:t>akit gazdasági, vagyon elleni vagy a közélet tisztaságát sértő bűncselekmény miatt jogerősen, végrehajtandó szabadságvesztésre ítéltek (ameddig nem mentesült a büntetőítélet hátrányos jogkövetkezményei alól); </a:t>
            </a:r>
          </a:p>
          <a:p>
            <a:pPr marL="274320" indent="-274320" eaLnBrk="1" fontAlgn="auto" hangingPunct="1">
              <a:lnSpc>
                <a:spcPct val="90000"/>
              </a:lnSpc>
              <a:spcAft>
                <a:spcPts val="0"/>
              </a:spcAft>
              <a:buClr>
                <a:schemeClr val="accent3"/>
              </a:buClr>
              <a:buFont typeface="Wingdings 2"/>
              <a:buChar char=""/>
              <a:defRPr/>
            </a:pPr>
            <a:r>
              <a:rPr lang="hu-HU" sz="1800" dirty="0"/>
              <a:t>akit egyéb szándékos bűncselekmény miatt egy évet meghaladó végrehajtandó szabadságvesztésre ítéltek (ameddig nem mentesült a büntetőítélet hátrányos jogkövetkezményei alól); </a:t>
            </a:r>
          </a:p>
          <a:p>
            <a:pPr marL="274320" indent="-274320" eaLnBrk="1" fontAlgn="auto" hangingPunct="1">
              <a:lnSpc>
                <a:spcPct val="90000"/>
              </a:lnSpc>
              <a:spcAft>
                <a:spcPts val="0"/>
              </a:spcAft>
              <a:buClr>
                <a:schemeClr val="accent3"/>
              </a:buClr>
              <a:buFont typeface="Wingdings 2"/>
              <a:buChar char=""/>
              <a:defRPr/>
            </a:pPr>
            <a:r>
              <a:rPr lang="hu-HU" sz="1800" dirty="0"/>
              <a:t>akit valamely foglalkozástól a bíróság eltiltott, az ítélet hatálya alatt az abban megjelölt tevékenységre; </a:t>
            </a:r>
          </a:p>
          <a:p>
            <a:pPr marL="274320" indent="-274320" eaLnBrk="1" fontAlgn="auto" hangingPunct="1">
              <a:lnSpc>
                <a:spcPct val="90000"/>
              </a:lnSpc>
              <a:spcAft>
                <a:spcPts val="0"/>
              </a:spcAft>
              <a:buClr>
                <a:schemeClr val="accent3"/>
              </a:buClr>
              <a:buFont typeface="Wingdings 2"/>
              <a:buChar char=""/>
              <a:defRPr/>
            </a:pPr>
            <a:r>
              <a:rPr lang="hu-HU" sz="1800" dirty="0"/>
              <a:t>aki egyéb jogszabályban meghatározott, a tevékenységre előírt foglalkoztatási tilalom alá esik; </a:t>
            </a:r>
          </a:p>
          <a:p>
            <a:pPr marL="274320" indent="-274320" eaLnBrk="1" fontAlgn="auto" hangingPunct="1">
              <a:lnSpc>
                <a:spcPct val="90000"/>
              </a:lnSpc>
              <a:spcAft>
                <a:spcPts val="0"/>
              </a:spcAft>
              <a:buClr>
                <a:schemeClr val="accent3"/>
              </a:buClr>
              <a:buFont typeface="Wingdings 2"/>
              <a:buChar char=""/>
              <a:defRPr/>
            </a:pPr>
            <a:r>
              <a:rPr lang="hu-HU" sz="1800" dirty="0"/>
              <a:t>aki gazdasági társaságnak korlátlanul felelős tagja; </a:t>
            </a:r>
          </a:p>
          <a:p>
            <a:pPr marL="274320" indent="-274320" eaLnBrk="1" fontAlgn="auto" hangingPunct="1">
              <a:lnSpc>
                <a:spcPct val="90000"/>
              </a:lnSpc>
              <a:spcAft>
                <a:spcPts val="0"/>
              </a:spcAft>
              <a:buClr>
                <a:schemeClr val="accent3"/>
              </a:buClr>
              <a:buFont typeface="Wingdings 2"/>
              <a:buChar char=""/>
              <a:defRPr/>
            </a:pPr>
            <a:r>
              <a:rPr lang="hu-HU" sz="1800" dirty="0"/>
              <a:t>akinek korábban kiadott vállalkozói igazolványát adó-, vámtartozás, illetve adatszolgáltatási, nyilvántartási kötelezettség megszegése miatt visszavonták, és tartozását még rendezte; </a:t>
            </a:r>
          </a:p>
          <a:p>
            <a:pPr marL="274320" indent="-274320" eaLnBrk="1" fontAlgn="auto" hangingPunct="1">
              <a:lnSpc>
                <a:spcPct val="90000"/>
              </a:lnSpc>
              <a:spcAft>
                <a:spcPts val="0"/>
              </a:spcAft>
              <a:buClr>
                <a:schemeClr val="accent3"/>
              </a:buClr>
              <a:buFont typeface="Wingdings 2"/>
              <a:buChar char=""/>
              <a:defRPr/>
            </a:pPr>
            <a:r>
              <a:rPr lang="hu-HU" sz="1800" dirty="0"/>
              <a:t>akinek adó-, vám- vagy társadalombiztosítási tartozása van </a:t>
            </a:r>
            <a:r>
              <a:rPr lang="hu-HU" sz="1800" dirty="0">
                <a:hlinkClick r:id="rId2" tooltip="1990. Ă©vi V. tv. 5. Â§ (1) bek."/>
              </a:rPr>
              <a:t> </a:t>
            </a:r>
            <a:r>
              <a:rPr lang="hu-HU" sz="1800" dirty="0"/>
              <a:t> . </a:t>
            </a:r>
          </a:p>
          <a:p>
            <a:pPr marL="274320" indent="-274320" eaLnBrk="1" fontAlgn="auto" hangingPunct="1">
              <a:lnSpc>
                <a:spcPct val="90000"/>
              </a:lnSpc>
              <a:spcAft>
                <a:spcPts val="0"/>
              </a:spcAft>
              <a:buClr>
                <a:schemeClr val="accent3"/>
              </a:buClr>
              <a:buFont typeface="Wingdings 2"/>
              <a:buChar char=""/>
              <a:defRPr/>
            </a:pPr>
            <a:endParaRPr lang="hu-HU" sz="1800" dirty="0"/>
          </a:p>
        </p:txBody>
      </p:sp>
    </p:spTree>
    <p:extLst>
      <p:ext uri="{BB962C8B-B14F-4D97-AF65-F5344CB8AC3E}">
        <p14:creationId xmlns:p14="http://schemas.microsoft.com/office/powerpoint/2010/main" val="39483656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9750" y="333375"/>
            <a:ext cx="8229600" cy="1143000"/>
          </a:xfrm>
        </p:spPr>
        <p:txBody>
          <a:bodyPr/>
          <a:lstStyle/>
          <a:p>
            <a:pPr eaLnBrk="1" hangingPunct="1"/>
            <a:r>
              <a:rPr lang="hu-HU" smtClean="0"/>
              <a:t>Egyéni vállalkozás</a:t>
            </a:r>
          </a:p>
        </p:txBody>
      </p:sp>
      <p:sp>
        <p:nvSpPr>
          <p:cNvPr id="123907" name="Rectangle 3"/>
          <p:cNvSpPr>
            <a:spLocks noGrp="1" noChangeArrowheads="1"/>
          </p:cNvSpPr>
          <p:nvPr>
            <p:ph type="body" idx="1"/>
          </p:nvPr>
        </p:nvSpPr>
        <p:spPr/>
        <p:txBody>
          <a:bodyPr>
            <a:normAutofit/>
          </a:bodyPr>
          <a:lstStyle/>
          <a:p>
            <a:pPr marL="274320" indent="-274320" eaLnBrk="1" fontAlgn="auto" hangingPunct="1">
              <a:lnSpc>
                <a:spcPct val="80000"/>
              </a:lnSpc>
              <a:spcAft>
                <a:spcPts val="0"/>
              </a:spcAft>
              <a:buClr>
                <a:schemeClr val="accent3"/>
              </a:buClr>
              <a:buFont typeface="Wingdings 2"/>
              <a:buChar char=""/>
              <a:defRPr/>
            </a:pPr>
            <a:r>
              <a:rPr lang="hu-HU" sz="2400"/>
              <a:t>Leggyakoribb vállalkozási forma</a:t>
            </a:r>
          </a:p>
          <a:p>
            <a:pPr marL="274320" indent="-274320" eaLnBrk="1" fontAlgn="auto" hangingPunct="1">
              <a:lnSpc>
                <a:spcPct val="80000"/>
              </a:lnSpc>
              <a:spcAft>
                <a:spcPts val="0"/>
              </a:spcAft>
              <a:buClr>
                <a:schemeClr val="accent3"/>
              </a:buClr>
              <a:buFont typeface="Wingdings 2"/>
              <a:buChar char=""/>
              <a:defRPr/>
            </a:pPr>
            <a:r>
              <a:rPr lang="hu-HU" sz="2400"/>
              <a:t>Előnyei: </a:t>
            </a:r>
          </a:p>
          <a:p>
            <a:pPr marL="274320" indent="-274320" eaLnBrk="1" fontAlgn="auto" hangingPunct="1">
              <a:lnSpc>
                <a:spcPct val="80000"/>
              </a:lnSpc>
              <a:spcAft>
                <a:spcPts val="0"/>
              </a:spcAft>
              <a:buClr>
                <a:schemeClr val="accent3"/>
              </a:buClr>
              <a:buFont typeface="Wingdings" pitchFamily="2" charset="2"/>
              <a:buChar char="Ø"/>
              <a:defRPr/>
            </a:pPr>
            <a:r>
              <a:rPr lang="hu-HU" sz="2400"/>
              <a:t>    egyszerű alapítás</a:t>
            </a:r>
          </a:p>
          <a:p>
            <a:pPr marL="274320" indent="-274320" eaLnBrk="1" fontAlgn="auto" hangingPunct="1">
              <a:lnSpc>
                <a:spcPct val="80000"/>
              </a:lnSpc>
              <a:spcAft>
                <a:spcPts val="0"/>
              </a:spcAft>
              <a:buClr>
                <a:schemeClr val="accent3"/>
              </a:buClr>
              <a:buFont typeface="Wingdings" pitchFamily="2" charset="2"/>
              <a:buChar char="Ø"/>
              <a:defRPr/>
            </a:pPr>
            <a:r>
              <a:rPr lang="hu-HU" sz="2400"/>
              <a:t>    viszonylag kevés jogi kötöttség</a:t>
            </a:r>
          </a:p>
          <a:p>
            <a:pPr marL="274320" indent="-274320" eaLnBrk="1" fontAlgn="auto" hangingPunct="1">
              <a:lnSpc>
                <a:spcPct val="80000"/>
              </a:lnSpc>
              <a:spcAft>
                <a:spcPts val="0"/>
              </a:spcAft>
              <a:buClr>
                <a:schemeClr val="accent3"/>
              </a:buClr>
              <a:buFont typeface="Wingdings" pitchFamily="2" charset="2"/>
              <a:buChar char="Ø"/>
              <a:defRPr/>
            </a:pPr>
            <a:r>
              <a:rPr lang="hu-HU" sz="2400"/>
              <a:t>    kisebb alapítási, fenntartási        	költségek, </a:t>
            </a:r>
          </a:p>
          <a:p>
            <a:pPr marL="274320" indent="-274320" eaLnBrk="1" fontAlgn="auto" hangingPunct="1">
              <a:lnSpc>
                <a:spcPct val="80000"/>
              </a:lnSpc>
              <a:spcAft>
                <a:spcPts val="0"/>
              </a:spcAft>
              <a:buClr>
                <a:schemeClr val="accent3"/>
              </a:buClr>
              <a:buFont typeface="Wingdings" pitchFamily="2" charset="2"/>
              <a:buChar char="Ø"/>
              <a:defRPr/>
            </a:pPr>
            <a:r>
              <a:rPr lang="hu-HU" sz="2400"/>
              <a:t>	mozgékony, könnyen          	változtatható forma, </a:t>
            </a:r>
          </a:p>
          <a:p>
            <a:pPr marL="274320" indent="-274320" eaLnBrk="1" fontAlgn="auto" hangingPunct="1">
              <a:lnSpc>
                <a:spcPct val="80000"/>
              </a:lnSpc>
              <a:spcAft>
                <a:spcPts val="0"/>
              </a:spcAft>
              <a:buClr>
                <a:schemeClr val="accent3"/>
              </a:buClr>
              <a:buFont typeface="Wingdings" pitchFamily="2" charset="2"/>
              <a:buChar char="Ø"/>
              <a:defRPr/>
            </a:pPr>
            <a:r>
              <a:rPr lang="hu-HU" sz="2400"/>
              <a:t>	a teljes ellenőrzés a vállalkozó          </a:t>
            </a:r>
          </a:p>
          <a:p>
            <a:pPr marL="274320" indent="-274320" eaLnBrk="1" fontAlgn="auto" hangingPunct="1">
              <a:lnSpc>
                <a:spcPct val="80000"/>
              </a:lnSpc>
              <a:spcAft>
                <a:spcPts val="0"/>
              </a:spcAft>
              <a:buClr>
                <a:schemeClr val="accent3"/>
              </a:buClr>
              <a:buFont typeface="Wingdings" pitchFamily="2" charset="2"/>
              <a:buNone/>
              <a:defRPr/>
            </a:pPr>
            <a:r>
              <a:rPr lang="hu-HU" sz="2400"/>
              <a:t>		kezében van</a:t>
            </a:r>
          </a:p>
          <a:p>
            <a:pPr marL="274320" indent="-274320" eaLnBrk="1" fontAlgn="auto" hangingPunct="1">
              <a:lnSpc>
                <a:spcPct val="80000"/>
              </a:lnSpc>
              <a:spcAft>
                <a:spcPts val="0"/>
              </a:spcAft>
              <a:buClr>
                <a:schemeClr val="accent3"/>
              </a:buClr>
              <a:buFont typeface="Wingdings" pitchFamily="2" charset="2"/>
              <a:buNone/>
              <a:defRPr/>
            </a:pPr>
            <a:r>
              <a:rPr lang="hu-HU" sz="2400"/>
              <a:t>Hátrányai:</a:t>
            </a:r>
          </a:p>
          <a:p>
            <a:pPr marL="274320" indent="-274320" eaLnBrk="1" fontAlgn="auto" hangingPunct="1">
              <a:lnSpc>
                <a:spcPct val="80000"/>
              </a:lnSpc>
              <a:spcAft>
                <a:spcPts val="0"/>
              </a:spcAft>
              <a:buClr>
                <a:schemeClr val="accent3"/>
              </a:buClr>
              <a:buFont typeface="Wingdings" pitchFamily="2" charset="2"/>
              <a:buChar char="Ø"/>
              <a:defRPr/>
            </a:pPr>
            <a:r>
              <a:rPr lang="hu-HU" sz="2400"/>
              <a:t>Korlátlan felelősség</a:t>
            </a:r>
          </a:p>
          <a:p>
            <a:pPr marL="274320" indent="-274320" eaLnBrk="1" fontAlgn="auto" hangingPunct="1">
              <a:lnSpc>
                <a:spcPct val="80000"/>
              </a:lnSpc>
              <a:spcAft>
                <a:spcPts val="0"/>
              </a:spcAft>
              <a:buClr>
                <a:schemeClr val="accent3"/>
              </a:buClr>
              <a:buFont typeface="Wingdings" pitchFamily="2" charset="2"/>
              <a:buChar char="Ø"/>
              <a:defRPr/>
            </a:pPr>
            <a:r>
              <a:rPr lang="hu-HU" sz="2400"/>
              <a:t>Alacsony hitelképesség</a:t>
            </a:r>
          </a:p>
          <a:p>
            <a:pPr marL="274320" indent="-274320" eaLnBrk="1" fontAlgn="auto" hangingPunct="1">
              <a:lnSpc>
                <a:spcPct val="80000"/>
              </a:lnSpc>
              <a:spcAft>
                <a:spcPts val="0"/>
              </a:spcAft>
              <a:buClr>
                <a:schemeClr val="accent3"/>
              </a:buClr>
              <a:buFont typeface="Wingdings" pitchFamily="2" charset="2"/>
              <a:buChar char="Ø"/>
              <a:defRPr/>
            </a:pPr>
            <a:r>
              <a:rPr lang="hu-HU" sz="2400"/>
              <a:t>Kisebb növekedési lehetőség</a:t>
            </a:r>
          </a:p>
          <a:p>
            <a:pPr marL="274320" indent="-274320" eaLnBrk="1" fontAlgn="auto" hangingPunct="1">
              <a:lnSpc>
                <a:spcPct val="80000"/>
              </a:lnSpc>
              <a:spcAft>
                <a:spcPts val="0"/>
              </a:spcAft>
              <a:buClr>
                <a:schemeClr val="accent3"/>
              </a:buClr>
              <a:buFont typeface="Wingdings" pitchFamily="2" charset="2"/>
              <a:buNone/>
              <a:defRPr/>
            </a:pPr>
            <a:endParaRPr lang="hu-HU" sz="2400"/>
          </a:p>
        </p:txBody>
      </p:sp>
    </p:spTree>
    <p:extLst>
      <p:ext uri="{BB962C8B-B14F-4D97-AF65-F5344CB8AC3E}">
        <p14:creationId xmlns:p14="http://schemas.microsoft.com/office/powerpoint/2010/main" val="719136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hu-HU" sz="4000" dirty="0" smtClean="0"/>
              <a:t>A vállalkozói tevékenység megszűnése </a:t>
            </a:r>
          </a:p>
        </p:txBody>
      </p:sp>
      <p:sp>
        <p:nvSpPr>
          <p:cNvPr id="16387" name="Rectangle 3"/>
          <p:cNvSpPr>
            <a:spLocks noGrp="1" noChangeArrowheads="1"/>
          </p:cNvSpPr>
          <p:nvPr>
            <p:ph type="body" idx="1"/>
          </p:nvPr>
        </p:nvSpPr>
        <p:spPr/>
        <p:txBody>
          <a:bodyPr/>
          <a:lstStyle/>
          <a:p>
            <a:pPr eaLnBrk="1" hangingPunct="1"/>
            <a:r>
              <a:rPr lang="hu-HU" dirty="0" smtClean="0"/>
              <a:t>A vállalkozói igazolvány visszaadásával </a:t>
            </a:r>
          </a:p>
          <a:p>
            <a:pPr eaLnBrk="1" hangingPunct="1"/>
            <a:r>
              <a:rPr lang="hu-HU" dirty="0" smtClean="0"/>
              <a:t>A vállalkozói igazolvány visszavonásával</a:t>
            </a:r>
          </a:p>
          <a:p>
            <a:pPr eaLnBrk="1" hangingPunct="1"/>
            <a:r>
              <a:rPr lang="hu-HU" dirty="0" smtClean="0"/>
              <a:t>A vállalkozás bukásával vagy annak cselekvőképességének elvesztésével </a:t>
            </a:r>
          </a:p>
        </p:txBody>
      </p:sp>
    </p:spTree>
    <p:extLst>
      <p:ext uri="{BB962C8B-B14F-4D97-AF65-F5344CB8AC3E}">
        <p14:creationId xmlns:p14="http://schemas.microsoft.com/office/powerpoint/2010/main" val="787306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hu-HU" smtClean="0"/>
              <a:t>Gazdasági társaságok </a:t>
            </a:r>
          </a:p>
        </p:txBody>
      </p:sp>
      <p:sp>
        <p:nvSpPr>
          <p:cNvPr id="121859" name="Rectangle 3"/>
          <p:cNvSpPr>
            <a:spLocks noGrp="1" noChangeArrowheads="1"/>
          </p:cNvSpPr>
          <p:nvPr>
            <p:ph type="body" idx="1"/>
          </p:nvPr>
        </p:nvSpPr>
        <p:spPr>
          <a:xfrm>
            <a:off x="539552" y="1268760"/>
            <a:ext cx="7992887" cy="4751040"/>
          </a:xfrm>
        </p:spPr>
        <p:txBody>
          <a:bodyPr>
            <a:normAutofit/>
          </a:bodyPr>
          <a:lstStyle/>
          <a:p>
            <a:pPr marL="274320" indent="-274320" eaLnBrk="1" fontAlgn="auto" hangingPunct="1">
              <a:lnSpc>
                <a:spcPct val="80000"/>
              </a:lnSpc>
              <a:spcAft>
                <a:spcPts val="0"/>
              </a:spcAft>
              <a:buClr>
                <a:schemeClr val="accent3"/>
              </a:buClr>
              <a:buFont typeface="Wingdings" pitchFamily="2" charset="2"/>
              <a:buNone/>
              <a:defRPr/>
            </a:pPr>
            <a:r>
              <a:rPr lang="hu-HU" sz="2000" dirty="0"/>
              <a:t>Alapításhoz legalább két személy szükséges. Az</a:t>
            </a:r>
          </a:p>
          <a:p>
            <a:pPr marL="274320" indent="-274320" eaLnBrk="1" fontAlgn="auto" hangingPunct="1">
              <a:lnSpc>
                <a:spcPct val="80000"/>
              </a:lnSpc>
              <a:spcAft>
                <a:spcPts val="0"/>
              </a:spcAft>
              <a:buClr>
                <a:schemeClr val="accent3"/>
              </a:buClr>
              <a:buFont typeface="Wingdings" pitchFamily="2" charset="2"/>
              <a:buNone/>
              <a:defRPr/>
            </a:pPr>
            <a:r>
              <a:rPr lang="hu-HU" sz="2000" dirty="0"/>
              <a:t>alapításban részt vehetnek:</a:t>
            </a:r>
          </a:p>
          <a:p>
            <a:pPr marL="274320" indent="-274320" eaLnBrk="1" fontAlgn="auto" hangingPunct="1">
              <a:lnSpc>
                <a:spcPct val="80000"/>
              </a:lnSpc>
              <a:spcAft>
                <a:spcPts val="0"/>
              </a:spcAft>
              <a:buClr>
                <a:schemeClr val="accent3"/>
              </a:buClr>
              <a:buFont typeface="Wingdings" pitchFamily="2" charset="2"/>
              <a:buAutoNum type="alphaLcParenR"/>
              <a:defRPr/>
            </a:pPr>
            <a:r>
              <a:rPr lang="hu-HU" sz="2000" dirty="0"/>
              <a:t>Természetes személyek</a:t>
            </a:r>
          </a:p>
          <a:p>
            <a:pPr marL="274320" indent="-274320" eaLnBrk="1" fontAlgn="auto" hangingPunct="1">
              <a:lnSpc>
                <a:spcPct val="80000"/>
              </a:lnSpc>
              <a:spcAft>
                <a:spcPts val="0"/>
              </a:spcAft>
              <a:buClr>
                <a:schemeClr val="accent3"/>
              </a:buClr>
              <a:buFont typeface="Wingdings" pitchFamily="2" charset="2"/>
              <a:buAutoNum type="alphaLcParenR"/>
              <a:defRPr/>
            </a:pPr>
            <a:r>
              <a:rPr lang="hu-HU" sz="2000" dirty="0"/>
              <a:t>Jogi személyek</a:t>
            </a:r>
          </a:p>
          <a:p>
            <a:pPr marL="274320" indent="-274320" eaLnBrk="1" fontAlgn="auto" hangingPunct="1">
              <a:lnSpc>
                <a:spcPct val="80000"/>
              </a:lnSpc>
              <a:spcAft>
                <a:spcPts val="0"/>
              </a:spcAft>
              <a:buClr>
                <a:schemeClr val="accent3"/>
              </a:buClr>
              <a:buFont typeface="Wingdings" pitchFamily="2" charset="2"/>
              <a:buNone/>
              <a:defRPr/>
            </a:pPr>
            <a:endParaRPr lang="hu-HU" sz="2000" dirty="0"/>
          </a:p>
          <a:p>
            <a:pPr marL="274320" indent="-274320" eaLnBrk="1" fontAlgn="auto" hangingPunct="1">
              <a:lnSpc>
                <a:spcPct val="80000"/>
              </a:lnSpc>
              <a:spcAft>
                <a:spcPts val="0"/>
              </a:spcAft>
              <a:buClr>
                <a:schemeClr val="accent3"/>
              </a:buClr>
              <a:buFont typeface="Wingdings" pitchFamily="2" charset="2"/>
              <a:buNone/>
              <a:defRPr/>
            </a:pPr>
            <a:r>
              <a:rPr lang="hu-HU" sz="2000" dirty="0"/>
              <a:t>A következő formákban működtethetők:</a:t>
            </a:r>
          </a:p>
          <a:p>
            <a:pPr marL="274320" indent="-274320" eaLnBrk="1" fontAlgn="auto" hangingPunct="1">
              <a:lnSpc>
                <a:spcPct val="80000"/>
              </a:lnSpc>
              <a:spcAft>
                <a:spcPts val="0"/>
              </a:spcAft>
              <a:buClr>
                <a:schemeClr val="accent3"/>
              </a:buClr>
              <a:buFont typeface="Wingdings 2"/>
              <a:buChar char=""/>
              <a:defRPr/>
            </a:pPr>
            <a:r>
              <a:rPr lang="hu-HU" sz="2000" dirty="0"/>
              <a:t>közkereseti társaság,</a:t>
            </a:r>
          </a:p>
          <a:p>
            <a:pPr marL="274320" indent="-274320" eaLnBrk="1" fontAlgn="auto" hangingPunct="1">
              <a:lnSpc>
                <a:spcPct val="80000"/>
              </a:lnSpc>
              <a:spcAft>
                <a:spcPts val="0"/>
              </a:spcAft>
              <a:buClr>
                <a:schemeClr val="accent3"/>
              </a:buClr>
              <a:buFont typeface="Wingdings 2"/>
              <a:buChar char=""/>
              <a:defRPr/>
            </a:pPr>
            <a:r>
              <a:rPr lang="hu-HU" sz="2000" dirty="0"/>
              <a:t>betéti társaság, </a:t>
            </a:r>
          </a:p>
          <a:p>
            <a:pPr marL="274320" indent="-274320" eaLnBrk="1" fontAlgn="auto" hangingPunct="1">
              <a:lnSpc>
                <a:spcPct val="80000"/>
              </a:lnSpc>
              <a:spcAft>
                <a:spcPts val="0"/>
              </a:spcAft>
              <a:buClr>
                <a:schemeClr val="accent3"/>
              </a:buClr>
              <a:buFont typeface="Wingdings 2"/>
              <a:buChar char=""/>
              <a:defRPr/>
            </a:pPr>
            <a:r>
              <a:rPr lang="hu-HU" sz="2000" dirty="0"/>
              <a:t>korlátolt felelősségű társaság, </a:t>
            </a:r>
          </a:p>
          <a:p>
            <a:pPr marL="274320" indent="-274320" eaLnBrk="1" fontAlgn="auto" hangingPunct="1">
              <a:lnSpc>
                <a:spcPct val="80000"/>
              </a:lnSpc>
              <a:spcAft>
                <a:spcPts val="0"/>
              </a:spcAft>
              <a:buClr>
                <a:schemeClr val="accent3"/>
              </a:buClr>
              <a:buFont typeface="Wingdings 2"/>
              <a:buChar char=""/>
              <a:defRPr/>
            </a:pPr>
            <a:r>
              <a:rPr lang="hu-HU" sz="2000" dirty="0"/>
              <a:t>részvénytársaság, </a:t>
            </a:r>
          </a:p>
          <a:p>
            <a:pPr marL="274320" indent="-274320" eaLnBrk="1" fontAlgn="auto" hangingPunct="1">
              <a:lnSpc>
                <a:spcPct val="80000"/>
              </a:lnSpc>
              <a:spcAft>
                <a:spcPts val="0"/>
              </a:spcAft>
              <a:buClr>
                <a:schemeClr val="accent3"/>
              </a:buClr>
              <a:buFont typeface="Wingdings 2"/>
              <a:buChar char=""/>
              <a:defRPr/>
            </a:pPr>
            <a:r>
              <a:rPr lang="hu-HU" sz="2000" dirty="0"/>
              <a:t>közös vállalat. </a:t>
            </a:r>
          </a:p>
          <a:p>
            <a:pPr marL="274320" indent="-274320" eaLnBrk="1" fontAlgn="auto" hangingPunct="1">
              <a:lnSpc>
                <a:spcPct val="80000"/>
              </a:lnSpc>
              <a:spcAft>
                <a:spcPts val="0"/>
              </a:spcAft>
              <a:buClr>
                <a:schemeClr val="accent3"/>
              </a:buClr>
              <a:buFont typeface="Wingdings" pitchFamily="2" charset="2"/>
              <a:buNone/>
              <a:defRPr/>
            </a:pPr>
            <a:endParaRPr lang="hu-HU" sz="2000" dirty="0"/>
          </a:p>
          <a:p>
            <a:pPr marL="274320" indent="-274320" eaLnBrk="1" fontAlgn="auto" hangingPunct="1">
              <a:lnSpc>
                <a:spcPct val="80000"/>
              </a:lnSpc>
              <a:spcAft>
                <a:spcPts val="0"/>
              </a:spcAft>
              <a:buClr>
                <a:schemeClr val="accent3"/>
              </a:buClr>
              <a:buFont typeface="Wingdings" pitchFamily="2" charset="2"/>
              <a:buNone/>
              <a:defRPr/>
            </a:pPr>
            <a:r>
              <a:rPr lang="hu-HU" sz="2000" dirty="0"/>
              <a:t>Törvényességi felügyeletet a cégbíróság látja el</a:t>
            </a:r>
          </a:p>
          <a:p>
            <a:pPr marL="274320" indent="-274320" eaLnBrk="1" fontAlgn="auto" hangingPunct="1">
              <a:lnSpc>
                <a:spcPct val="80000"/>
              </a:lnSpc>
              <a:spcAft>
                <a:spcPts val="0"/>
              </a:spcAft>
              <a:buClr>
                <a:schemeClr val="accent3"/>
              </a:buClr>
              <a:buFont typeface="Wingdings 2"/>
              <a:buChar char=""/>
              <a:defRPr/>
            </a:pPr>
            <a:endParaRPr lang="hu-HU" sz="2000" dirty="0"/>
          </a:p>
        </p:txBody>
      </p:sp>
    </p:spTree>
    <p:extLst>
      <p:ext uri="{BB962C8B-B14F-4D97-AF65-F5344CB8AC3E}">
        <p14:creationId xmlns:p14="http://schemas.microsoft.com/office/powerpoint/2010/main" val="30358154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endParaRPr lang="hu-HU" smtClean="0"/>
          </a:p>
        </p:txBody>
      </p:sp>
      <p:sp>
        <p:nvSpPr>
          <p:cNvPr id="18435" name="Rectangle 3"/>
          <p:cNvSpPr>
            <a:spLocks noGrp="1" noChangeArrowheads="1"/>
          </p:cNvSpPr>
          <p:nvPr>
            <p:ph type="body" idx="1"/>
          </p:nvPr>
        </p:nvSpPr>
        <p:spPr>
          <a:xfrm>
            <a:off x="900113" y="1773238"/>
            <a:ext cx="6624637" cy="4246562"/>
          </a:xfrm>
        </p:spPr>
        <p:txBody>
          <a:bodyPr/>
          <a:lstStyle/>
          <a:p>
            <a:pPr eaLnBrk="1" hangingPunct="1">
              <a:buFont typeface="Wingdings" pitchFamily="2" charset="2"/>
              <a:buNone/>
            </a:pPr>
            <a:r>
              <a:rPr lang="hu-HU" sz="2400" b="1" smtClean="0"/>
              <a:t>Jogi személyiség nélküli</a:t>
            </a:r>
            <a:endParaRPr lang="hu-HU" sz="2400" smtClean="0"/>
          </a:p>
          <a:p>
            <a:pPr eaLnBrk="1" hangingPunct="1"/>
            <a:r>
              <a:rPr lang="hu-HU" sz="2400" smtClean="0"/>
              <a:t>Bt, betéti társaság </a:t>
            </a:r>
          </a:p>
          <a:p>
            <a:pPr eaLnBrk="1" hangingPunct="1"/>
            <a:r>
              <a:rPr lang="hu-HU" sz="2400" smtClean="0"/>
              <a:t>Kkt, közkereseti társaság </a:t>
            </a:r>
          </a:p>
          <a:p>
            <a:pPr eaLnBrk="1" hangingPunct="1">
              <a:buFont typeface="Wingdings" pitchFamily="2" charset="2"/>
              <a:buNone/>
            </a:pPr>
            <a:r>
              <a:rPr lang="hu-HU" sz="2400" b="1" smtClean="0"/>
              <a:t>Jogi személyiséggel</a:t>
            </a:r>
            <a:r>
              <a:rPr lang="hu-HU" sz="2400" smtClean="0"/>
              <a:t> rendelkezik</a:t>
            </a:r>
          </a:p>
          <a:p>
            <a:pPr eaLnBrk="1" hangingPunct="1"/>
            <a:r>
              <a:rPr lang="hu-HU" sz="2400" smtClean="0"/>
              <a:t>Kft, korlátolt felelősségű társaság, </a:t>
            </a:r>
          </a:p>
          <a:p>
            <a:pPr eaLnBrk="1" hangingPunct="1"/>
            <a:r>
              <a:rPr lang="hu-HU" sz="2400" smtClean="0"/>
              <a:t>Rt. részvénytársaság</a:t>
            </a:r>
          </a:p>
          <a:p>
            <a:pPr eaLnBrk="1" hangingPunct="1"/>
            <a:endParaRPr lang="hu-HU" sz="2400" smtClean="0"/>
          </a:p>
        </p:txBody>
      </p:sp>
    </p:spTree>
    <p:extLst>
      <p:ext uri="{BB962C8B-B14F-4D97-AF65-F5344CB8AC3E}">
        <p14:creationId xmlns:p14="http://schemas.microsoft.com/office/powerpoint/2010/main" val="11845436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476250"/>
            <a:ext cx="8229600" cy="1143000"/>
          </a:xfrm>
        </p:spPr>
        <p:txBody>
          <a:bodyPr/>
          <a:lstStyle/>
          <a:p>
            <a:pPr eaLnBrk="1" hangingPunct="1"/>
            <a:r>
              <a:rPr lang="hu-HU" smtClean="0"/>
              <a:t>Közkereseti Társaság</a:t>
            </a:r>
          </a:p>
        </p:txBody>
      </p:sp>
      <p:sp>
        <p:nvSpPr>
          <p:cNvPr id="19459" name="Rectangle 3"/>
          <p:cNvSpPr>
            <a:spLocks noGrp="1" noChangeArrowheads="1"/>
          </p:cNvSpPr>
          <p:nvPr>
            <p:ph type="body" idx="1"/>
          </p:nvPr>
        </p:nvSpPr>
        <p:spPr/>
        <p:txBody>
          <a:bodyPr/>
          <a:lstStyle/>
          <a:p>
            <a:pPr eaLnBrk="1" hangingPunct="1">
              <a:lnSpc>
                <a:spcPct val="80000"/>
              </a:lnSpc>
            </a:pPr>
            <a:r>
              <a:rPr lang="hu-HU" sz="2400" dirty="0" smtClean="0"/>
              <a:t>A  </a:t>
            </a:r>
            <a:r>
              <a:rPr lang="hu-HU" sz="2400" b="1" dirty="0" err="1" smtClean="0"/>
              <a:t>kkt</a:t>
            </a:r>
            <a:r>
              <a:rPr lang="hu-HU" sz="2400" dirty="0" smtClean="0"/>
              <a:t> olyan </a:t>
            </a:r>
            <a:r>
              <a:rPr lang="hu-HU" sz="2400" u="sng" dirty="0" smtClean="0">
                <a:hlinkClick r:id="rId2" tooltip="Gazdasági társaság"/>
              </a:rPr>
              <a:t>gazdasági társaság</a:t>
            </a:r>
            <a:r>
              <a:rPr lang="hu-HU" sz="2400" dirty="0" smtClean="0"/>
              <a:t>, amelyben a tagok közös gazdasági tevékenységre vállalnak kötelezettséget és felelősségük saját teljes vagyonukra kiterjed (korlátlan és egyetemleges) </a:t>
            </a:r>
          </a:p>
          <a:p>
            <a:pPr eaLnBrk="1" hangingPunct="1">
              <a:lnSpc>
                <a:spcPct val="80000"/>
              </a:lnSpc>
            </a:pPr>
            <a:r>
              <a:rPr lang="hu-HU" sz="2400" dirty="0" smtClean="0"/>
              <a:t>rendszerint családi vagy kisvállalkozásokra jellemző vállalkozási forma.</a:t>
            </a:r>
          </a:p>
          <a:p>
            <a:pPr eaLnBrk="1" hangingPunct="1">
              <a:lnSpc>
                <a:spcPct val="80000"/>
              </a:lnSpc>
            </a:pPr>
            <a:r>
              <a:rPr lang="hu-HU" sz="2400" dirty="0" smtClean="0"/>
              <a:t>fő szerve a </a:t>
            </a:r>
            <a:r>
              <a:rPr lang="hu-HU" sz="2400" i="1" dirty="0" smtClean="0"/>
              <a:t>taggyűlés</a:t>
            </a:r>
            <a:r>
              <a:rPr lang="hu-HU" sz="2400" dirty="0" smtClean="0"/>
              <a:t>, ahol mindenki (hacsak a szerződés másként nem rendelkezik, egyenlő mértékben) szavazatra jogosult.</a:t>
            </a:r>
          </a:p>
          <a:p>
            <a:pPr eaLnBrk="1" hangingPunct="1">
              <a:lnSpc>
                <a:spcPct val="80000"/>
              </a:lnSpc>
            </a:pPr>
            <a:r>
              <a:rPr lang="hu-HU" sz="2400" dirty="0" smtClean="0"/>
              <a:t> egyik tagja sem lehet más </a:t>
            </a:r>
            <a:r>
              <a:rPr lang="hu-HU" sz="2400" dirty="0" err="1" smtClean="0"/>
              <a:t>kkt</a:t>
            </a:r>
            <a:r>
              <a:rPr lang="hu-HU" sz="2400" dirty="0" smtClean="0"/>
              <a:t>., </a:t>
            </a:r>
            <a:r>
              <a:rPr lang="hu-HU" sz="2400" dirty="0" smtClean="0">
                <a:hlinkClick r:id="rId3" tooltip="Betéti társaság"/>
              </a:rPr>
              <a:t>betéti társaság</a:t>
            </a:r>
            <a:r>
              <a:rPr lang="hu-HU" sz="2400" dirty="0" smtClean="0"/>
              <a:t> tagja vagy </a:t>
            </a:r>
            <a:r>
              <a:rPr lang="hu-HU" sz="2400" dirty="0" smtClean="0">
                <a:hlinkClick r:id="rId4" tooltip="Egyéni vállalkozó (megíratlan szócikk)"/>
              </a:rPr>
              <a:t>egyéni vállalkozó</a:t>
            </a:r>
            <a:r>
              <a:rPr lang="hu-HU" sz="2400" dirty="0" smtClean="0"/>
              <a:t>.</a:t>
            </a:r>
          </a:p>
          <a:p>
            <a:pPr eaLnBrk="1" hangingPunct="1">
              <a:lnSpc>
                <a:spcPct val="80000"/>
              </a:lnSpc>
            </a:pPr>
            <a:r>
              <a:rPr lang="hu-HU" sz="2400" dirty="0" smtClean="0"/>
              <a:t>a társaság üzletvezetésére mindegyik tag jogosult, akik mindegyike önállóan vagy együttesen járhat el. </a:t>
            </a:r>
          </a:p>
        </p:txBody>
      </p:sp>
    </p:spTree>
    <p:extLst>
      <p:ext uri="{BB962C8B-B14F-4D97-AF65-F5344CB8AC3E}">
        <p14:creationId xmlns:p14="http://schemas.microsoft.com/office/powerpoint/2010/main" val="4077554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hu-HU" smtClean="0"/>
              <a:t>Betéti társaság</a:t>
            </a:r>
          </a:p>
        </p:txBody>
      </p:sp>
      <p:sp>
        <p:nvSpPr>
          <p:cNvPr id="20483" name="Rectangle 3"/>
          <p:cNvSpPr>
            <a:spLocks noGrp="1" noChangeArrowheads="1"/>
          </p:cNvSpPr>
          <p:nvPr>
            <p:ph type="body" idx="1"/>
          </p:nvPr>
        </p:nvSpPr>
        <p:spPr/>
        <p:txBody>
          <a:bodyPr>
            <a:normAutofit lnSpcReduction="10000"/>
          </a:bodyPr>
          <a:lstStyle/>
          <a:p>
            <a:pPr eaLnBrk="1" hangingPunct="1"/>
            <a:r>
              <a:rPr lang="hu-HU" smtClean="0"/>
              <a:t>Létrehozhatják: </a:t>
            </a:r>
          </a:p>
          <a:p>
            <a:pPr eaLnBrk="1" hangingPunct="1">
              <a:buFont typeface="Wingdings" pitchFamily="2" charset="2"/>
              <a:buNone/>
            </a:pPr>
            <a:r>
              <a:rPr lang="hu-HU" smtClean="0"/>
              <a:t>   - csak magánszemélyek</a:t>
            </a:r>
          </a:p>
          <a:p>
            <a:pPr eaLnBrk="1" hangingPunct="1">
              <a:buFont typeface="Wingdings" pitchFamily="2" charset="2"/>
              <a:buNone/>
            </a:pPr>
            <a:r>
              <a:rPr lang="hu-HU" smtClean="0"/>
              <a:t>   - magán és jogi személyek</a:t>
            </a:r>
          </a:p>
          <a:p>
            <a:pPr eaLnBrk="1" hangingPunct="1"/>
            <a:r>
              <a:rPr lang="hu-HU" smtClean="0"/>
              <a:t>Beltag – korlátlan felelősség, személyes közreműködés</a:t>
            </a:r>
          </a:p>
          <a:p>
            <a:pPr eaLnBrk="1" hangingPunct="1">
              <a:buFont typeface="Wingdings" pitchFamily="2" charset="2"/>
              <a:buNone/>
            </a:pPr>
            <a:r>
              <a:rPr lang="hu-HU" smtClean="0"/>
              <a:t>   Kültag – korlátozott felelősség</a:t>
            </a:r>
          </a:p>
          <a:p>
            <a:pPr eaLnBrk="1" hangingPunct="1"/>
            <a:r>
              <a:rPr lang="hu-HU" smtClean="0"/>
              <a:t>Alapító taggyűlés</a:t>
            </a:r>
          </a:p>
          <a:p>
            <a:pPr eaLnBrk="1" hangingPunct="1"/>
            <a:r>
              <a:rPr lang="hu-HU" smtClean="0"/>
              <a:t>Társasági szerződés</a:t>
            </a:r>
          </a:p>
          <a:p>
            <a:pPr eaLnBrk="1" hangingPunct="1"/>
            <a:endParaRPr lang="hu-HU" smtClean="0"/>
          </a:p>
        </p:txBody>
      </p:sp>
    </p:spTree>
    <p:extLst>
      <p:ext uri="{BB962C8B-B14F-4D97-AF65-F5344CB8AC3E}">
        <p14:creationId xmlns:p14="http://schemas.microsoft.com/office/powerpoint/2010/main" val="351035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hu-HU" smtClean="0"/>
              <a:t>Betéti társaság</a:t>
            </a:r>
          </a:p>
        </p:txBody>
      </p:sp>
      <p:sp>
        <p:nvSpPr>
          <p:cNvPr id="21507" name="Rectangle 3"/>
          <p:cNvSpPr>
            <a:spLocks noGrp="1" noChangeArrowheads="1"/>
          </p:cNvSpPr>
          <p:nvPr>
            <p:ph type="body" idx="1"/>
          </p:nvPr>
        </p:nvSpPr>
        <p:spPr/>
        <p:txBody>
          <a:bodyPr/>
          <a:lstStyle/>
          <a:p>
            <a:pPr marL="0" indent="0" eaLnBrk="1" hangingPunct="1">
              <a:lnSpc>
                <a:spcPct val="80000"/>
              </a:lnSpc>
              <a:buNone/>
            </a:pPr>
            <a:r>
              <a:rPr lang="hu-HU" sz="2800" dirty="0" smtClean="0"/>
              <a:t>Előnyök:</a:t>
            </a:r>
          </a:p>
          <a:p>
            <a:pPr lvl="1">
              <a:lnSpc>
                <a:spcPct val="80000"/>
              </a:lnSpc>
              <a:buFont typeface="Wingdings" pitchFamily="2" charset="2"/>
              <a:buChar char="Ø"/>
            </a:pPr>
            <a:r>
              <a:rPr lang="hu-HU" sz="2400" dirty="0" smtClean="0"/>
              <a:t>Megosztott felelősség</a:t>
            </a:r>
          </a:p>
          <a:p>
            <a:pPr lvl="1">
              <a:lnSpc>
                <a:spcPct val="80000"/>
              </a:lnSpc>
              <a:buFont typeface="Wingdings" pitchFamily="2" charset="2"/>
              <a:buChar char="Ø"/>
            </a:pPr>
            <a:r>
              <a:rPr lang="hu-HU" sz="2400" dirty="0" smtClean="0"/>
              <a:t>Kisebb az egy vállalkozóra jutó vagyoni kockázat</a:t>
            </a:r>
          </a:p>
          <a:p>
            <a:pPr lvl="1">
              <a:lnSpc>
                <a:spcPct val="80000"/>
              </a:lnSpc>
              <a:buFont typeface="Wingdings" pitchFamily="2" charset="2"/>
              <a:buChar char="Ø"/>
            </a:pPr>
            <a:r>
              <a:rPr lang="hu-HU" sz="2400" dirty="0" smtClean="0"/>
              <a:t>Viszonylag egyszerű forma</a:t>
            </a:r>
          </a:p>
          <a:p>
            <a:pPr lvl="1">
              <a:lnSpc>
                <a:spcPct val="80000"/>
              </a:lnSpc>
              <a:buFont typeface="Wingdings" pitchFamily="2" charset="2"/>
              <a:buChar char="Ø"/>
            </a:pPr>
            <a:r>
              <a:rPr lang="hu-HU" sz="2400" dirty="0" smtClean="0"/>
              <a:t>Kisebb alapítási és működtetési költségek</a:t>
            </a:r>
          </a:p>
          <a:p>
            <a:pPr lvl="1">
              <a:lnSpc>
                <a:spcPct val="80000"/>
              </a:lnSpc>
              <a:buFont typeface="Wingdings" pitchFamily="2" charset="2"/>
              <a:buChar char="Ø"/>
            </a:pPr>
            <a:r>
              <a:rPr lang="hu-HU" sz="2400" dirty="0" smtClean="0"/>
              <a:t>Egyszeres könyvvitelt vezet</a:t>
            </a:r>
          </a:p>
          <a:p>
            <a:pPr eaLnBrk="1" hangingPunct="1">
              <a:lnSpc>
                <a:spcPct val="80000"/>
              </a:lnSpc>
              <a:buFont typeface="Wingdings" pitchFamily="2" charset="2"/>
              <a:buNone/>
            </a:pPr>
            <a:r>
              <a:rPr lang="hu-HU" sz="2800" dirty="0" smtClean="0"/>
              <a:t>Hátrányok:</a:t>
            </a:r>
          </a:p>
          <a:p>
            <a:pPr lvl="1">
              <a:lnSpc>
                <a:spcPct val="80000"/>
              </a:lnSpc>
              <a:buFont typeface="Wingdings" pitchFamily="2" charset="2"/>
              <a:buChar char="Ø"/>
            </a:pPr>
            <a:r>
              <a:rPr lang="hu-HU" sz="2400" dirty="0" smtClean="0"/>
              <a:t>A beltag korlátlan és egyetemleges felelőssége</a:t>
            </a:r>
          </a:p>
          <a:p>
            <a:pPr lvl="1">
              <a:lnSpc>
                <a:spcPct val="80000"/>
              </a:lnSpc>
              <a:buFont typeface="Wingdings" pitchFamily="2" charset="2"/>
              <a:buChar char="Ø"/>
            </a:pPr>
            <a:r>
              <a:rPr lang="hu-HU" sz="2400" dirty="0" smtClean="0"/>
              <a:t>Profit megosztása</a:t>
            </a:r>
          </a:p>
          <a:p>
            <a:pPr eaLnBrk="1" hangingPunct="1">
              <a:lnSpc>
                <a:spcPct val="80000"/>
              </a:lnSpc>
              <a:buFont typeface="Wingdings" pitchFamily="2" charset="2"/>
              <a:buChar char="Ø"/>
            </a:pPr>
            <a:endParaRPr lang="hu-HU" sz="2800" dirty="0" smtClean="0"/>
          </a:p>
          <a:p>
            <a:pPr eaLnBrk="1" hangingPunct="1">
              <a:lnSpc>
                <a:spcPct val="80000"/>
              </a:lnSpc>
              <a:buFont typeface="Wingdings" pitchFamily="2" charset="2"/>
              <a:buNone/>
            </a:pPr>
            <a:endParaRPr lang="hu-HU" sz="2800" dirty="0" smtClean="0"/>
          </a:p>
        </p:txBody>
      </p:sp>
    </p:spTree>
    <p:extLst>
      <p:ext uri="{BB962C8B-B14F-4D97-AF65-F5344CB8AC3E}">
        <p14:creationId xmlns:p14="http://schemas.microsoft.com/office/powerpoint/2010/main" val="3208520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hu-HU" smtClean="0"/>
              <a:t>KFT</a:t>
            </a:r>
          </a:p>
        </p:txBody>
      </p:sp>
      <p:sp>
        <p:nvSpPr>
          <p:cNvPr id="22531" name="Rectangle 3"/>
          <p:cNvSpPr>
            <a:spLocks noGrp="1" noChangeArrowheads="1"/>
          </p:cNvSpPr>
          <p:nvPr>
            <p:ph type="body" idx="1"/>
          </p:nvPr>
        </p:nvSpPr>
        <p:spPr/>
        <p:txBody>
          <a:bodyPr>
            <a:normAutofit/>
          </a:bodyPr>
          <a:lstStyle/>
          <a:p>
            <a:pPr eaLnBrk="1" hangingPunct="1">
              <a:lnSpc>
                <a:spcPct val="90000"/>
              </a:lnSpc>
            </a:pPr>
            <a:r>
              <a:rPr lang="hu-HU" sz="2800" dirty="0" smtClean="0"/>
              <a:t>Legalább két személy, vagy két cég hozhatja létre (kivétel egyszemélyes kft)</a:t>
            </a:r>
          </a:p>
          <a:p>
            <a:pPr eaLnBrk="1" hangingPunct="1">
              <a:lnSpc>
                <a:spcPct val="90000"/>
              </a:lnSpc>
            </a:pPr>
            <a:r>
              <a:rPr lang="hu-HU" sz="2800" dirty="0" smtClean="0"/>
              <a:t>Felelősség: korlátozott</a:t>
            </a:r>
          </a:p>
          <a:p>
            <a:pPr eaLnBrk="1" hangingPunct="1">
              <a:lnSpc>
                <a:spcPct val="90000"/>
              </a:lnSpc>
            </a:pPr>
            <a:r>
              <a:rPr lang="hu-HU" sz="2800" dirty="0" smtClean="0"/>
              <a:t>Jogi személyiségű társasági forma (mint szervezet válik a jogviszony önálló jogalanyává)</a:t>
            </a:r>
          </a:p>
          <a:p>
            <a:pPr eaLnBrk="1" hangingPunct="1">
              <a:lnSpc>
                <a:spcPct val="90000"/>
              </a:lnSpc>
            </a:pPr>
            <a:r>
              <a:rPr lang="hu-HU" sz="2800" dirty="0" smtClean="0"/>
              <a:t>Legfőbb döntéshozó szerv: a taggyűlés</a:t>
            </a:r>
          </a:p>
          <a:p>
            <a:pPr eaLnBrk="1" hangingPunct="1">
              <a:lnSpc>
                <a:spcPct val="90000"/>
              </a:lnSpc>
            </a:pPr>
            <a:r>
              <a:rPr lang="hu-HU" sz="2800" dirty="0" smtClean="0"/>
              <a:t>Ügyvezető</a:t>
            </a:r>
          </a:p>
          <a:p>
            <a:pPr eaLnBrk="1" hangingPunct="1">
              <a:lnSpc>
                <a:spcPct val="90000"/>
              </a:lnSpc>
            </a:pPr>
            <a:r>
              <a:rPr lang="hu-HU" sz="2800" dirty="0" smtClean="0"/>
              <a:t>Társasági szerződés</a:t>
            </a:r>
          </a:p>
          <a:p>
            <a:pPr eaLnBrk="1" hangingPunct="1">
              <a:lnSpc>
                <a:spcPct val="90000"/>
              </a:lnSpc>
            </a:pPr>
            <a:endParaRPr lang="hu-HU" sz="2800" dirty="0" smtClean="0"/>
          </a:p>
          <a:p>
            <a:pPr eaLnBrk="1" hangingPunct="1">
              <a:lnSpc>
                <a:spcPct val="90000"/>
              </a:lnSpc>
            </a:pPr>
            <a:endParaRPr lang="hu-HU" sz="2800" dirty="0" smtClean="0"/>
          </a:p>
        </p:txBody>
      </p:sp>
    </p:spTree>
    <p:extLst>
      <p:ext uri="{BB962C8B-B14F-4D97-AF65-F5344CB8AC3E}">
        <p14:creationId xmlns:p14="http://schemas.microsoft.com/office/powerpoint/2010/main" val="1548867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hu-HU" smtClean="0"/>
              <a:t>Kft</a:t>
            </a:r>
          </a:p>
        </p:txBody>
      </p:sp>
      <p:sp>
        <p:nvSpPr>
          <p:cNvPr id="23555" name="Rectangle 3"/>
          <p:cNvSpPr>
            <a:spLocks noGrp="1" noChangeArrowheads="1"/>
          </p:cNvSpPr>
          <p:nvPr>
            <p:ph type="body" idx="1"/>
          </p:nvPr>
        </p:nvSpPr>
        <p:spPr/>
        <p:txBody>
          <a:bodyPr/>
          <a:lstStyle/>
          <a:p>
            <a:pPr eaLnBrk="1" hangingPunct="1">
              <a:lnSpc>
                <a:spcPct val="90000"/>
              </a:lnSpc>
              <a:buFont typeface="Wingdings" pitchFamily="2" charset="2"/>
              <a:buNone/>
            </a:pPr>
            <a:r>
              <a:rPr lang="hu-HU" sz="2800" smtClean="0"/>
              <a:t>Előnyök:</a:t>
            </a:r>
          </a:p>
          <a:p>
            <a:pPr eaLnBrk="1" hangingPunct="1">
              <a:lnSpc>
                <a:spcPct val="90000"/>
              </a:lnSpc>
            </a:pPr>
            <a:r>
              <a:rPr lang="hu-HU" sz="2800" smtClean="0"/>
              <a:t>Korlátolt felelősség</a:t>
            </a:r>
          </a:p>
          <a:p>
            <a:pPr eaLnBrk="1" hangingPunct="1">
              <a:lnSpc>
                <a:spcPct val="90000"/>
              </a:lnSpc>
            </a:pPr>
            <a:r>
              <a:rPr lang="hu-HU" sz="2800" smtClean="0"/>
              <a:t>Kedvezőbb tőkebevonási lehetőség</a:t>
            </a:r>
          </a:p>
          <a:p>
            <a:pPr eaLnBrk="1" hangingPunct="1">
              <a:lnSpc>
                <a:spcPct val="90000"/>
              </a:lnSpc>
            </a:pPr>
            <a:r>
              <a:rPr lang="hu-HU" sz="2800" smtClean="0"/>
              <a:t>Nagyobb fejlődési, növekedési lehetőség</a:t>
            </a:r>
          </a:p>
          <a:p>
            <a:pPr eaLnBrk="1" hangingPunct="1">
              <a:lnSpc>
                <a:spcPct val="90000"/>
              </a:lnSpc>
              <a:buFont typeface="Wingdings" pitchFamily="2" charset="2"/>
              <a:buNone/>
            </a:pPr>
            <a:r>
              <a:rPr lang="hu-HU" sz="2800" smtClean="0"/>
              <a:t>Hátrány: </a:t>
            </a:r>
          </a:p>
          <a:p>
            <a:pPr eaLnBrk="1" hangingPunct="1">
              <a:lnSpc>
                <a:spcPct val="90000"/>
              </a:lnSpc>
            </a:pPr>
            <a:r>
              <a:rPr lang="hu-HU" sz="2800" smtClean="0"/>
              <a:t>Az alapítás költségesebb, bonyolultabb</a:t>
            </a:r>
          </a:p>
          <a:p>
            <a:pPr eaLnBrk="1" hangingPunct="1">
              <a:lnSpc>
                <a:spcPct val="90000"/>
              </a:lnSpc>
            </a:pPr>
            <a:r>
              <a:rPr lang="hu-HU" sz="2800" smtClean="0"/>
              <a:t>A fenntartás költségesebb</a:t>
            </a:r>
          </a:p>
          <a:p>
            <a:pPr eaLnBrk="1" hangingPunct="1">
              <a:lnSpc>
                <a:spcPct val="90000"/>
              </a:lnSpc>
            </a:pPr>
            <a:r>
              <a:rPr lang="hu-HU" sz="2800" smtClean="0"/>
              <a:t>Bonyolultabb szervezet</a:t>
            </a:r>
          </a:p>
          <a:p>
            <a:pPr eaLnBrk="1" hangingPunct="1">
              <a:lnSpc>
                <a:spcPct val="90000"/>
              </a:lnSpc>
            </a:pPr>
            <a:r>
              <a:rPr lang="hu-HU" sz="2800" smtClean="0"/>
              <a:t>Kettős könyvvitel</a:t>
            </a:r>
          </a:p>
          <a:p>
            <a:pPr eaLnBrk="1" hangingPunct="1">
              <a:lnSpc>
                <a:spcPct val="90000"/>
              </a:lnSpc>
            </a:pPr>
            <a:endParaRPr lang="hu-HU" sz="2800" smtClean="0"/>
          </a:p>
          <a:p>
            <a:pPr eaLnBrk="1" hangingPunct="1">
              <a:lnSpc>
                <a:spcPct val="90000"/>
              </a:lnSpc>
            </a:pPr>
            <a:endParaRPr lang="hu-HU" sz="2800" smtClean="0"/>
          </a:p>
        </p:txBody>
      </p:sp>
    </p:spTree>
    <p:extLst>
      <p:ext uri="{BB962C8B-B14F-4D97-AF65-F5344CB8AC3E}">
        <p14:creationId xmlns:p14="http://schemas.microsoft.com/office/powerpoint/2010/main" val="23272792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hu-HU" smtClean="0"/>
              <a:t>Részvénytársaság</a:t>
            </a:r>
          </a:p>
        </p:txBody>
      </p:sp>
      <p:sp>
        <p:nvSpPr>
          <p:cNvPr id="133123" name="Rectangle 3"/>
          <p:cNvSpPr>
            <a:spLocks noGrp="1" noChangeArrowheads="1"/>
          </p:cNvSpPr>
          <p:nvPr>
            <p:ph type="body" idx="1"/>
          </p:nvPr>
        </p:nvSpPr>
        <p:spPr/>
        <p:txBody>
          <a:bodyPr>
            <a:normAutofit fontScale="92500" lnSpcReduction="10000"/>
          </a:bodyPr>
          <a:lstStyle/>
          <a:p>
            <a:pPr marL="274320" indent="-274320" eaLnBrk="1" fontAlgn="auto" hangingPunct="1">
              <a:lnSpc>
                <a:spcPct val="150000"/>
              </a:lnSpc>
              <a:spcAft>
                <a:spcPts val="0"/>
              </a:spcAft>
              <a:buClr>
                <a:schemeClr val="accent3"/>
              </a:buClr>
              <a:buFont typeface="Wingdings 2"/>
              <a:buChar char=""/>
              <a:defRPr/>
            </a:pPr>
            <a:r>
              <a:rPr lang="hu-HU" sz="2000" dirty="0"/>
              <a:t>tőkeegyesítő </a:t>
            </a:r>
            <a:r>
              <a:rPr lang="hu-HU" sz="2000" dirty="0">
                <a:hlinkClick r:id="rId2" tooltip="Gazdasági társaság"/>
              </a:rPr>
              <a:t>társaság</a:t>
            </a:r>
            <a:r>
              <a:rPr lang="hu-HU" sz="2000" dirty="0"/>
              <a:t>, alapítható és működtethető </a:t>
            </a:r>
            <a:r>
              <a:rPr lang="hu-HU" sz="2000" i="1" dirty="0"/>
              <a:t>zártkörben</a:t>
            </a:r>
            <a:r>
              <a:rPr lang="hu-HU" sz="2000" dirty="0"/>
              <a:t> és </a:t>
            </a:r>
            <a:r>
              <a:rPr lang="hu-HU" sz="2000" i="1" dirty="0"/>
              <a:t>nyilvánosan</a:t>
            </a:r>
            <a:r>
              <a:rPr lang="hu-HU" sz="2000" dirty="0"/>
              <a:t>. </a:t>
            </a:r>
          </a:p>
          <a:p>
            <a:pPr marL="274320" indent="-274320" eaLnBrk="1" fontAlgn="auto" hangingPunct="1">
              <a:lnSpc>
                <a:spcPct val="150000"/>
              </a:lnSpc>
              <a:spcAft>
                <a:spcPts val="0"/>
              </a:spcAft>
              <a:buClr>
                <a:schemeClr val="accent3"/>
              </a:buClr>
              <a:buFont typeface="Wingdings 2"/>
              <a:buChar char=""/>
              <a:defRPr/>
            </a:pPr>
            <a:r>
              <a:rPr lang="hu-HU" sz="2000" dirty="0"/>
              <a:t>A zártkörűen működő részvénytársaság alaptőkéje nem lehet kevesebb </a:t>
            </a:r>
            <a:r>
              <a:rPr lang="hu-HU" sz="2000" b="1" dirty="0"/>
              <a:t>5 millió</a:t>
            </a:r>
            <a:r>
              <a:rPr lang="hu-HU" sz="2000" dirty="0"/>
              <a:t> forintnál, a nyilvánosan működő részvénytársaság alaptőkéje pedig nem lehet kevesebb </a:t>
            </a:r>
            <a:r>
              <a:rPr lang="hu-HU" sz="2000" b="1" dirty="0"/>
              <a:t>20 millió</a:t>
            </a:r>
            <a:r>
              <a:rPr lang="hu-HU" sz="2000" dirty="0"/>
              <a:t> forintnál. </a:t>
            </a:r>
          </a:p>
          <a:p>
            <a:pPr marL="274320" indent="-274320" eaLnBrk="1" fontAlgn="auto" hangingPunct="1">
              <a:lnSpc>
                <a:spcPct val="150000"/>
              </a:lnSpc>
              <a:spcAft>
                <a:spcPts val="0"/>
              </a:spcAft>
              <a:buClr>
                <a:schemeClr val="accent3"/>
              </a:buClr>
              <a:buFont typeface="Wingdings 2"/>
              <a:buChar char=""/>
              <a:defRPr/>
            </a:pPr>
            <a:r>
              <a:rPr lang="hu-HU" sz="2000" dirty="0"/>
              <a:t>az alapításnál kötelező minden részvényes vagyoni hozzájárulása, amely lehet pénzbeli, illetve nem pénzbeli (ún. </a:t>
            </a:r>
            <a:r>
              <a:rPr lang="hu-HU" sz="2000" dirty="0">
                <a:hlinkClick r:id="rId3" tooltip="Apport (megíratlan szócikk)"/>
              </a:rPr>
              <a:t>apport</a:t>
            </a:r>
            <a:r>
              <a:rPr lang="hu-HU" sz="2000" dirty="0"/>
              <a:t>) hozzájárulás. </a:t>
            </a:r>
          </a:p>
          <a:p>
            <a:pPr marL="274320" indent="-274320" eaLnBrk="1" fontAlgn="auto" hangingPunct="1">
              <a:lnSpc>
                <a:spcPct val="150000"/>
              </a:lnSpc>
              <a:spcAft>
                <a:spcPts val="0"/>
              </a:spcAft>
              <a:buClr>
                <a:schemeClr val="accent3"/>
              </a:buClr>
              <a:buFont typeface="Wingdings 2"/>
              <a:buChar char=""/>
              <a:defRPr/>
            </a:pPr>
            <a:r>
              <a:rPr lang="hu-HU" sz="2000" dirty="0"/>
              <a:t>előre meghatározott számú és névértékű részvényekből álló alaptőkével (jegyzett tőkével) alakul, és amelynél a tag (részvényes) kötelezettsége a részvénytársasággal szemben a részvény névértékének vagy kibocsátási értékének szolgáltatására terjed ki. </a:t>
            </a:r>
          </a:p>
        </p:txBody>
      </p:sp>
    </p:spTree>
    <p:extLst>
      <p:ext uri="{BB962C8B-B14F-4D97-AF65-F5344CB8AC3E}">
        <p14:creationId xmlns:p14="http://schemas.microsoft.com/office/powerpoint/2010/main" val="3742202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Kép 3"/>
          <p:cNvPicPr>
            <a:picLocks noChangeAspect="1" noChangeArrowheads="1"/>
          </p:cNvPicPr>
          <p:nvPr/>
        </p:nvPicPr>
        <p:blipFill>
          <a:blip r:embed="rId2">
            <a:extLst>
              <a:ext uri="{28A0092B-C50C-407E-A947-70E740481C1C}">
                <a14:useLocalDpi xmlns:a14="http://schemas.microsoft.com/office/drawing/2010/main" val="0"/>
              </a:ext>
            </a:extLst>
          </a:blip>
          <a:srcRect l="13188" t="10555" r="11166" b="4472"/>
          <a:stretch>
            <a:fillRect/>
          </a:stretch>
        </p:blipFill>
        <p:spPr bwMode="auto">
          <a:xfrm>
            <a:off x="0" y="610685"/>
            <a:ext cx="9144000" cy="580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360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vállalat piaci környezete</a:t>
            </a:r>
            <a:br>
              <a:rPr lang="hu-HU" dirty="0"/>
            </a:br>
            <a:endParaRPr lang="hu-HU" dirty="0"/>
          </a:p>
        </p:txBody>
      </p:sp>
      <p:sp>
        <p:nvSpPr>
          <p:cNvPr id="3" name="Szöveg helye 2"/>
          <p:cNvSpPr>
            <a:spLocks noGrp="1"/>
          </p:cNvSpPr>
          <p:nvPr>
            <p:ph type="body" idx="1"/>
          </p:nvPr>
        </p:nvSpPr>
        <p:spPr/>
        <p:txBody>
          <a:bodyPr/>
          <a:lstStyle/>
          <a:p>
            <a:endParaRPr lang="hu-HU"/>
          </a:p>
        </p:txBody>
      </p:sp>
    </p:spTree>
    <p:extLst>
      <p:ext uri="{BB962C8B-B14F-4D97-AF65-F5344CB8AC3E}">
        <p14:creationId xmlns:p14="http://schemas.microsoft.com/office/powerpoint/2010/main" val="2499544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7414" name="Text Box 6"/>
          <p:cNvSpPr txBox="1">
            <a:spLocks noChangeArrowheads="1"/>
          </p:cNvSpPr>
          <p:nvPr/>
        </p:nvSpPr>
        <p:spPr bwMode="auto">
          <a:xfrm>
            <a:off x="323850" y="1412875"/>
            <a:ext cx="84963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u="sng"/>
              <a:t>A vállalkozás résztvevői </a:t>
            </a:r>
            <a:r>
              <a:rPr lang="hu-HU" sz="3200" b="1" i="1" u="sng"/>
              <a:t>(</a:t>
            </a:r>
            <a:r>
              <a:rPr lang="hu-HU" sz="3200" b="1" i="1" u="sng">
                <a:solidFill>
                  <a:srgbClr val="CC0000"/>
                </a:solidFill>
              </a:rPr>
              <a:t>belső érintettek</a:t>
            </a:r>
            <a:r>
              <a:rPr lang="hu-HU" sz="3200" b="1" i="1" u="sng"/>
              <a:t>):</a:t>
            </a:r>
          </a:p>
          <a:p>
            <a:pPr eaLnBrk="1" hangingPunct="1"/>
            <a:endParaRPr lang="hu-HU" sz="3200" b="1"/>
          </a:p>
          <a:p>
            <a:pPr algn="ctr" eaLnBrk="1" hangingPunct="1">
              <a:buClr>
                <a:srgbClr val="CC0000"/>
              </a:buClr>
              <a:buFont typeface="Wingdings" pitchFamily="2" charset="2"/>
              <a:buChar char="Ø"/>
            </a:pPr>
            <a:r>
              <a:rPr lang="hu-HU" sz="3200" b="1"/>
              <a:t>a tulajdonosok,</a:t>
            </a:r>
          </a:p>
          <a:p>
            <a:pPr algn="ctr" eaLnBrk="1" hangingPunct="1">
              <a:buClr>
                <a:srgbClr val="CC0000"/>
              </a:buClr>
              <a:buFont typeface="Wingdings" pitchFamily="2" charset="2"/>
              <a:buChar char="Ø"/>
            </a:pPr>
            <a:r>
              <a:rPr lang="hu-HU" sz="3200" b="1"/>
              <a:t>a menedzserek,</a:t>
            </a:r>
          </a:p>
          <a:p>
            <a:pPr algn="ctr" eaLnBrk="1" hangingPunct="1">
              <a:buClr>
                <a:srgbClr val="CC0000"/>
              </a:buClr>
              <a:buFont typeface="Wingdings" pitchFamily="2" charset="2"/>
              <a:buChar char="Ø"/>
            </a:pPr>
            <a:r>
              <a:rPr lang="hu-HU" sz="3200" b="1"/>
              <a:t>és a munkavállalók.</a:t>
            </a:r>
          </a:p>
        </p:txBody>
      </p:sp>
    </p:spTree>
    <p:extLst>
      <p:ext uri="{BB962C8B-B14F-4D97-AF65-F5344CB8AC3E}">
        <p14:creationId xmlns:p14="http://schemas.microsoft.com/office/powerpoint/2010/main" val="27027399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7414">
                                            <p:txEl>
                                              <p:pRg st="0" end="0"/>
                                            </p:txEl>
                                          </p:spTgt>
                                        </p:tgtEl>
                                        <p:attrNameLst>
                                          <p:attrName>style.visibility</p:attrName>
                                        </p:attrNameLst>
                                      </p:cBhvr>
                                      <p:to>
                                        <p:strVal val="visible"/>
                                      </p:to>
                                    </p:set>
                                    <p:anim calcmode="discrete" valueType="clr">
                                      <p:cBhvr override="childStyle">
                                        <p:cTn id="7" dur="80"/>
                                        <p:tgtEl>
                                          <p:spTgt spid="1741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41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7414">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7414">
                                            <p:txEl>
                                              <p:pRg st="2" end="2"/>
                                            </p:txEl>
                                          </p:spTgt>
                                        </p:tgtEl>
                                        <p:attrNameLst>
                                          <p:attrName>style.visibility</p:attrName>
                                        </p:attrNameLst>
                                      </p:cBhvr>
                                      <p:to>
                                        <p:strVal val="visible"/>
                                      </p:to>
                                    </p:set>
                                    <p:anim calcmode="discrete" valueType="clr">
                                      <p:cBhvr override="childStyle">
                                        <p:cTn id="14" dur="80"/>
                                        <p:tgtEl>
                                          <p:spTgt spid="1741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7414">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7414">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7414">
                                            <p:txEl>
                                              <p:pRg st="3" end="3"/>
                                            </p:txEl>
                                          </p:spTgt>
                                        </p:tgtEl>
                                        <p:attrNameLst>
                                          <p:attrName>style.visibility</p:attrName>
                                        </p:attrNameLst>
                                      </p:cBhvr>
                                      <p:to>
                                        <p:strVal val="visible"/>
                                      </p:to>
                                    </p:set>
                                    <p:anim calcmode="discrete" valueType="clr">
                                      <p:cBhvr override="childStyle">
                                        <p:cTn id="21" dur="80"/>
                                        <p:tgtEl>
                                          <p:spTgt spid="1741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7414">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17414">
                                            <p:txEl>
                                              <p:pRg st="3" end="3"/>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7414">
                                            <p:txEl>
                                              <p:pRg st="4" end="4"/>
                                            </p:txEl>
                                          </p:spTgt>
                                        </p:tgtEl>
                                        <p:attrNameLst>
                                          <p:attrName>style.visibility</p:attrName>
                                        </p:attrNameLst>
                                      </p:cBhvr>
                                      <p:to>
                                        <p:strVal val="visible"/>
                                      </p:to>
                                    </p:set>
                                    <p:anim calcmode="discrete" valueType="clr">
                                      <p:cBhvr override="childStyle">
                                        <p:cTn id="28" dur="80"/>
                                        <p:tgtEl>
                                          <p:spTgt spid="1741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7414">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17414">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1115616" y="404664"/>
            <a:ext cx="6973888" cy="584200"/>
          </a:xfrm>
        </p:spPr>
        <p:txBody>
          <a:bodyPr>
            <a:normAutofit fontScale="90000"/>
          </a:bodyPr>
          <a:lstStyle/>
          <a:p>
            <a:pPr eaLnBrk="1" hangingPunct="1">
              <a:defRPr/>
            </a:pPr>
            <a:r>
              <a:rPr lang="hu-HU" dirty="0" smtClean="0"/>
              <a:t>Vállalati érdekstruktúra</a:t>
            </a:r>
          </a:p>
        </p:txBody>
      </p:sp>
      <p:sp>
        <p:nvSpPr>
          <p:cNvPr id="236547" name="Rectangle 3"/>
          <p:cNvSpPr>
            <a:spLocks noGrp="1" noChangeArrowheads="1"/>
          </p:cNvSpPr>
          <p:nvPr>
            <p:ph type="body" idx="4294967295"/>
          </p:nvPr>
        </p:nvSpPr>
        <p:spPr>
          <a:xfrm>
            <a:off x="611561" y="1124744"/>
            <a:ext cx="8227640" cy="5501481"/>
          </a:xfrm>
        </p:spPr>
        <p:txBody>
          <a:bodyPr>
            <a:normAutofit fontScale="85000" lnSpcReduction="20000"/>
          </a:bodyPr>
          <a:lstStyle/>
          <a:p>
            <a:pPr eaLnBrk="1" hangingPunct="1">
              <a:spcBef>
                <a:spcPct val="0"/>
              </a:spcBef>
              <a:defRPr/>
            </a:pPr>
            <a:r>
              <a:rPr lang="hu-HU" dirty="0" smtClean="0"/>
              <a:t>Tőketulajdonosi érdek</a:t>
            </a:r>
          </a:p>
          <a:p>
            <a:pPr lvl="1" eaLnBrk="1" hangingPunct="1">
              <a:defRPr/>
            </a:pPr>
            <a:r>
              <a:rPr lang="hu-HU" dirty="0" smtClean="0"/>
              <a:t>A tulajdon védelme, értékmegőrzése</a:t>
            </a:r>
          </a:p>
          <a:p>
            <a:pPr lvl="1" eaLnBrk="1" hangingPunct="1">
              <a:defRPr/>
            </a:pPr>
            <a:r>
              <a:rPr lang="hu-HU" dirty="0" smtClean="0"/>
              <a:t>A saját és idegen tulajdon gyarapítása</a:t>
            </a:r>
          </a:p>
          <a:p>
            <a:pPr eaLnBrk="1" hangingPunct="1">
              <a:spcBef>
                <a:spcPct val="0"/>
              </a:spcBef>
              <a:defRPr/>
            </a:pPr>
            <a:r>
              <a:rPr lang="hu-HU" dirty="0" smtClean="0"/>
              <a:t>Vállalkozói érdek</a:t>
            </a:r>
          </a:p>
          <a:p>
            <a:pPr lvl="1" eaLnBrk="1" hangingPunct="1">
              <a:defRPr/>
            </a:pPr>
            <a:r>
              <a:rPr lang="hu-HU" dirty="0" smtClean="0"/>
              <a:t>Vállalkozói nyereség realizálása</a:t>
            </a:r>
          </a:p>
          <a:p>
            <a:pPr lvl="1" eaLnBrk="1" hangingPunct="1">
              <a:defRPr/>
            </a:pPr>
            <a:r>
              <a:rPr lang="hu-HU" dirty="0" smtClean="0"/>
              <a:t>A vállalkozói nyereség hosszú távú maximálása</a:t>
            </a:r>
          </a:p>
          <a:p>
            <a:pPr eaLnBrk="1" hangingPunct="1">
              <a:spcBef>
                <a:spcPct val="0"/>
              </a:spcBef>
              <a:defRPr/>
            </a:pPr>
            <a:r>
              <a:rPr lang="hu-HU" dirty="0" smtClean="0"/>
              <a:t>Munkavállalói érdek</a:t>
            </a:r>
          </a:p>
          <a:p>
            <a:pPr lvl="1" eaLnBrk="1" hangingPunct="1">
              <a:defRPr/>
            </a:pPr>
            <a:r>
              <a:rPr lang="hu-HU" dirty="0" smtClean="0"/>
              <a:t>Munkavállalási lehetőség, érdekes, tartalmas munka</a:t>
            </a:r>
          </a:p>
          <a:p>
            <a:pPr lvl="1" eaLnBrk="1" hangingPunct="1">
              <a:defRPr/>
            </a:pPr>
            <a:r>
              <a:rPr lang="hu-HU" dirty="0" smtClean="0"/>
              <a:t>Egzisztenciális feltételek, és azok fejlődése</a:t>
            </a:r>
          </a:p>
          <a:p>
            <a:pPr lvl="1" eaLnBrk="1" hangingPunct="1">
              <a:defRPr/>
            </a:pPr>
            <a:r>
              <a:rPr lang="hu-HU" dirty="0" smtClean="0"/>
              <a:t>Szakmai fejlődés, önfejlődés, jó közérzet</a:t>
            </a:r>
          </a:p>
          <a:p>
            <a:pPr eaLnBrk="1" hangingPunct="1">
              <a:spcBef>
                <a:spcPct val="0"/>
              </a:spcBef>
              <a:defRPr/>
            </a:pPr>
            <a:r>
              <a:rPr lang="hu-HU" dirty="0" smtClean="0"/>
              <a:t>Szervezeti érdek</a:t>
            </a:r>
          </a:p>
          <a:p>
            <a:pPr lvl="1" eaLnBrk="1" hangingPunct="1">
              <a:defRPr/>
            </a:pPr>
            <a:r>
              <a:rPr lang="hu-HU" dirty="0" smtClean="0"/>
              <a:t>Munkavállalók érdekeinek kombinációja</a:t>
            </a:r>
          </a:p>
          <a:p>
            <a:pPr lvl="1" eaLnBrk="1" hangingPunct="1">
              <a:defRPr/>
            </a:pPr>
            <a:r>
              <a:rPr lang="hu-HU" dirty="0" smtClean="0"/>
              <a:t>A szervezet fennmaradása, fejlődése</a:t>
            </a:r>
          </a:p>
          <a:p>
            <a:pPr lvl="1" eaLnBrk="1" hangingPunct="1">
              <a:defRPr/>
            </a:pPr>
            <a:r>
              <a:rPr lang="hu-HU" dirty="0" smtClean="0"/>
              <a:t>Javuló munkavégzési,  jövedelmi, előmeneteli lehetőségek</a:t>
            </a:r>
          </a:p>
        </p:txBody>
      </p:sp>
      <p:sp>
        <p:nvSpPr>
          <p:cNvPr id="13316" name="Text Box 4"/>
          <p:cNvSpPr txBox="1">
            <a:spLocks noChangeArrowheads="1"/>
          </p:cNvSpPr>
          <p:nvPr/>
        </p:nvSpPr>
        <p:spPr bwMode="auto">
          <a:xfrm>
            <a:off x="1258888" y="6584950"/>
            <a:ext cx="7010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hu-HU" sz="1200">
                <a:latin typeface="Comic Sans MS" pitchFamily="66" charset="0"/>
              </a:rPr>
              <a:t>Illés Mária (1997): Vezetői  gazdaságtan.  Kossuth Kiadó, Bp., 18 - 39. o.</a:t>
            </a:r>
          </a:p>
        </p:txBody>
      </p:sp>
    </p:spTree>
    <p:extLst>
      <p:ext uri="{BB962C8B-B14F-4D97-AF65-F5344CB8AC3E}">
        <p14:creationId xmlns:p14="http://schemas.microsoft.com/office/powerpoint/2010/main" val="5444993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6546"/>
                                        </p:tgtEl>
                                        <p:attrNameLst>
                                          <p:attrName>style.visibility</p:attrName>
                                        </p:attrNameLst>
                                      </p:cBhvr>
                                      <p:to>
                                        <p:strVal val="visible"/>
                                      </p:to>
                                    </p:set>
                                    <p:animEffect transition="in" filter="wipe(left)">
                                      <p:cBhvr>
                                        <p:cTn id="7" dur="500"/>
                                        <p:tgtEl>
                                          <p:spTgt spid="236546"/>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236547">
                                            <p:txEl>
                                              <p:pRg st="0" end="0"/>
                                            </p:txEl>
                                          </p:spTgt>
                                        </p:tgtEl>
                                        <p:attrNameLst>
                                          <p:attrName>style.visibility</p:attrName>
                                        </p:attrNameLst>
                                      </p:cBhvr>
                                      <p:to>
                                        <p:strVal val="visible"/>
                                      </p:to>
                                    </p:set>
                                    <p:animEffect transition="in" filter="strips(downRight)">
                                      <p:cBhvr>
                                        <p:cTn id="11" dur="500"/>
                                        <p:tgtEl>
                                          <p:spTgt spid="236547">
                                            <p:txEl>
                                              <p:pRg st="0" end="0"/>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236547">
                                            <p:txEl>
                                              <p:pRg st="1" end="1"/>
                                            </p:txEl>
                                          </p:spTgt>
                                        </p:tgtEl>
                                        <p:attrNameLst>
                                          <p:attrName>style.visibility</p:attrName>
                                        </p:attrNameLst>
                                      </p:cBhvr>
                                      <p:to>
                                        <p:strVal val="visible"/>
                                      </p:to>
                                    </p:set>
                                    <p:animEffect transition="in" filter="strips(downRight)">
                                      <p:cBhvr>
                                        <p:cTn id="15" dur="500"/>
                                        <p:tgtEl>
                                          <p:spTgt spid="236547">
                                            <p:txEl>
                                              <p:pRg st="1" end="1"/>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236547">
                                            <p:txEl>
                                              <p:pRg st="2" end="2"/>
                                            </p:txEl>
                                          </p:spTgt>
                                        </p:tgtEl>
                                        <p:attrNameLst>
                                          <p:attrName>style.visibility</p:attrName>
                                        </p:attrNameLst>
                                      </p:cBhvr>
                                      <p:to>
                                        <p:strVal val="visible"/>
                                      </p:to>
                                    </p:set>
                                    <p:animEffect transition="in" filter="strips(downRight)">
                                      <p:cBhvr>
                                        <p:cTn id="19" dur="500"/>
                                        <p:tgtEl>
                                          <p:spTgt spid="236547">
                                            <p:txEl>
                                              <p:pRg st="2" end="2"/>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236547">
                                            <p:txEl>
                                              <p:pRg st="3" end="3"/>
                                            </p:txEl>
                                          </p:spTgt>
                                        </p:tgtEl>
                                        <p:attrNameLst>
                                          <p:attrName>style.visibility</p:attrName>
                                        </p:attrNameLst>
                                      </p:cBhvr>
                                      <p:to>
                                        <p:strVal val="visible"/>
                                      </p:to>
                                    </p:set>
                                    <p:animEffect transition="in" filter="strips(downRight)">
                                      <p:cBhvr>
                                        <p:cTn id="23" dur="500"/>
                                        <p:tgtEl>
                                          <p:spTgt spid="236547">
                                            <p:txEl>
                                              <p:pRg st="3" end="3"/>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236547">
                                            <p:txEl>
                                              <p:pRg st="4" end="4"/>
                                            </p:txEl>
                                          </p:spTgt>
                                        </p:tgtEl>
                                        <p:attrNameLst>
                                          <p:attrName>style.visibility</p:attrName>
                                        </p:attrNameLst>
                                      </p:cBhvr>
                                      <p:to>
                                        <p:strVal val="visible"/>
                                      </p:to>
                                    </p:set>
                                    <p:animEffect transition="in" filter="strips(downRight)">
                                      <p:cBhvr>
                                        <p:cTn id="27" dur="500"/>
                                        <p:tgtEl>
                                          <p:spTgt spid="236547">
                                            <p:txEl>
                                              <p:pRg st="4" end="4"/>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236547">
                                            <p:txEl>
                                              <p:pRg st="5" end="5"/>
                                            </p:txEl>
                                          </p:spTgt>
                                        </p:tgtEl>
                                        <p:attrNameLst>
                                          <p:attrName>style.visibility</p:attrName>
                                        </p:attrNameLst>
                                      </p:cBhvr>
                                      <p:to>
                                        <p:strVal val="visible"/>
                                      </p:to>
                                    </p:set>
                                    <p:animEffect transition="in" filter="strips(downRight)">
                                      <p:cBhvr>
                                        <p:cTn id="31" dur="500"/>
                                        <p:tgtEl>
                                          <p:spTgt spid="236547">
                                            <p:txEl>
                                              <p:pRg st="5" end="5"/>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236547">
                                            <p:txEl>
                                              <p:pRg st="6" end="6"/>
                                            </p:txEl>
                                          </p:spTgt>
                                        </p:tgtEl>
                                        <p:attrNameLst>
                                          <p:attrName>style.visibility</p:attrName>
                                        </p:attrNameLst>
                                      </p:cBhvr>
                                      <p:to>
                                        <p:strVal val="visible"/>
                                      </p:to>
                                    </p:set>
                                    <p:animEffect transition="in" filter="strips(downRight)">
                                      <p:cBhvr>
                                        <p:cTn id="35" dur="500"/>
                                        <p:tgtEl>
                                          <p:spTgt spid="236547">
                                            <p:txEl>
                                              <p:pRg st="6" end="6"/>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236547">
                                            <p:txEl>
                                              <p:pRg st="7" end="7"/>
                                            </p:txEl>
                                          </p:spTgt>
                                        </p:tgtEl>
                                        <p:attrNameLst>
                                          <p:attrName>style.visibility</p:attrName>
                                        </p:attrNameLst>
                                      </p:cBhvr>
                                      <p:to>
                                        <p:strVal val="visible"/>
                                      </p:to>
                                    </p:set>
                                    <p:animEffect transition="in" filter="strips(downRight)">
                                      <p:cBhvr>
                                        <p:cTn id="39" dur="500"/>
                                        <p:tgtEl>
                                          <p:spTgt spid="236547">
                                            <p:txEl>
                                              <p:pRg st="7" end="7"/>
                                            </p:txEl>
                                          </p:spTgt>
                                        </p:tgtEl>
                                      </p:cBhvr>
                                    </p:animEffect>
                                  </p:childTnLst>
                                </p:cTn>
                              </p:par>
                            </p:childTnLst>
                          </p:cTn>
                        </p:par>
                        <p:par>
                          <p:cTn id="40" fill="hold" nodeType="afterGroup">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236547">
                                            <p:txEl>
                                              <p:pRg st="8" end="8"/>
                                            </p:txEl>
                                          </p:spTgt>
                                        </p:tgtEl>
                                        <p:attrNameLst>
                                          <p:attrName>style.visibility</p:attrName>
                                        </p:attrNameLst>
                                      </p:cBhvr>
                                      <p:to>
                                        <p:strVal val="visible"/>
                                      </p:to>
                                    </p:set>
                                    <p:animEffect transition="in" filter="strips(downRight)">
                                      <p:cBhvr>
                                        <p:cTn id="43" dur="500"/>
                                        <p:tgtEl>
                                          <p:spTgt spid="236547">
                                            <p:txEl>
                                              <p:pRg st="8" end="8"/>
                                            </p:txEl>
                                          </p:spTgt>
                                        </p:tgtEl>
                                      </p:cBhvr>
                                    </p:animEffect>
                                  </p:childTnLst>
                                </p:cTn>
                              </p:par>
                            </p:childTnLst>
                          </p:cTn>
                        </p:par>
                        <p:par>
                          <p:cTn id="44" fill="hold" nodeType="afterGroup">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236547">
                                            <p:txEl>
                                              <p:pRg st="9" end="9"/>
                                            </p:txEl>
                                          </p:spTgt>
                                        </p:tgtEl>
                                        <p:attrNameLst>
                                          <p:attrName>style.visibility</p:attrName>
                                        </p:attrNameLst>
                                      </p:cBhvr>
                                      <p:to>
                                        <p:strVal val="visible"/>
                                      </p:to>
                                    </p:set>
                                    <p:animEffect transition="in" filter="strips(downRight)">
                                      <p:cBhvr>
                                        <p:cTn id="47" dur="500"/>
                                        <p:tgtEl>
                                          <p:spTgt spid="236547">
                                            <p:txEl>
                                              <p:pRg st="9" end="9"/>
                                            </p:txEl>
                                          </p:spTgt>
                                        </p:tgtEl>
                                      </p:cBhvr>
                                    </p:animEffect>
                                  </p:childTnLst>
                                </p:cTn>
                              </p:par>
                            </p:childTnLst>
                          </p:cTn>
                        </p:par>
                        <p:par>
                          <p:cTn id="48" fill="hold" nodeType="afterGroup">
                            <p:stCondLst>
                              <p:cond delay="5500"/>
                            </p:stCondLst>
                            <p:childTnLst>
                              <p:par>
                                <p:cTn id="49" presetID="18" presetClass="entr" presetSubtype="6" fill="hold" grpId="0" nodeType="afterEffect">
                                  <p:stCondLst>
                                    <p:cond delay="0"/>
                                  </p:stCondLst>
                                  <p:childTnLst>
                                    <p:set>
                                      <p:cBhvr>
                                        <p:cTn id="50" dur="1" fill="hold">
                                          <p:stCondLst>
                                            <p:cond delay="0"/>
                                          </p:stCondLst>
                                        </p:cTn>
                                        <p:tgtEl>
                                          <p:spTgt spid="236547">
                                            <p:txEl>
                                              <p:pRg st="10" end="10"/>
                                            </p:txEl>
                                          </p:spTgt>
                                        </p:tgtEl>
                                        <p:attrNameLst>
                                          <p:attrName>style.visibility</p:attrName>
                                        </p:attrNameLst>
                                      </p:cBhvr>
                                      <p:to>
                                        <p:strVal val="visible"/>
                                      </p:to>
                                    </p:set>
                                    <p:animEffect transition="in" filter="strips(downRight)">
                                      <p:cBhvr>
                                        <p:cTn id="51" dur="500"/>
                                        <p:tgtEl>
                                          <p:spTgt spid="236547">
                                            <p:txEl>
                                              <p:pRg st="10" end="10"/>
                                            </p:txEl>
                                          </p:spTgt>
                                        </p:tgtEl>
                                      </p:cBhvr>
                                    </p:animEffect>
                                  </p:childTnLst>
                                </p:cTn>
                              </p:par>
                            </p:childTnLst>
                          </p:cTn>
                        </p:par>
                        <p:par>
                          <p:cTn id="52" fill="hold" nodeType="afterGroup">
                            <p:stCondLst>
                              <p:cond delay="6000"/>
                            </p:stCondLst>
                            <p:childTnLst>
                              <p:par>
                                <p:cTn id="53" presetID="18" presetClass="entr" presetSubtype="6" fill="hold" grpId="0" nodeType="afterEffect">
                                  <p:stCondLst>
                                    <p:cond delay="0"/>
                                  </p:stCondLst>
                                  <p:childTnLst>
                                    <p:set>
                                      <p:cBhvr>
                                        <p:cTn id="54" dur="1" fill="hold">
                                          <p:stCondLst>
                                            <p:cond delay="0"/>
                                          </p:stCondLst>
                                        </p:cTn>
                                        <p:tgtEl>
                                          <p:spTgt spid="236547">
                                            <p:txEl>
                                              <p:pRg st="11" end="11"/>
                                            </p:txEl>
                                          </p:spTgt>
                                        </p:tgtEl>
                                        <p:attrNameLst>
                                          <p:attrName>style.visibility</p:attrName>
                                        </p:attrNameLst>
                                      </p:cBhvr>
                                      <p:to>
                                        <p:strVal val="visible"/>
                                      </p:to>
                                    </p:set>
                                    <p:animEffect transition="in" filter="strips(downRight)">
                                      <p:cBhvr>
                                        <p:cTn id="55" dur="500"/>
                                        <p:tgtEl>
                                          <p:spTgt spid="236547">
                                            <p:txEl>
                                              <p:pRg st="11" end="11"/>
                                            </p:txEl>
                                          </p:spTgt>
                                        </p:tgtEl>
                                      </p:cBhvr>
                                    </p:animEffect>
                                  </p:childTnLst>
                                </p:cTn>
                              </p:par>
                            </p:childTnLst>
                          </p:cTn>
                        </p:par>
                        <p:par>
                          <p:cTn id="56" fill="hold" nodeType="afterGroup">
                            <p:stCondLst>
                              <p:cond delay="6500"/>
                            </p:stCondLst>
                            <p:childTnLst>
                              <p:par>
                                <p:cTn id="57" presetID="18" presetClass="entr" presetSubtype="6" fill="hold" grpId="0" nodeType="afterEffect">
                                  <p:stCondLst>
                                    <p:cond delay="0"/>
                                  </p:stCondLst>
                                  <p:childTnLst>
                                    <p:set>
                                      <p:cBhvr>
                                        <p:cTn id="58" dur="1" fill="hold">
                                          <p:stCondLst>
                                            <p:cond delay="0"/>
                                          </p:stCondLst>
                                        </p:cTn>
                                        <p:tgtEl>
                                          <p:spTgt spid="236547">
                                            <p:txEl>
                                              <p:pRg st="12" end="12"/>
                                            </p:txEl>
                                          </p:spTgt>
                                        </p:tgtEl>
                                        <p:attrNameLst>
                                          <p:attrName>style.visibility</p:attrName>
                                        </p:attrNameLst>
                                      </p:cBhvr>
                                      <p:to>
                                        <p:strVal val="visible"/>
                                      </p:to>
                                    </p:set>
                                    <p:animEffect transition="in" filter="strips(downRight)">
                                      <p:cBhvr>
                                        <p:cTn id="59" dur="500"/>
                                        <p:tgtEl>
                                          <p:spTgt spid="236547">
                                            <p:txEl>
                                              <p:pRg st="12" end="12"/>
                                            </p:txEl>
                                          </p:spTgt>
                                        </p:tgtEl>
                                      </p:cBhvr>
                                    </p:animEffect>
                                  </p:childTnLst>
                                </p:cTn>
                              </p:par>
                            </p:childTnLst>
                          </p:cTn>
                        </p:par>
                        <p:par>
                          <p:cTn id="60" fill="hold" nodeType="afterGroup">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236547">
                                            <p:txEl>
                                              <p:pRg st="13" end="13"/>
                                            </p:txEl>
                                          </p:spTgt>
                                        </p:tgtEl>
                                        <p:attrNameLst>
                                          <p:attrName>style.visibility</p:attrName>
                                        </p:attrNameLst>
                                      </p:cBhvr>
                                      <p:to>
                                        <p:strVal val="visible"/>
                                      </p:to>
                                    </p:set>
                                    <p:animEffect transition="in" filter="strips(downRight)">
                                      <p:cBhvr>
                                        <p:cTn id="63" dur="500"/>
                                        <p:tgtEl>
                                          <p:spTgt spid="23654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6" grpId="0" animBg="1" autoUpdateAnimBg="0"/>
      <p:bldP spid="236547" grpId="0" build="p" bldLvl="3" autoUpdateAnimBg="0"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5"/>
          <p:cNvSpPr txBox="1">
            <a:spLocks noChangeArrowheads="1"/>
          </p:cNvSpPr>
          <p:nvPr/>
        </p:nvSpPr>
        <p:spPr bwMode="auto">
          <a:xfrm>
            <a:off x="323850" y="1268413"/>
            <a:ext cx="8424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hu-HU"/>
          </a:p>
        </p:txBody>
      </p:sp>
      <p:sp>
        <p:nvSpPr>
          <p:cNvPr id="18438" name="Text Box 6"/>
          <p:cNvSpPr txBox="1">
            <a:spLocks noChangeArrowheads="1"/>
          </p:cNvSpPr>
          <p:nvPr/>
        </p:nvSpPr>
        <p:spPr bwMode="auto">
          <a:xfrm>
            <a:off x="323850" y="1052513"/>
            <a:ext cx="8496300" cy="539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hu-HU" sz="3200" b="1" u="sng"/>
              <a:t>A vállalkozás környezete (</a:t>
            </a:r>
            <a:r>
              <a:rPr lang="hu-HU" sz="3200" b="1" i="1" u="sng">
                <a:solidFill>
                  <a:srgbClr val="CC0000"/>
                </a:solidFill>
              </a:rPr>
              <a:t>külső érintettek</a:t>
            </a:r>
            <a:r>
              <a:rPr lang="hu-HU" sz="3200" b="1" u="sng"/>
              <a:t>)</a:t>
            </a:r>
          </a:p>
          <a:p>
            <a:pPr eaLnBrk="1" hangingPunct="1"/>
            <a:endParaRPr lang="hu-HU" sz="2000" b="1" u="sng"/>
          </a:p>
          <a:p>
            <a:pPr eaLnBrk="1" hangingPunct="1">
              <a:buClr>
                <a:srgbClr val="CC0000"/>
              </a:buClr>
              <a:buFont typeface="Wingdings" pitchFamily="2" charset="2"/>
              <a:buChar char="Ø"/>
            </a:pPr>
            <a:r>
              <a:rPr lang="hu-HU" sz="3200" b="1"/>
              <a:t>a piaci környezet</a:t>
            </a:r>
            <a:r>
              <a:rPr lang="hu-HU" sz="3200"/>
              <a:t> </a:t>
            </a:r>
          </a:p>
          <a:p>
            <a:pPr algn="ctr" eaLnBrk="1" hangingPunct="1"/>
            <a:r>
              <a:rPr lang="hu-HU" sz="2800"/>
              <a:t>szállítók,</a:t>
            </a:r>
          </a:p>
          <a:p>
            <a:pPr algn="ctr" eaLnBrk="1" hangingPunct="1"/>
            <a:r>
              <a:rPr lang="hu-HU" sz="2800"/>
              <a:t>vevők, </a:t>
            </a:r>
          </a:p>
          <a:p>
            <a:pPr algn="ctr" eaLnBrk="1" hangingPunct="1"/>
            <a:r>
              <a:rPr lang="hu-HU" sz="2800"/>
              <a:t>versenytársak,</a:t>
            </a:r>
          </a:p>
          <a:p>
            <a:pPr algn="ctr" eaLnBrk="1" hangingPunct="1"/>
            <a:r>
              <a:rPr lang="hu-HU" sz="2800"/>
              <a:t>stratégiai szövetségesek</a:t>
            </a:r>
            <a:endParaRPr lang="hu-HU" sz="2800" b="1"/>
          </a:p>
          <a:p>
            <a:pPr eaLnBrk="1" hangingPunct="1">
              <a:buClr>
                <a:srgbClr val="CC0000"/>
              </a:buClr>
              <a:buFont typeface="Wingdings" pitchFamily="2" charset="2"/>
              <a:buChar char="Ø"/>
            </a:pPr>
            <a:r>
              <a:rPr lang="hu-HU" sz="3200" b="1"/>
              <a:t>az állami környezet</a:t>
            </a:r>
            <a:r>
              <a:rPr lang="hu-HU" sz="3200"/>
              <a:t> </a:t>
            </a:r>
            <a:r>
              <a:rPr lang="hu-HU" sz="2800"/>
              <a:t>(felügyeleti szervek, adóhatóság, szabályozás),</a:t>
            </a:r>
            <a:endParaRPr lang="hu-HU" sz="2800" b="1"/>
          </a:p>
          <a:p>
            <a:pPr eaLnBrk="1" hangingPunct="1">
              <a:buClr>
                <a:srgbClr val="CC0000"/>
              </a:buClr>
              <a:buFont typeface="Wingdings" pitchFamily="2" charset="2"/>
              <a:buChar char="Ø"/>
            </a:pPr>
            <a:r>
              <a:rPr lang="hu-HU" sz="3200" b="1"/>
              <a:t>a társadalmi környezet</a:t>
            </a:r>
            <a:r>
              <a:rPr lang="hu-HU" sz="3200"/>
              <a:t> </a:t>
            </a:r>
            <a:r>
              <a:rPr lang="hu-HU" sz="2800"/>
              <a:t>(önkormányzatok, lakó-környezet, társadalmi és szakmai szervezetek).</a:t>
            </a:r>
            <a:endParaRPr lang="hu-HU" sz="2800" b="1"/>
          </a:p>
          <a:p>
            <a:pPr eaLnBrk="1" hangingPunct="1">
              <a:buClr>
                <a:srgbClr val="CC0000"/>
              </a:buClr>
              <a:buFont typeface="Wingdings" pitchFamily="2" charset="2"/>
              <a:buChar char="Ø"/>
            </a:pPr>
            <a:r>
              <a:rPr lang="hu-HU" sz="3200" b="1"/>
              <a:t>természeti környezet</a:t>
            </a:r>
          </a:p>
        </p:txBody>
      </p:sp>
    </p:spTree>
    <p:extLst>
      <p:ext uri="{BB962C8B-B14F-4D97-AF65-F5344CB8AC3E}">
        <p14:creationId xmlns:p14="http://schemas.microsoft.com/office/powerpoint/2010/main" val="269787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8438">
                                            <p:txEl>
                                              <p:pRg st="0" end="0"/>
                                            </p:txEl>
                                          </p:spTgt>
                                        </p:tgtEl>
                                        <p:attrNameLst>
                                          <p:attrName>style.visibility</p:attrName>
                                        </p:attrNameLst>
                                      </p:cBhvr>
                                      <p:to>
                                        <p:strVal val="visible"/>
                                      </p:to>
                                    </p:set>
                                    <p:anim calcmode="discrete" valueType="clr">
                                      <p:cBhvr override="childStyle">
                                        <p:cTn id="7" dur="80"/>
                                        <p:tgtEl>
                                          <p:spTgt spid="1843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438">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8438">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8438">
                                            <p:txEl>
                                              <p:pRg st="2" end="2"/>
                                            </p:txEl>
                                          </p:spTgt>
                                        </p:tgtEl>
                                        <p:attrNameLst>
                                          <p:attrName>style.visibility</p:attrName>
                                        </p:attrNameLst>
                                      </p:cBhvr>
                                      <p:to>
                                        <p:strVal val="visible"/>
                                      </p:to>
                                    </p:set>
                                    <p:anim calcmode="discrete" valueType="clr">
                                      <p:cBhvr override="childStyle">
                                        <p:cTn id="14" dur="80"/>
                                        <p:tgtEl>
                                          <p:spTgt spid="18438">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8438">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8438">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8438">
                                            <p:txEl>
                                              <p:pRg st="3" end="3"/>
                                            </p:txEl>
                                          </p:spTgt>
                                        </p:tgtEl>
                                        <p:attrNameLst>
                                          <p:attrName>style.visibility</p:attrName>
                                        </p:attrNameLst>
                                      </p:cBhvr>
                                      <p:to>
                                        <p:strVal val="visible"/>
                                      </p:to>
                                    </p:set>
                                    <p:anim calcmode="discrete" valueType="clr">
                                      <p:cBhvr override="childStyle">
                                        <p:cTn id="21" dur="80"/>
                                        <p:tgtEl>
                                          <p:spTgt spid="18438">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8438">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18438">
                                            <p:txEl>
                                              <p:pRg st="3" end="3"/>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8438">
                                            <p:txEl>
                                              <p:pRg st="4" end="4"/>
                                            </p:txEl>
                                          </p:spTgt>
                                        </p:tgtEl>
                                        <p:attrNameLst>
                                          <p:attrName>style.visibility</p:attrName>
                                        </p:attrNameLst>
                                      </p:cBhvr>
                                      <p:to>
                                        <p:strVal val="visible"/>
                                      </p:to>
                                    </p:set>
                                    <p:anim calcmode="discrete" valueType="clr">
                                      <p:cBhvr override="childStyle">
                                        <p:cTn id="28" dur="80"/>
                                        <p:tgtEl>
                                          <p:spTgt spid="18438">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8438">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18438">
                                            <p:txEl>
                                              <p:pRg st="4" end="4"/>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18438">
                                            <p:txEl>
                                              <p:pRg st="5" end="5"/>
                                            </p:txEl>
                                          </p:spTgt>
                                        </p:tgtEl>
                                        <p:attrNameLst>
                                          <p:attrName>style.visibility</p:attrName>
                                        </p:attrNameLst>
                                      </p:cBhvr>
                                      <p:to>
                                        <p:strVal val="visible"/>
                                      </p:to>
                                    </p:set>
                                    <p:anim calcmode="discrete" valueType="clr">
                                      <p:cBhvr override="childStyle">
                                        <p:cTn id="35" dur="80"/>
                                        <p:tgtEl>
                                          <p:spTgt spid="18438">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8438">
                                            <p:txEl>
                                              <p:pRg st="5" end="5"/>
                                            </p:txEl>
                                          </p:spTgt>
                                        </p:tgtEl>
                                        <p:attrNameLst>
                                          <p:attrName>fillcolor</p:attrName>
                                        </p:attrNameLst>
                                      </p:cBhvr>
                                      <p:tavLst>
                                        <p:tav tm="0">
                                          <p:val>
                                            <p:clrVal>
                                              <a:schemeClr val="accent2"/>
                                            </p:clrVal>
                                          </p:val>
                                        </p:tav>
                                        <p:tav tm="50000">
                                          <p:val>
                                            <p:clrVal>
                                              <a:schemeClr val="hlink"/>
                                            </p:clrVal>
                                          </p:val>
                                        </p:tav>
                                      </p:tavLst>
                                    </p:anim>
                                    <p:set>
                                      <p:cBhvr>
                                        <p:cTn id="37" dur="80"/>
                                        <p:tgtEl>
                                          <p:spTgt spid="18438">
                                            <p:txEl>
                                              <p:pRg st="5" end="5"/>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18438">
                                            <p:txEl>
                                              <p:pRg st="6" end="6"/>
                                            </p:txEl>
                                          </p:spTgt>
                                        </p:tgtEl>
                                        <p:attrNameLst>
                                          <p:attrName>style.visibility</p:attrName>
                                        </p:attrNameLst>
                                      </p:cBhvr>
                                      <p:to>
                                        <p:strVal val="visible"/>
                                      </p:to>
                                    </p:set>
                                    <p:anim calcmode="discrete" valueType="clr">
                                      <p:cBhvr override="childStyle">
                                        <p:cTn id="42" dur="80"/>
                                        <p:tgtEl>
                                          <p:spTgt spid="18438">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8438">
                                            <p:txEl>
                                              <p:pRg st="6" end="6"/>
                                            </p:txEl>
                                          </p:spTgt>
                                        </p:tgtEl>
                                        <p:attrNameLst>
                                          <p:attrName>fillcolor</p:attrName>
                                        </p:attrNameLst>
                                      </p:cBhvr>
                                      <p:tavLst>
                                        <p:tav tm="0">
                                          <p:val>
                                            <p:clrVal>
                                              <a:schemeClr val="accent2"/>
                                            </p:clrVal>
                                          </p:val>
                                        </p:tav>
                                        <p:tav tm="50000">
                                          <p:val>
                                            <p:clrVal>
                                              <a:schemeClr val="hlink"/>
                                            </p:clrVal>
                                          </p:val>
                                        </p:tav>
                                      </p:tavLst>
                                    </p:anim>
                                    <p:set>
                                      <p:cBhvr>
                                        <p:cTn id="44" dur="80"/>
                                        <p:tgtEl>
                                          <p:spTgt spid="18438">
                                            <p:txEl>
                                              <p:pRg st="6" end="6"/>
                                            </p:txEl>
                                          </p:spTgt>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18438">
                                            <p:txEl>
                                              <p:pRg st="7" end="7"/>
                                            </p:txEl>
                                          </p:spTgt>
                                        </p:tgtEl>
                                        <p:attrNameLst>
                                          <p:attrName>style.visibility</p:attrName>
                                        </p:attrNameLst>
                                      </p:cBhvr>
                                      <p:to>
                                        <p:strVal val="visible"/>
                                      </p:to>
                                    </p:set>
                                    <p:anim calcmode="discrete" valueType="clr">
                                      <p:cBhvr override="childStyle">
                                        <p:cTn id="49" dur="80"/>
                                        <p:tgtEl>
                                          <p:spTgt spid="18438">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18438">
                                            <p:txEl>
                                              <p:pRg st="7" end="7"/>
                                            </p:txEl>
                                          </p:spTgt>
                                        </p:tgtEl>
                                        <p:attrNameLst>
                                          <p:attrName>fillcolor</p:attrName>
                                        </p:attrNameLst>
                                      </p:cBhvr>
                                      <p:tavLst>
                                        <p:tav tm="0">
                                          <p:val>
                                            <p:clrVal>
                                              <a:schemeClr val="accent2"/>
                                            </p:clrVal>
                                          </p:val>
                                        </p:tav>
                                        <p:tav tm="50000">
                                          <p:val>
                                            <p:clrVal>
                                              <a:schemeClr val="hlink"/>
                                            </p:clrVal>
                                          </p:val>
                                        </p:tav>
                                      </p:tavLst>
                                    </p:anim>
                                    <p:set>
                                      <p:cBhvr>
                                        <p:cTn id="51" dur="80"/>
                                        <p:tgtEl>
                                          <p:spTgt spid="18438">
                                            <p:txEl>
                                              <p:pRg st="7" end="7"/>
                                            </p:txEl>
                                          </p:spTgt>
                                        </p:tgtEl>
                                        <p:attrNameLst>
                                          <p:attrName>fill.type</p:attrName>
                                        </p:attrNameLst>
                                      </p:cBhvr>
                                      <p:to>
                                        <p:strVal val="solid"/>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27" presetClass="entr" presetSubtype="0" fill="hold" nodeType="clickEffect">
                                  <p:stCondLst>
                                    <p:cond delay="0"/>
                                  </p:stCondLst>
                                  <p:iterate type="lt">
                                    <p:tmPct val="50000"/>
                                  </p:iterate>
                                  <p:childTnLst>
                                    <p:set>
                                      <p:cBhvr>
                                        <p:cTn id="55" dur="1" fill="hold">
                                          <p:stCondLst>
                                            <p:cond delay="0"/>
                                          </p:stCondLst>
                                        </p:cTn>
                                        <p:tgtEl>
                                          <p:spTgt spid="18438">
                                            <p:txEl>
                                              <p:pRg st="8" end="8"/>
                                            </p:txEl>
                                          </p:spTgt>
                                        </p:tgtEl>
                                        <p:attrNameLst>
                                          <p:attrName>style.visibility</p:attrName>
                                        </p:attrNameLst>
                                      </p:cBhvr>
                                      <p:to>
                                        <p:strVal val="visible"/>
                                      </p:to>
                                    </p:set>
                                    <p:anim calcmode="discrete" valueType="clr">
                                      <p:cBhvr override="childStyle">
                                        <p:cTn id="56" dur="80"/>
                                        <p:tgtEl>
                                          <p:spTgt spid="18438">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18438">
                                            <p:txEl>
                                              <p:pRg st="8" end="8"/>
                                            </p:txEl>
                                          </p:spTgt>
                                        </p:tgtEl>
                                        <p:attrNameLst>
                                          <p:attrName>fillcolor</p:attrName>
                                        </p:attrNameLst>
                                      </p:cBhvr>
                                      <p:tavLst>
                                        <p:tav tm="0">
                                          <p:val>
                                            <p:clrVal>
                                              <a:schemeClr val="accent2"/>
                                            </p:clrVal>
                                          </p:val>
                                        </p:tav>
                                        <p:tav tm="50000">
                                          <p:val>
                                            <p:clrVal>
                                              <a:schemeClr val="hlink"/>
                                            </p:clrVal>
                                          </p:val>
                                        </p:tav>
                                      </p:tavLst>
                                    </p:anim>
                                    <p:set>
                                      <p:cBhvr>
                                        <p:cTn id="58" dur="80"/>
                                        <p:tgtEl>
                                          <p:spTgt spid="18438">
                                            <p:txEl>
                                              <p:pRg st="8" end="8"/>
                                            </p:txEl>
                                          </p:spTgt>
                                        </p:tgtEl>
                                        <p:attrNameLst>
                                          <p:attrName>fill.type</p:attrName>
                                        </p:attrNameLst>
                                      </p:cBhvr>
                                      <p:to>
                                        <p:strVal val="solid"/>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27" presetClass="entr" presetSubtype="0" fill="hold" nodeType="clickEffect">
                                  <p:stCondLst>
                                    <p:cond delay="0"/>
                                  </p:stCondLst>
                                  <p:iterate type="lt">
                                    <p:tmPct val="50000"/>
                                  </p:iterate>
                                  <p:childTnLst>
                                    <p:set>
                                      <p:cBhvr>
                                        <p:cTn id="62" dur="1" fill="hold">
                                          <p:stCondLst>
                                            <p:cond delay="0"/>
                                          </p:stCondLst>
                                        </p:cTn>
                                        <p:tgtEl>
                                          <p:spTgt spid="18438">
                                            <p:txEl>
                                              <p:pRg st="9" end="9"/>
                                            </p:txEl>
                                          </p:spTgt>
                                        </p:tgtEl>
                                        <p:attrNameLst>
                                          <p:attrName>style.visibility</p:attrName>
                                        </p:attrNameLst>
                                      </p:cBhvr>
                                      <p:to>
                                        <p:strVal val="visible"/>
                                      </p:to>
                                    </p:set>
                                    <p:anim calcmode="discrete" valueType="clr">
                                      <p:cBhvr override="childStyle">
                                        <p:cTn id="63" dur="80"/>
                                        <p:tgtEl>
                                          <p:spTgt spid="18438">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18438">
                                            <p:txEl>
                                              <p:pRg st="9" end="9"/>
                                            </p:txEl>
                                          </p:spTgt>
                                        </p:tgtEl>
                                        <p:attrNameLst>
                                          <p:attrName>fillcolor</p:attrName>
                                        </p:attrNameLst>
                                      </p:cBhvr>
                                      <p:tavLst>
                                        <p:tav tm="0">
                                          <p:val>
                                            <p:clrVal>
                                              <a:schemeClr val="accent2"/>
                                            </p:clrVal>
                                          </p:val>
                                        </p:tav>
                                        <p:tav tm="50000">
                                          <p:val>
                                            <p:clrVal>
                                              <a:schemeClr val="hlink"/>
                                            </p:clrVal>
                                          </p:val>
                                        </p:tav>
                                      </p:tavLst>
                                    </p:anim>
                                    <p:set>
                                      <p:cBhvr>
                                        <p:cTn id="65" dur="80"/>
                                        <p:tgtEl>
                                          <p:spTgt spid="18438">
                                            <p:txEl>
                                              <p:pRg st="9" end="9"/>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5908" name="Group 4"/>
          <p:cNvGrpSpPr>
            <a:grpSpLocks/>
          </p:cNvGrpSpPr>
          <p:nvPr/>
        </p:nvGrpSpPr>
        <p:grpSpPr bwMode="auto">
          <a:xfrm>
            <a:off x="2762250" y="1447800"/>
            <a:ext cx="5710238" cy="4454525"/>
            <a:chOff x="1030" y="912"/>
            <a:chExt cx="3597" cy="2806"/>
          </a:xfrm>
        </p:grpSpPr>
        <p:sp>
          <p:nvSpPr>
            <p:cNvPr id="14341" name="Rectangle 5"/>
            <p:cNvSpPr>
              <a:spLocks noChangeArrowheads="1"/>
            </p:cNvSpPr>
            <p:nvPr/>
          </p:nvSpPr>
          <p:spPr bwMode="auto">
            <a:xfrm>
              <a:off x="1882" y="1116"/>
              <a:ext cx="723"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b="1">
                  <a:solidFill>
                    <a:srgbClr val="000000"/>
                  </a:solidFill>
                  <a:latin typeface="Comic Sans MS" pitchFamily="66" charset="0"/>
                </a:rPr>
                <a:t>Piaci</a:t>
              </a:r>
              <a:br>
                <a:rPr lang="hu-HU" sz="1600" b="1">
                  <a:solidFill>
                    <a:srgbClr val="000000"/>
                  </a:solidFill>
                  <a:latin typeface="Comic Sans MS" pitchFamily="66" charset="0"/>
                </a:rPr>
              </a:br>
              <a:r>
                <a:rPr lang="hu-HU" sz="1600" b="1">
                  <a:solidFill>
                    <a:srgbClr val="000000"/>
                  </a:solidFill>
                  <a:latin typeface="Comic Sans MS" pitchFamily="66" charset="0"/>
                </a:rPr>
                <a:t>környezet</a:t>
              </a:r>
            </a:p>
          </p:txBody>
        </p:sp>
        <p:sp>
          <p:nvSpPr>
            <p:cNvPr id="14342" name="Rectangle 6"/>
            <p:cNvSpPr>
              <a:spLocks noChangeArrowheads="1"/>
            </p:cNvSpPr>
            <p:nvPr/>
          </p:nvSpPr>
          <p:spPr bwMode="auto">
            <a:xfrm>
              <a:off x="1540" y="2042"/>
              <a:ext cx="723"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b="1">
                  <a:solidFill>
                    <a:srgbClr val="000000"/>
                  </a:solidFill>
                  <a:latin typeface="Comic Sans MS" pitchFamily="66" charset="0"/>
                </a:rPr>
                <a:t>Politikai</a:t>
              </a:r>
            </a:p>
            <a:p>
              <a:pPr defTabSz="762000"/>
              <a:r>
                <a:rPr lang="hu-HU" sz="1600" b="1">
                  <a:solidFill>
                    <a:srgbClr val="000000"/>
                  </a:solidFill>
                  <a:latin typeface="Comic Sans MS" pitchFamily="66" charset="0"/>
                </a:rPr>
                <a:t>környezet</a:t>
              </a:r>
            </a:p>
          </p:txBody>
        </p:sp>
        <p:sp>
          <p:nvSpPr>
            <p:cNvPr id="14343" name="Rectangle 7"/>
            <p:cNvSpPr>
              <a:spLocks noChangeArrowheads="1"/>
            </p:cNvSpPr>
            <p:nvPr/>
          </p:nvSpPr>
          <p:spPr bwMode="auto">
            <a:xfrm>
              <a:off x="1030" y="3216"/>
              <a:ext cx="2066"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b="1">
                  <a:solidFill>
                    <a:srgbClr val="000000"/>
                  </a:solidFill>
                  <a:latin typeface="Comic Sans MS" pitchFamily="66" charset="0"/>
                </a:rPr>
                <a:t>Technológiai - infrastrukturális</a:t>
              </a:r>
            </a:p>
            <a:p>
              <a:pPr defTabSz="762000"/>
              <a:r>
                <a:rPr lang="hu-HU" sz="1600" b="1">
                  <a:solidFill>
                    <a:srgbClr val="000000"/>
                  </a:solidFill>
                  <a:latin typeface="Comic Sans MS" pitchFamily="66" charset="0"/>
                </a:rPr>
                <a:t>környezet</a:t>
              </a:r>
            </a:p>
          </p:txBody>
        </p:sp>
        <p:sp>
          <p:nvSpPr>
            <p:cNvPr id="14344" name="Rectangle 8"/>
            <p:cNvSpPr>
              <a:spLocks noChangeArrowheads="1"/>
            </p:cNvSpPr>
            <p:nvPr/>
          </p:nvSpPr>
          <p:spPr bwMode="auto">
            <a:xfrm>
              <a:off x="3052" y="3211"/>
              <a:ext cx="1481"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b="1">
                  <a:solidFill>
                    <a:srgbClr val="000000"/>
                  </a:solidFill>
                  <a:latin typeface="Comic Sans MS" pitchFamily="66" charset="0"/>
                </a:rPr>
                <a:t>Természeti és épített</a:t>
              </a:r>
            </a:p>
            <a:p>
              <a:pPr defTabSz="762000"/>
              <a:r>
                <a:rPr lang="hu-HU" sz="1600" b="1">
                  <a:solidFill>
                    <a:srgbClr val="000000"/>
                  </a:solidFill>
                  <a:latin typeface="Comic Sans MS" pitchFamily="66" charset="0"/>
                </a:rPr>
                <a:t>környezet</a:t>
              </a:r>
            </a:p>
          </p:txBody>
        </p:sp>
        <p:sp>
          <p:nvSpPr>
            <p:cNvPr id="14345" name="Rectangle 9"/>
            <p:cNvSpPr>
              <a:spLocks noChangeArrowheads="1"/>
            </p:cNvSpPr>
            <p:nvPr/>
          </p:nvSpPr>
          <p:spPr bwMode="auto">
            <a:xfrm>
              <a:off x="3821" y="2042"/>
              <a:ext cx="724"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b="1">
                  <a:solidFill>
                    <a:srgbClr val="000000"/>
                  </a:solidFill>
                  <a:latin typeface="Comic Sans MS" pitchFamily="66" charset="0"/>
                </a:rPr>
                <a:t>Gazdasági</a:t>
              </a:r>
            </a:p>
            <a:p>
              <a:pPr defTabSz="762000"/>
              <a:r>
                <a:rPr lang="hu-HU" sz="1600" b="1">
                  <a:solidFill>
                    <a:srgbClr val="000000"/>
                  </a:solidFill>
                  <a:latin typeface="Comic Sans MS" pitchFamily="66" charset="0"/>
                </a:rPr>
                <a:t>környezet</a:t>
              </a:r>
            </a:p>
          </p:txBody>
        </p:sp>
        <p:sp>
          <p:nvSpPr>
            <p:cNvPr id="14346" name="Rectangle 10"/>
            <p:cNvSpPr>
              <a:spLocks noChangeArrowheads="1"/>
            </p:cNvSpPr>
            <p:nvPr/>
          </p:nvSpPr>
          <p:spPr bwMode="auto">
            <a:xfrm>
              <a:off x="2972" y="1116"/>
              <a:ext cx="1655"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b="1">
                  <a:solidFill>
                    <a:srgbClr val="000000"/>
                  </a:solidFill>
                  <a:latin typeface="Comic Sans MS" pitchFamily="66" charset="0"/>
                </a:rPr>
                <a:t>Társadalmi - szociológiai</a:t>
              </a:r>
            </a:p>
            <a:p>
              <a:pPr defTabSz="762000"/>
              <a:r>
                <a:rPr lang="hu-HU" sz="1600" b="1">
                  <a:solidFill>
                    <a:srgbClr val="000000"/>
                  </a:solidFill>
                  <a:latin typeface="Comic Sans MS" pitchFamily="66" charset="0"/>
                </a:rPr>
                <a:t>környezet</a:t>
              </a:r>
            </a:p>
          </p:txBody>
        </p:sp>
        <p:sp>
          <p:nvSpPr>
            <p:cNvPr id="14347" name="Line 11"/>
            <p:cNvSpPr>
              <a:spLocks noChangeShapeType="1"/>
            </p:cNvSpPr>
            <p:nvPr/>
          </p:nvSpPr>
          <p:spPr bwMode="auto">
            <a:xfrm flipV="1">
              <a:off x="2943" y="912"/>
              <a:ext cx="0" cy="87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48" name="Line 12"/>
            <p:cNvSpPr>
              <a:spLocks noChangeShapeType="1"/>
            </p:cNvSpPr>
            <p:nvPr/>
          </p:nvSpPr>
          <p:spPr bwMode="auto">
            <a:xfrm flipH="1" flipV="1">
              <a:off x="1427" y="1497"/>
              <a:ext cx="1077" cy="55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49" name="Line 13"/>
            <p:cNvSpPr>
              <a:spLocks noChangeShapeType="1"/>
            </p:cNvSpPr>
            <p:nvPr/>
          </p:nvSpPr>
          <p:spPr bwMode="auto">
            <a:xfrm flipV="1">
              <a:off x="3441" y="1613"/>
              <a:ext cx="989" cy="43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50" name="Line 14"/>
            <p:cNvSpPr>
              <a:spLocks noChangeShapeType="1"/>
            </p:cNvSpPr>
            <p:nvPr/>
          </p:nvSpPr>
          <p:spPr bwMode="auto">
            <a:xfrm flipH="1">
              <a:off x="1487" y="2524"/>
              <a:ext cx="1015" cy="43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51" name="Line 15"/>
            <p:cNvSpPr>
              <a:spLocks noChangeShapeType="1"/>
            </p:cNvSpPr>
            <p:nvPr/>
          </p:nvSpPr>
          <p:spPr bwMode="auto">
            <a:xfrm>
              <a:off x="3441" y="2524"/>
              <a:ext cx="989" cy="55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52" name="Line 16"/>
            <p:cNvSpPr>
              <a:spLocks noChangeShapeType="1"/>
            </p:cNvSpPr>
            <p:nvPr/>
          </p:nvSpPr>
          <p:spPr bwMode="auto">
            <a:xfrm>
              <a:off x="2982" y="2791"/>
              <a:ext cx="0" cy="92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4353" name="Group 17"/>
            <p:cNvGrpSpPr>
              <a:grpSpLocks/>
            </p:cNvGrpSpPr>
            <p:nvPr/>
          </p:nvGrpSpPr>
          <p:grpSpPr bwMode="auto">
            <a:xfrm>
              <a:off x="2501" y="1847"/>
              <a:ext cx="935" cy="871"/>
              <a:chOff x="2501" y="1847"/>
              <a:chExt cx="935" cy="871"/>
            </a:xfrm>
          </p:grpSpPr>
          <p:sp>
            <p:nvSpPr>
              <p:cNvPr id="14355" name="Oval 18"/>
              <p:cNvSpPr>
                <a:spLocks noChangeArrowheads="1"/>
              </p:cNvSpPr>
              <p:nvPr/>
            </p:nvSpPr>
            <p:spPr bwMode="auto">
              <a:xfrm>
                <a:off x="2502" y="1851"/>
                <a:ext cx="930" cy="864"/>
              </a:xfrm>
              <a:prstGeom prst="ellipse">
                <a:avLst/>
              </a:prstGeom>
              <a:solidFill>
                <a:schemeClr val="bg1"/>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4356" name="Group 19"/>
              <p:cNvGrpSpPr>
                <a:grpSpLocks/>
              </p:cNvGrpSpPr>
              <p:nvPr/>
            </p:nvGrpSpPr>
            <p:grpSpPr bwMode="auto">
              <a:xfrm>
                <a:off x="2501" y="1847"/>
                <a:ext cx="935" cy="871"/>
                <a:chOff x="2501" y="1847"/>
                <a:chExt cx="935" cy="871"/>
              </a:xfrm>
            </p:grpSpPr>
            <p:sp>
              <p:nvSpPr>
                <p:cNvPr id="14357" name="Arc 20"/>
                <p:cNvSpPr>
                  <a:spLocks/>
                </p:cNvSpPr>
                <p:nvPr/>
              </p:nvSpPr>
              <p:spPr bwMode="auto">
                <a:xfrm>
                  <a:off x="2910" y="1847"/>
                  <a:ext cx="59" cy="436"/>
                </a:xfrm>
                <a:custGeom>
                  <a:avLst/>
                  <a:gdLst>
                    <a:gd name="T0" fmla="*/ 0 w 2720"/>
                    <a:gd name="T1" fmla="*/ 0 h 21600"/>
                    <a:gd name="T2" fmla="*/ 1 w 2720"/>
                    <a:gd name="T3" fmla="*/ 0 h 21600"/>
                    <a:gd name="T4" fmla="*/ 1 w 2720"/>
                    <a:gd name="T5" fmla="*/ 9 h 21600"/>
                    <a:gd name="T6" fmla="*/ 0 60000 65536"/>
                    <a:gd name="T7" fmla="*/ 0 60000 65536"/>
                    <a:gd name="T8" fmla="*/ 0 60000 65536"/>
                  </a:gdLst>
                  <a:ahLst/>
                  <a:cxnLst>
                    <a:cxn ang="T6">
                      <a:pos x="T0" y="T1"/>
                    </a:cxn>
                    <a:cxn ang="T7">
                      <a:pos x="T2" y="T3"/>
                    </a:cxn>
                    <a:cxn ang="T8">
                      <a:pos x="T4" y="T5"/>
                    </a:cxn>
                  </a:cxnLst>
                  <a:rect l="0" t="0" r="r" b="b"/>
                  <a:pathLst>
                    <a:path w="2720" h="21600" fill="none" extrusionOk="0">
                      <a:moveTo>
                        <a:pt x="-1" y="171"/>
                      </a:moveTo>
                      <a:cubicBezTo>
                        <a:pt x="886" y="59"/>
                        <a:pt x="1779" y="1"/>
                        <a:pt x="2674" y="0"/>
                      </a:cubicBezTo>
                    </a:path>
                    <a:path w="2720" h="21600" stroke="0" extrusionOk="0">
                      <a:moveTo>
                        <a:pt x="-1" y="171"/>
                      </a:moveTo>
                      <a:cubicBezTo>
                        <a:pt x="886" y="59"/>
                        <a:pt x="1779" y="1"/>
                        <a:pt x="2674" y="0"/>
                      </a:cubicBezTo>
                      <a:lnTo>
                        <a:pt x="2720" y="21600"/>
                      </a:lnTo>
                      <a:lnTo>
                        <a:pt x="-1" y="171"/>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58" name="Arc 21"/>
                <p:cNvSpPr>
                  <a:spLocks/>
                </p:cNvSpPr>
                <p:nvPr/>
              </p:nvSpPr>
              <p:spPr bwMode="auto">
                <a:xfrm>
                  <a:off x="2862" y="1856"/>
                  <a:ext cx="107" cy="427"/>
                </a:xfrm>
                <a:custGeom>
                  <a:avLst/>
                  <a:gdLst>
                    <a:gd name="T0" fmla="*/ 0 w 4932"/>
                    <a:gd name="T1" fmla="*/ 0 h 21188"/>
                    <a:gd name="T2" fmla="*/ 0 w 4932"/>
                    <a:gd name="T3" fmla="*/ 0 h 21188"/>
                    <a:gd name="T4" fmla="*/ 2 w 4932"/>
                    <a:gd name="T5" fmla="*/ 9 h 21188"/>
                    <a:gd name="T6" fmla="*/ 0 60000 65536"/>
                    <a:gd name="T7" fmla="*/ 0 60000 65536"/>
                    <a:gd name="T8" fmla="*/ 0 60000 65536"/>
                  </a:gdLst>
                  <a:ahLst/>
                  <a:cxnLst>
                    <a:cxn ang="T6">
                      <a:pos x="T0" y="T1"/>
                    </a:cxn>
                    <a:cxn ang="T7">
                      <a:pos x="T2" y="T3"/>
                    </a:cxn>
                    <a:cxn ang="T8">
                      <a:pos x="T4" y="T5"/>
                    </a:cxn>
                  </a:cxnLst>
                  <a:rect l="0" t="0" r="r" b="b"/>
                  <a:pathLst>
                    <a:path w="4932" h="21188" fill="none" extrusionOk="0">
                      <a:moveTo>
                        <a:pt x="-1" y="158"/>
                      </a:moveTo>
                      <a:cubicBezTo>
                        <a:pt x="243" y="101"/>
                        <a:pt x="489" y="48"/>
                        <a:pt x="734" y="-1"/>
                      </a:cubicBezTo>
                    </a:path>
                    <a:path w="4932" h="21188" stroke="0" extrusionOk="0">
                      <a:moveTo>
                        <a:pt x="-1" y="158"/>
                      </a:moveTo>
                      <a:cubicBezTo>
                        <a:pt x="243" y="101"/>
                        <a:pt x="489" y="48"/>
                        <a:pt x="734" y="-1"/>
                      </a:cubicBezTo>
                      <a:lnTo>
                        <a:pt x="4932" y="21188"/>
                      </a:lnTo>
                      <a:lnTo>
                        <a:pt x="-1" y="158"/>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59" name="Arc 22"/>
                <p:cNvSpPr>
                  <a:spLocks/>
                </p:cNvSpPr>
                <p:nvPr/>
              </p:nvSpPr>
              <p:spPr bwMode="auto">
                <a:xfrm>
                  <a:off x="2823" y="1859"/>
                  <a:ext cx="146" cy="424"/>
                </a:xfrm>
                <a:custGeom>
                  <a:avLst/>
                  <a:gdLst>
                    <a:gd name="T0" fmla="*/ 0 w 6768"/>
                    <a:gd name="T1" fmla="*/ 0 h 21029"/>
                    <a:gd name="T2" fmla="*/ 1 w 6768"/>
                    <a:gd name="T3" fmla="*/ 0 h 21029"/>
                    <a:gd name="T4" fmla="*/ 3 w 6768"/>
                    <a:gd name="T5" fmla="*/ 9 h 21029"/>
                    <a:gd name="T6" fmla="*/ 0 60000 65536"/>
                    <a:gd name="T7" fmla="*/ 0 60000 65536"/>
                    <a:gd name="T8" fmla="*/ 0 60000 65536"/>
                  </a:gdLst>
                  <a:ahLst/>
                  <a:cxnLst>
                    <a:cxn ang="T6">
                      <a:pos x="T0" y="T1"/>
                    </a:cxn>
                    <a:cxn ang="T7">
                      <a:pos x="T2" y="T3"/>
                    </a:cxn>
                    <a:cxn ang="T8">
                      <a:pos x="T4" y="T5"/>
                    </a:cxn>
                  </a:cxnLst>
                  <a:rect l="0" t="0" r="r" b="b"/>
                  <a:pathLst>
                    <a:path w="6768" h="21029" fill="none" extrusionOk="0">
                      <a:moveTo>
                        <a:pt x="-1" y="516"/>
                      </a:moveTo>
                      <a:cubicBezTo>
                        <a:pt x="603" y="317"/>
                        <a:pt x="1216" y="144"/>
                        <a:pt x="1835" y="-1"/>
                      </a:cubicBezTo>
                    </a:path>
                    <a:path w="6768" h="21029" stroke="0" extrusionOk="0">
                      <a:moveTo>
                        <a:pt x="-1" y="516"/>
                      </a:moveTo>
                      <a:cubicBezTo>
                        <a:pt x="603" y="317"/>
                        <a:pt x="1216" y="144"/>
                        <a:pt x="1835" y="-1"/>
                      </a:cubicBezTo>
                      <a:lnTo>
                        <a:pt x="6768" y="21029"/>
                      </a:lnTo>
                      <a:lnTo>
                        <a:pt x="-1" y="516"/>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0" name="Arc 23"/>
                <p:cNvSpPr>
                  <a:spLocks/>
                </p:cNvSpPr>
                <p:nvPr/>
              </p:nvSpPr>
              <p:spPr bwMode="auto">
                <a:xfrm>
                  <a:off x="2763" y="1880"/>
                  <a:ext cx="206" cy="403"/>
                </a:xfrm>
                <a:custGeom>
                  <a:avLst/>
                  <a:gdLst>
                    <a:gd name="T0" fmla="*/ 0 w 9497"/>
                    <a:gd name="T1" fmla="*/ 0 h 19999"/>
                    <a:gd name="T2" fmla="*/ 1 w 9497"/>
                    <a:gd name="T3" fmla="*/ 0 h 19999"/>
                    <a:gd name="T4" fmla="*/ 4 w 9497"/>
                    <a:gd name="T5" fmla="*/ 8 h 19999"/>
                    <a:gd name="T6" fmla="*/ 0 60000 65536"/>
                    <a:gd name="T7" fmla="*/ 0 60000 65536"/>
                    <a:gd name="T8" fmla="*/ 0 60000 65536"/>
                  </a:gdLst>
                  <a:ahLst/>
                  <a:cxnLst>
                    <a:cxn ang="T6">
                      <a:pos x="T0" y="T1"/>
                    </a:cxn>
                    <a:cxn ang="T7">
                      <a:pos x="T2" y="T3"/>
                    </a:cxn>
                    <a:cxn ang="T8">
                      <a:pos x="T4" y="T5"/>
                    </a:cxn>
                  </a:cxnLst>
                  <a:rect l="0" t="0" r="r" b="b"/>
                  <a:pathLst>
                    <a:path w="9497" h="19999" fill="none" extrusionOk="0">
                      <a:moveTo>
                        <a:pt x="-1" y="598"/>
                      </a:moveTo>
                      <a:cubicBezTo>
                        <a:pt x="438" y="384"/>
                        <a:pt x="883" y="184"/>
                        <a:pt x="1335" y="0"/>
                      </a:cubicBezTo>
                    </a:path>
                    <a:path w="9497" h="19999" stroke="0" extrusionOk="0">
                      <a:moveTo>
                        <a:pt x="-1" y="598"/>
                      </a:moveTo>
                      <a:cubicBezTo>
                        <a:pt x="438" y="384"/>
                        <a:pt x="883" y="184"/>
                        <a:pt x="1335" y="0"/>
                      </a:cubicBezTo>
                      <a:lnTo>
                        <a:pt x="9497" y="19999"/>
                      </a:lnTo>
                      <a:lnTo>
                        <a:pt x="-1" y="598"/>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1" name="Arc 24"/>
                <p:cNvSpPr>
                  <a:spLocks/>
                </p:cNvSpPr>
                <p:nvPr/>
              </p:nvSpPr>
              <p:spPr bwMode="auto">
                <a:xfrm>
                  <a:off x="2741" y="1892"/>
                  <a:ext cx="228" cy="391"/>
                </a:xfrm>
                <a:custGeom>
                  <a:avLst/>
                  <a:gdLst>
                    <a:gd name="T0" fmla="*/ 0 w 10553"/>
                    <a:gd name="T1" fmla="*/ 0 h 19400"/>
                    <a:gd name="T2" fmla="*/ 0 w 10553"/>
                    <a:gd name="T3" fmla="*/ 0 h 19400"/>
                    <a:gd name="T4" fmla="*/ 5 w 10553"/>
                    <a:gd name="T5" fmla="*/ 8 h 19400"/>
                    <a:gd name="T6" fmla="*/ 0 60000 65536"/>
                    <a:gd name="T7" fmla="*/ 0 60000 65536"/>
                    <a:gd name="T8" fmla="*/ 0 60000 65536"/>
                  </a:gdLst>
                  <a:ahLst/>
                  <a:cxnLst>
                    <a:cxn ang="T6">
                      <a:pos x="T0" y="T1"/>
                    </a:cxn>
                    <a:cxn ang="T7">
                      <a:pos x="T2" y="T3"/>
                    </a:cxn>
                    <a:cxn ang="T8">
                      <a:pos x="T4" y="T5"/>
                    </a:cxn>
                  </a:cxnLst>
                  <a:rect l="0" t="0" r="r" b="b"/>
                  <a:pathLst>
                    <a:path w="10553" h="19400" fill="none" extrusionOk="0">
                      <a:moveTo>
                        <a:pt x="0" y="553"/>
                      </a:moveTo>
                      <a:cubicBezTo>
                        <a:pt x="346" y="359"/>
                        <a:pt x="698" y="174"/>
                        <a:pt x="1055" y="-1"/>
                      </a:cubicBezTo>
                    </a:path>
                    <a:path w="10553" h="19400" stroke="0" extrusionOk="0">
                      <a:moveTo>
                        <a:pt x="0" y="553"/>
                      </a:moveTo>
                      <a:cubicBezTo>
                        <a:pt x="346" y="359"/>
                        <a:pt x="698" y="174"/>
                        <a:pt x="1055" y="-1"/>
                      </a:cubicBezTo>
                      <a:lnTo>
                        <a:pt x="10553" y="19400"/>
                      </a:lnTo>
                      <a:lnTo>
                        <a:pt x="0" y="553"/>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2" name="Arc 25"/>
                <p:cNvSpPr>
                  <a:spLocks/>
                </p:cNvSpPr>
                <p:nvPr/>
              </p:nvSpPr>
              <p:spPr bwMode="auto">
                <a:xfrm>
                  <a:off x="2675" y="1919"/>
                  <a:ext cx="294" cy="364"/>
                </a:xfrm>
                <a:custGeom>
                  <a:avLst/>
                  <a:gdLst>
                    <a:gd name="T0" fmla="*/ 0 w 13602"/>
                    <a:gd name="T1" fmla="*/ 1 h 18061"/>
                    <a:gd name="T2" fmla="*/ 1 w 13602"/>
                    <a:gd name="T3" fmla="*/ 0 h 18061"/>
                    <a:gd name="T4" fmla="*/ 6 w 13602"/>
                    <a:gd name="T5" fmla="*/ 7 h 18061"/>
                    <a:gd name="T6" fmla="*/ 0 60000 65536"/>
                    <a:gd name="T7" fmla="*/ 0 60000 65536"/>
                    <a:gd name="T8" fmla="*/ 0 60000 65536"/>
                  </a:gdLst>
                  <a:ahLst/>
                  <a:cxnLst>
                    <a:cxn ang="T6">
                      <a:pos x="T0" y="T1"/>
                    </a:cxn>
                    <a:cxn ang="T7">
                      <a:pos x="T2" y="T3"/>
                    </a:cxn>
                    <a:cxn ang="T8">
                      <a:pos x="T4" y="T5"/>
                    </a:cxn>
                  </a:cxnLst>
                  <a:rect l="0" t="0" r="r" b="b"/>
                  <a:pathLst>
                    <a:path w="13602" h="18061" fill="none" extrusionOk="0">
                      <a:moveTo>
                        <a:pt x="-1" y="1281"/>
                      </a:moveTo>
                      <a:cubicBezTo>
                        <a:pt x="562" y="825"/>
                        <a:pt x="1148" y="397"/>
                        <a:pt x="1754" y="-1"/>
                      </a:cubicBezTo>
                    </a:path>
                    <a:path w="13602" h="18061" stroke="0" extrusionOk="0">
                      <a:moveTo>
                        <a:pt x="-1" y="1281"/>
                      </a:moveTo>
                      <a:cubicBezTo>
                        <a:pt x="562" y="825"/>
                        <a:pt x="1148" y="397"/>
                        <a:pt x="1754" y="-1"/>
                      </a:cubicBezTo>
                      <a:lnTo>
                        <a:pt x="13602" y="18061"/>
                      </a:lnTo>
                      <a:lnTo>
                        <a:pt x="-1" y="1281"/>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3" name="Arc 26"/>
                <p:cNvSpPr>
                  <a:spLocks/>
                </p:cNvSpPr>
                <p:nvPr/>
              </p:nvSpPr>
              <p:spPr bwMode="auto">
                <a:xfrm>
                  <a:off x="2666" y="1945"/>
                  <a:ext cx="303" cy="338"/>
                </a:xfrm>
                <a:custGeom>
                  <a:avLst/>
                  <a:gdLst>
                    <a:gd name="T0" fmla="*/ 0 w 13993"/>
                    <a:gd name="T1" fmla="*/ 0 h 16779"/>
                    <a:gd name="T2" fmla="*/ 0 w 13993"/>
                    <a:gd name="T3" fmla="*/ 0 h 16779"/>
                    <a:gd name="T4" fmla="*/ 7 w 13993"/>
                    <a:gd name="T5" fmla="*/ 7 h 16779"/>
                    <a:gd name="T6" fmla="*/ 0 60000 65536"/>
                    <a:gd name="T7" fmla="*/ 0 60000 65536"/>
                    <a:gd name="T8" fmla="*/ 0 60000 65536"/>
                  </a:gdLst>
                  <a:ahLst/>
                  <a:cxnLst>
                    <a:cxn ang="T6">
                      <a:pos x="T0" y="T1"/>
                    </a:cxn>
                    <a:cxn ang="T7">
                      <a:pos x="T2" y="T3"/>
                    </a:cxn>
                    <a:cxn ang="T8">
                      <a:pos x="T4" y="T5"/>
                    </a:cxn>
                  </a:cxnLst>
                  <a:rect l="0" t="0" r="r" b="b"/>
                  <a:pathLst>
                    <a:path w="13993" h="16779" fill="none" extrusionOk="0">
                      <a:moveTo>
                        <a:pt x="-1" y="324"/>
                      </a:moveTo>
                      <a:cubicBezTo>
                        <a:pt x="128" y="214"/>
                        <a:pt x="259" y="106"/>
                        <a:pt x="390" y="-1"/>
                      </a:cubicBezTo>
                    </a:path>
                    <a:path w="13993" h="16779" stroke="0" extrusionOk="0">
                      <a:moveTo>
                        <a:pt x="-1" y="324"/>
                      </a:moveTo>
                      <a:cubicBezTo>
                        <a:pt x="128" y="214"/>
                        <a:pt x="259" y="106"/>
                        <a:pt x="390" y="-1"/>
                      </a:cubicBezTo>
                      <a:lnTo>
                        <a:pt x="13993" y="16779"/>
                      </a:lnTo>
                      <a:lnTo>
                        <a:pt x="-1" y="324"/>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4" name="Arc 27"/>
                <p:cNvSpPr>
                  <a:spLocks/>
                </p:cNvSpPr>
                <p:nvPr/>
              </p:nvSpPr>
              <p:spPr bwMode="auto">
                <a:xfrm>
                  <a:off x="2603" y="1971"/>
                  <a:ext cx="366" cy="312"/>
                </a:xfrm>
                <a:custGeom>
                  <a:avLst/>
                  <a:gdLst>
                    <a:gd name="T0" fmla="*/ 0 w 16903"/>
                    <a:gd name="T1" fmla="*/ 1 h 15479"/>
                    <a:gd name="T2" fmla="*/ 1 w 16903"/>
                    <a:gd name="T3" fmla="*/ 0 h 15479"/>
                    <a:gd name="T4" fmla="*/ 8 w 16903"/>
                    <a:gd name="T5" fmla="*/ 6 h 15479"/>
                    <a:gd name="T6" fmla="*/ 0 60000 65536"/>
                    <a:gd name="T7" fmla="*/ 0 60000 65536"/>
                    <a:gd name="T8" fmla="*/ 0 60000 65536"/>
                  </a:gdLst>
                  <a:ahLst/>
                  <a:cxnLst>
                    <a:cxn ang="T6">
                      <a:pos x="T0" y="T1"/>
                    </a:cxn>
                    <a:cxn ang="T7">
                      <a:pos x="T2" y="T3"/>
                    </a:cxn>
                    <a:cxn ang="T8">
                      <a:pos x="T4" y="T5"/>
                    </a:cxn>
                  </a:cxnLst>
                  <a:rect l="0" t="0" r="r" b="b"/>
                  <a:pathLst>
                    <a:path w="16903" h="15479" fill="none" extrusionOk="0">
                      <a:moveTo>
                        <a:pt x="0" y="2031"/>
                      </a:moveTo>
                      <a:cubicBezTo>
                        <a:pt x="569" y="1315"/>
                        <a:pt x="1182" y="637"/>
                        <a:pt x="1837" y="-1"/>
                      </a:cubicBezTo>
                    </a:path>
                    <a:path w="16903" h="15479" stroke="0" extrusionOk="0">
                      <a:moveTo>
                        <a:pt x="0" y="2031"/>
                      </a:moveTo>
                      <a:cubicBezTo>
                        <a:pt x="569" y="1315"/>
                        <a:pt x="1182" y="637"/>
                        <a:pt x="1837" y="-1"/>
                      </a:cubicBezTo>
                      <a:lnTo>
                        <a:pt x="16903" y="15479"/>
                      </a:lnTo>
                      <a:lnTo>
                        <a:pt x="0" y="2031"/>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5" name="Arc 28"/>
                <p:cNvSpPr>
                  <a:spLocks/>
                </p:cNvSpPr>
                <p:nvPr/>
              </p:nvSpPr>
              <p:spPr bwMode="auto">
                <a:xfrm>
                  <a:off x="2554" y="2036"/>
                  <a:ext cx="415" cy="247"/>
                </a:xfrm>
                <a:custGeom>
                  <a:avLst/>
                  <a:gdLst>
                    <a:gd name="T0" fmla="*/ 0 w 19154"/>
                    <a:gd name="T1" fmla="*/ 1 h 12264"/>
                    <a:gd name="T2" fmla="*/ 1 w 19154"/>
                    <a:gd name="T3" fmla="*/ 0 h 12264"/>
                    <a:gd name="T4" fmla="*/ 9 w 19154"/>
                    <a:gd name="T5" fmla="*/ 5 h 12264"/>
                    <a:gd name="T6" fmla="*/ 0 60000 65536"/>
                    <a:gd name="T7" fmla="*/ 0 60000 65536"/>
                    <a:gd name="T8" fmla="*/ 0 60000 65536"/>
                  </a:gdLst>
                  <a:ahLst/>
                  <a:cxnLst>
                    <a:cxn ang="T6">
                      <a:pos x="T0" y="T1"/>
                    </a:cxn>
                    <a:cxn ang="T7">
                      <a:pos x="T2" y="T3"/>
                    </a:cxn>
                    <a:cxn ang="T8">
                      <a:pos x="T4" y="T5"/>
                    </a:cxn>
                  </a:cxnLst>
                  <a:rect l="0" t="0" r="r" b="b"/>
                  <a:pathLst>
                    <a:path w="19154" h="12264" fill="none" extrusionOk="0">
                      <a:moveTo>
                        <a:pt x="-1" y="2279"/>
                      </a:moveTo>
                      <a:cubicBezTo>
                        <a:pt x="410" y="1492"/>
                        <a:pt x="869" y="731"/>
                        <a:pt x="1373" y="0"/>
                      </a:cubicBezTo>
                    </a:path>
                    <a:path w="19154" h="12264" stroke="0" extrusionOk="0">
                      <a:moveTo>
                        <a:pt x="-1" y="2279"/>
                      </a:moveTo>
                      <a:cubicBezTo>
                        <a:pt x="410" y="1492"/>
                        <a:pt x="869" y="731"/>
                        <a:pt x="1373" y="0"/>
                      </a:cubicBezTo>
                      <a:lnTo>
                        <a:pt x="19154" y="12264"/>
                      </a:lnTo>
                      <a:lnTo>
                        <a:pt x="-1" y="2279"/>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6" name="Arc 29"/>
                <p:cNvSpPr>
                  <a:spLocks/>
                </p:cNvSpPr>
                <p:nvPr/>
              </p:nvSpPr>
              <p:spPr bwMode="auto">
                <a:xfrm>
                  <a:off x="2519" y="2112"/>
                  <a:ext cx="450" cy="171"/>
                </a:xfrm>
                <a:custGeom>
                  <a:avLst/>
                  <a:gdLst>
                    <a:gd name="T0" fmla="*/ 0 w 20782"/>
                    <a:gd name="T1" fmla="*/ 1 h 8506"/>
                    <a:gd name="T2" fmla="*/ 0 w 20782"/>
                    <a:gd name="T3" fmla="*/ 0 h 8506"/>
                    <a:gd name="T4" fmla="*/ 10 w 20782"/>
                    <a:gd name="T5" fmla="*/ 3 h 8506"/>
                    <a:gd name="T6" fmla="*/ 0 60000 65536"/>
                    <a:gd name="T7" fmla="*/ 0 60000 65536"/>
                    <a:gd name="T8" fmla="*/ 0 60000 65536"/>
                  </a:gdLst>
                  <a:ahLst/>
                  <a:cxnLst>
                    <a:cxn ang="T6">
                      <a:pos x="T0" y="T1"/>
                    </a:cxn>
                    <a:cxn ang="T7">
                      <a:pos x="T2" y="T3"/>
                    </a:cxn>
                    <a:cxn ang="T8">
                      <a:pos x="T4" y="T5"/>
                    </a:cxn>
                  </a:cxnLst>
                  <a:rect l="0" t="0" r="r" b="b"/>
                  <a:pathLst>
                    <a:path w="20782" h="8506" fill="none" extrusionOk="0">
                      <a:moveTo>
                        <a:pt x="-1" y="2618"/>
                      </a:moveTo>
                      <a:cubicBezTo>
                        <a:pt x="252" y="1726"/>
                        <a:pt x="562" y="852"/>
                        <a:pt x="927" y="0"/>
                      </a:cubicBezTo>
                    </a:path>
                    <a:path w="20782" h="8506" stroke="0" extrusionOk="0">
                      <a:moveTo>
                        <a:pt x="-1" y="2618"/>
                      </a:moveTo>
                      <a:cubicBezTo>
                        <a:pt x="252" y="1726"/>
                        <a:pt x="562" y="852"/>
                        <a:pt x="927" y="0"/>
                      </a:cubicBezTo>
                      <a:lnTo>
                        <a:pt x="20782" y="8506"/>
                      </a:lnTo>
                      <a:lnTo>
                        <a:pt x="-1" y="2618"/>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7" name="Arc 30"/>
                <p:cNvSpPr>
                  <a:spLocks/>
                </p:cNvSpPr>
                <p:nvPr/>
              </p:nvSpPr>
              <p:spPr bwMode="auto">
                <a:xfrm>
                  <a:off x="2503" y="2192"/>
                  <a:ext cx="466" cy="91"/>
                </a:xfrm>
                <a:custGeom>
                  <a:avLst/>
                  <a:gdLst>
                    <a:gd name="T0" fmla="*/ 0 w 21534"/>
                    <a:gd name="T1" fmla="*/ 1 h 4506"/>
                    <a:gd name="T2" fmla="*/ 0 w 21534"/>
                    <a:gd name="T3" fmla="*/ 0 h 4506"/>
                    <a:gd name="T4" fmla="*/ 10 w 21534"/>
                    <a:gd name="T5" fmla="*/ 2 h 4506"/>
                    <a:gd name="T6" fmla="*/ 0 60000 65536"/>
                    <a:gd name="T7" fmla="*/ 0 60000 65536"/>
                    <a:gd name="T8" fmla="*/ 0 60000 65536"/>
                  </a:gdLst>
                  <a:ahLst/>
                  <a:cxnLst>
                    <a:cxn ang="T6">
                      <a:pos x="T0" y="T1"/>
                    </a:cxn>
                    <a:cxn ang="T7">
                      <a:pos x="T2" y="T3"/>
                    </a:cxn>
                    <a:cxn ang="T8">
                      <a:pos x="T4" y="T5"/>
                    </a:cxn>
                  </a:cxnLst>
                  <a:rect l="0" t="0" r="r" b="b"/>
                  <a:pathLst>
                    <a:path w="21534" h="4506" fill="none" extrusionOk="0">
                      <a:moveTo>
                        <a:pt x="-1" y="2822"/>
                      </a:moveTo>
                      <a:cubicBezTo>
                        <a:pt x="73" y="1874"/>
                        <a:pt x="210" y="930"/>
                        <a:pt x="409" y="0"/>
                      </a:cubicBezTo>
                    </a:path>
                    <a:path w="21534" h="4506" stroke="0" extrusionOk="0">
                      <a:moveTo>
                        <a:pt x="-1" y="2822"/>
                      </a:moveTo>
                      <a:cubicBezTo>
                        <a:pt x="73" y="1874"/>
                        <a:pt x="210" y="930"/>
                        <a:pt x="409" y="0"/>
                      </a:cubicBezTo>
                      <a:lnTo>
                        <a:pt x="21534" y="4506"/>
                      </a:lnTo>
                      <a:lnTo>
                        <a:pt x="-1" y="2822"/>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8" name="Arc 31"/>
                <p:cNvSpPr>
                  <a:spLocks/>
                </p:cNvSpPr>
                <p:nvPr/>
              </p:nvSpPr>
              <p:spPr bwMode="auto">
                <a:xfrm>
                  <a:off x="2501" y="2279"/>
                  <a:ext cx="468" cy="9"/>
                </a:xfrm>
                <a:custGeom>
                  <a:avLst/>
                  <a:gdLst>
                    <a:gd name="T0" fmla="*/ 0 w 21600"/>
                    <a:gd name="T1" fmla="*/ 0 h 446"/>
                    <a:gd name="T2" fmla="*/ 0 w 21600"/>
                    <a:gd name="T3" fmla="*/ 0 h 446"/>
                    <a:gd name="T4" fmla="*/ 10 w 21600"/>
                    <a:gd name="T5" fmla="*/ 0 h 446"/>
                    <a:gd name="T6" fmla="*/ 0 60000 65536"/>
                    <a:gd name="T7" fmla="*/ 0 60000 65536"/>
                    <a:gd name="T8" fmla="*/ 0 60000 65536"/>
                  </a:gdLst>
                  <a:ahLst/>
                  <a:cxnLst>
                    <a:cxn ang="T6">
                      <a:pos x="T0" y="T1"/>
                    </a:cxn>
                    <a:cxn ang="T7">
                      <a:pos x="T2" y="T3"/>
                    </a:cxn>
                    <a:cxn ang="T8">
                      <a:pos x="T4" y="T5"/>
                    </a:cxn>
                  </a:cxnLst>
                  <a:rect l="0" t="0" r="r" b="b"/>
                  <a:pathLst>
                    <a:path w="21600" h="446" fill="none" extrusionOk="0">
                      <a:moveTo>
                        <a:pt x="2" y="445"/>
                      </a:moveTo>
                      <a:cubicBezTo>
                        <a:pt x="0" y="347"/>
                        <a:pt x="0" y="248"/>
                        <a:pt x="0" y="149"/>
                      </a:cubicBezTo>
                      <a:cubicBezTo>
                        <a:pt x="-1" y="99"/>
                        <a:pt x="0" y="49"/>
                        <a:pt x="0" y="-1"/>
                      </a:cubicBezTo>
                    </a:path>
                    <a:path w="21600" h="446" stroke="0" extrusionOk="0">
                      <a:moveTo>
                        <a:pt x="2" y="445"/>
                      </a:moveTo>
                      <a:cubicBezTo>
                        <a:pt x="0" y="347"/>
                        <a:pt x="0" y="248"/>
                        <a:pt x="0" y="149"/>
                      </a:cubicBezTo>
                      <a:cubicBezTo>
                        <a:pt x="-1" y="99"/>
                        <a:pt x="0" y="49"/>
                        <a:pt x="0" y="-1"/>
                      </a:cubicBezTo>
                      <a:lnTo>
                        <a:pt x="21600" y="149"/>
                      </a:lnTo>
                      <a:lnTo>
                        <a:pt x="2" y="445"/>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69" name="Arc 32"/>
                <p:cNvSpPr>
                  <a:spLocks/>
                </p:cNvSpPr>
                <p:nvPr/>
              </p:nvSpPr>
              <p:spPr bwMode="auto">
                <a:xfrm>
                  <a:off x="2502" y="2282"/>
                  <a:ext cx="467" cy="51"/>
                </a:xfrm>
                <a:custGeom>
                  <a:avLst/>
                  <a:gdLst>
                    <a:gd name="T0" fmla="*/ 0 w 21598"/>
                    <a:gd name="T1" fmla="*/ 1 h 2526"/>
                    <a:gd name="T2" fmla="*/ 0 w 21598"/>
                    <a:gd name="T3" fmla="*/ 0 h 2526"/>
                    <a:gd name="T4" fmla="*/ 10 w 21598"/>
                    <a:gd name="T5" fmla="*/ 0 h 2526"/>
                    <a:gd name="T6" fmla="*/ 0 60000 65536"/>
                    <a:gd name="T7" fmla="*/ 0 60000 65536"/>
                    <a:gd name="T8" fmla="*/ 0 60000 65536"/>
                  </a:gdLst>
                  <a:ahLst/>
                  <a:cxnLst>
                    <a:cxn ang="T6">
                      <a:pos x="T0" y="T1"/>
                    </a:cxn>
                    <a:cxn ang="T7">
                      <a:pos x="T2" y="T3"/>
                    </a:cxn>
                    <a:cxn ang="T8">
                      <a:pos x="T4" y="T5"/>
                    </a:cxn>
                  </a:cxnLst>
                  <a:rect l="0" t="0" r="r" b="b"/>
                  <a:pathLst>
                    <a:path w="21598" h="2526" fill="none" extrusionOk="0">
                      <a:moveTo>
                        <a:pt x="146" y="2525"/>
                      </a:moveTo>
                      <a:cubicBezTo>
                        <a:pt x="59" y="1786"/>
                        <a:pt x="10" y="1042"/>
                        <a:pt x="0" y="296"/>
                      </a:cubicBezTo>
                    </a:path>
                    <a:path w="21598" h="2526" stroke="0" extrusionOk="0">
                      <a:moveTo>
                        <a:pt x="146" y="2525"/>
                      </a:moveTo>
                      <a:cubicBezTo>
                        <a:pt x="59" y="1786"/>
                        <a:pt x="10" y="1042"/>
                        <a:pt x="0" y="296"/>
                      </a:cubicBezTo>
                      <a:lnTo>
                        <a:pt x="21598" y="0"/>
                      </a:lnTo>
                      <a:lnTo>
                        <a:pt x="146" y="2525"/>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0" name="Arc 33"/>
                <p:cNvSpPr>
                  <a:spLocks/>
                </p:cNvSpPr>
                <p:nvPr/>
              </p:nvSpPr>
              <p:spPr bwMode="auto">
                <a:xfrm>
                  <a:off x="2510" y="2282"/>
                  <a:ext cx="459" cy="103"/>
                </a:xfrm>
                <a:custGeom>
                  <a:avLst/>
                  <a:gdLst>
                    <a:gd name="T0" fmla="*/ 0 w 21215"/>
                    <a:gd name="T1" fmla="*/ 2 h 5101"/>
                    <a:gd name="T2" fmla="*/ 0 w 21215"/>
                    <a:gd name="T3" fmla="*/ 2 h 5101"/>
                    <a:gd name="T4" fmla="*/ 10 w 21215"/>
                    <a:gd name="T5" fmla="*/ 0 h 5101"/>
                    <a:gd name="T6" fmla="*/ 0 60000 65536"/>
                    <a:gd name="T7" fmla="*/ 0 60000 65536"/>
                    <a:gd name="T8" fmla="*/ 0 60000 65536"/>
                  </a:gdLst>
                  <a:ahLst/>
                  <a:cxnLst>
                    <a:cxn ang="T6">
                      <a:pos x="T0" y="T1"/>
                    </a:cxn>
                    <a:cxn ang="T7">
                      <a:pos x="T2" y="T3"/>
                    </a:cxn>
                    <a:cxn ang="T8">
                      <a:pos x="T4" y="T5"/>
                    </a:cxn>
                  </a:cxnLst>
                  <a:rect l="0" t="0" r="r" b="b"/>
                  <a:pathLst>
                    <a:path w="21215" h="5101" fill="none" extrusionOk="0">
                      <a:moveTo>
                        <a:pt x="225" y="5101"/>
                      </a:moveTo>
                      <a:cubicBezTo>
                        <a:pt x="142" y="4755"/>
                        <a:pt x="66" y="4408"/>
                        <a:pt x="-1" y="4060"/>
                      </a:cubicBezTo>
                    </a:path>
                    <a:path w="21215" h="5101" stroke="0" extrusionOk="0">
                      <a:moveTo>
                        <a:pt x="225" y="5101"/>
                      </a:moveTo>
                      <a:cubicBezTo>
                        <a:pt x="142" y="4755"/>
                        <a:pt x="66" y="4408"/>
                        <a:pt x="-1" y="4060"/>
                      </a:cubicBezTo>
                      <a:lnTo>
                        <a:pt x="21215" y="0"/>
                      </a:lnTo>
                      <a:lnTo>
                        <a:pt x="225" y="5101"/>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1" name="Arc 34"/>
                <p:cNvSpPr>
                  <a:spLocks/>
                </p:cNvSpPr>
                <p:nvPr/>
              </p:nvSpPr>
              <p:spPr bwMode="auto">
                <a:xfrm>
                  <a:off x="2515" y="2282"/>
                  <a:ext cx="454" cy="135"/>
                </a:xfrm>
                <a:custGeom>
                  <a:avLst/>
                  <a:gdLst>
                    <a:gd name="T0" fmla="*/ 0 w 20989"/>
                    <a:gd name="T1" fmla="*/ 3 h 6689"/>
                    <a:gd name="T2" fmla="*/ 0 w 20989"/>
                    <a:gd name="T3" fmla="*/ 2 h 6689"/>
                    <a:gd name="T4" fmla="*/ 10 w 20989"/>
                    <a:gd name="T5" fmla="*/ 0 h 6689"/>
                    <a:gd name="T6" fmla="*/ 0 60000 65536"/>
                    <a:gd name="T7" fmla="*/ 0 60000 65536"/>
                    <a:gd name="T8" fmla="*/ 0 60000 65536"/>
                  </a:gdLst>
                  <a:ahLst/>
                  <a:cxnLst>
                    <a:cxn ang="T6">
                      <a:pos x="T0" y="T1"/>
                    </a:cxn>
                    <a:cxn ang="T7">
                      <a:pos x="T2" y="T3"/>
                    </a:cxn>
                    <a:cxn ang="T8">
                      <a:pos x="T4" y="T5"/>
                    </a:cxn>
                  </a:cxnLst>
                  <a:rect l="0" t="0" r="r" b="b"/>
                  <a:pathLst>
                    <a:path w="20989" h="6689" fill="none" extrusionOk="0">
                      <a:moveTo>
                        <a:pt x="450" y="6689"/>
                      </a:moveTo>
                      <a:cubicBezTo>
                        <a:pt x="280" y="6165"/>
                        <a:pt x="129" y="5635"/>
                        <a:pt x="-1" y="5101"/>
                      </a:cubicBezTo>
                    </a:path>
                    <a:path w="20989" h="6689" stroke="0" extrusionOk="0">
                      <a:moveTo>
                        <a:pt x="450" y="6689"/>
                      </a:moveTo>
                      <a:cubicBezTo>
                        <a:pt x="280" y="6165"/>
                        <a:pt x="129" y="5635"/>
                        <a:pt x="-1" y="5101"/>
                      </a:cubicBezTo>
                      <a:lnTo>
                        <a:pt x="20989" y="0"/>
                      </a:lnTo>
                      <a:lnTo>
                        <a:pt x="450" y="6689"/>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2" name="Arc 35"/>
                <p:cNvSpPr>
                  <a:spLocks/>
                </p:cNvSpPr>
                <p:nvPr/>
              </p:nvSpPr>
              <p:spPr bwMode="auto">
                <a:xfrm>
                  <a:off x="2536" y="2282"/>
                  <a:ext cx="433" cy="196"/>
                </a:xfrm>
                <a:custGeom>
                  <a:avLst/>
                  <a:gdLst>
                    <a:gd name="T0" fmla="*/ 0 w 20016"/>
                    <a:gd name="T1" fmla="*/ 4 h 9712"/>
                    <a:gd name="T2" fmla="*/ 0 w 20016"/>
                    <a:gd name="T3" fmla="*/ 3 h 9712"/>
                    <a:gd name="T4" fmla="*/ 9 w 20016"/>
                    <a:gd name="T5" fmla="*/ 0 h 9712"/>
                    <a:gd name="T6" fmla="*/ 0 60000 65536"/>
                    <a:gd name="T7" fmla="*/ 0 60000 65536"/>
                    <a:gd name="T8" fmla="*/ 0 60000 65536"/>
                  </a:gdLst>
                  <a:ahLst/>
                  <a:cxnLst>
                    <a:cxn ang="T6">
                      <a:pos x="T0" y="T1"/>
                    </a:cxn>
                    <a:cxn ang="T7">
                      <a:pos x="T2" y="T3"/>
                    </a:cxn>
                    <a:cxn ang="T8">
                      <a:pos x="T4" y="T5"/>
                    </a:cxn>
                  </a:cxnLst>
                  <a:rect l="0" t="0" r="r" b="b"/>
                  <a:pathLst>
                    <a:path w="20016" h="9712" fill="none" extrusionOk="0">
                      <a:moveTo>
                        <a:pt x="722" y="9711"/>
                      </a:moveTo>
                      <a:cubicBezTo>
                        <a:pt x="460" y="9190"/>
                        <a:pt x="219" y="8659"/>
                        <a:pt x="-1" y="8119"/>
                      </a:cubicBezTo>
                    </a:path>
                    <a:path w="20016" h="9712" stroke="0" extrusionOk="0">
                      <a:moveTo>
                        <a:pt x="722" y="9711"/>
                      </a:moveTo>
                      <a:cubicBezTo>
                        <a:pt x="460" y="9190"/>
                        <a:pt x="219" y="8659"/>
                        <a:pt x="-1" y="8119"/>
                      </a:cubicBezTo>
                      <a:lnTo>
                        <a:pt x="20016" y="0"/>
                      </a:lnTo>
                      <a:lnTo>
                        <a:pt x="722" y="9711"/>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3" name="Arc 36"/>
                <p:cNvSpPr>
                  <a:spLocks/>
                </p:cNvSpPr>
                <p:nvPr/>
              </p:nvSpPr>
              <p:spPr bwMode="auto">
                <a:xfrm>
                  <a:off x="2551" y="2282"/>
                  <a:ext cx="418" cy="213"/>
                </a:xfrm>
                <a:custGeom>
                  <a:avLst/>
                  <a:gdLst>
                    <a:gd name="T0" fmla="*/ 0 w 19294"/>
                    <a:gd name="T1" fmla="*/ 4 h 10560"/>
                    <a:gd name="T2" fmla="*/ 0 w 19294"/>
                    <a:gd name="T3" fmla="*/ 4 h 10560"/>
                    <a:gd name="T4" fmla="*/ 9 w 19294"/>
                    <a:gd name="T5" fmla="*/ 0 h 10560"/>
                    <a:gd name="T6" fmla="*/ 0 60000 65536"/>
                    <a:gd name="T7" fmla="*/ 0 60000 65536"/>
                    <a:gd name="T8" fmla="*/ 0 60000 65536"/>
                  </a:gdLst>
                  <a:ahLst/>
                  <a:cxnLst>
                    <a:cxn ang="T6">
                      <a:pos x="T0" y="T1"/>
                    </a:cxn>
                    <a:cxn ang="T7">
                      <a:pos x="T2" y="T3"/>
                    </a:cxn>
                    <a:cxn ang="T8">
                      <a:pos x="T4" y="T5"/>
                    </a:cxn>
                  </a:cxnLst>
                  <a:rect l="0" t="0" r="r" b="b"/>
                  <a:pathLst>
                    <a:path w="19294" h="10560" fill="none" extrusionOk="0">
                      <a:moveTo>
                        <a:pt x="451" y="10559"/>
                      </a:moveTo>
                      <a:cubicBezTo>
                        <a:pt x="294" y="10280"/>
                        <a:pt x="144" y="9997"/>
                        <a:pt x="0" y="9711"/>
                      </a:cubicBezTo>
                    </a:path>
                    <a:path w="19294" h="10560" stroke="0" extrusionOk="0">
                      <a:moveTo>
                        <a:pt x="451" y="10559"/>
                      </a:moveTo>
                      <a:cubicBezTo>
                        <a:pt x="294" y="10280"/>
                        <a:pt x="144" y="9997"/>
                        <a:pt x="0" y="9711"/>
                      </a:cubicBezTo>
                      <a:lnTo>
                        <a:pt x="19294" y="0"/>
                      </a:lnTo>
                      <a:lnTo>
                        <a:pt x="451" y="10559"/>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4" name="Arc 37"/>
                <p:cNvSpPr>
                  <a:spLocks/>
                </p:cNvSpPr>
                <p:nvPr/>
              </p:nvSpPr>
              <p:spPr bwMode="auto">
                <a:xfrm>
                  <a:off x="2579" y="2282"/>
                  <a:ext cx="390" cy="279"/>
                </a:xfrm>
                <a:custGeom>
                  <a:avLst/>
                  <a:gdLst>
                    <a:gd name="T0" fmla="*/ 1 w 18023"/>
                    <a:gd name="T1" fmla="*/ 6 h 13837"/>
                    <a:gd name="T2" fmla="*/ 0 w 18023"/>
                    <a:gd name="T3" fmla="*/ 5 h 13837"/>
                    <a:gd name="T4" fmla="*/ 8 w 18023"/>
                    <a:gd name="T5" fmla="*/ 0 h 13837"/>
                    <a:gd name="T6" fmla="*/ 0 60000 65536"/>
                    <a:gd name="T7" fmla="*/ 0 60000 65536"/>
                    <a:gd name="T8" fmla="*/ 0 60000 65536"/>
                  </a:gdLst>
                  <a:ahLst/>
                  <a:cxnLst>
                    <a:cxn ang="T6">
                      <a:pos x="T0" y="T1"/>
                    </a:cxn>
                    <a:cxn ang="T7">
                      <a:pos x="T2" y="T3"/>
                    </a:cxn>
                    <a:cxn ang="T8">
                      <a:pos x="T4" y="T5"/>
                    </a:cxn>
                  </a:cxnLst>
                  <a:rect l="0" t="0" r="r" b="b"/>
                  <a:pathLst>
                    <a:path w="18023" h="13837" fill="none" extrusionOk="0">
                      <a:moveTo>
                        <a:pt x="1436" y="13837"/>
                      </a:moveTo>
                      <a:cubicBezTo>
                        <a:pt x="922" y="13220"/>
                        <a:pt x="442" y="12575"/>
                        <a:pt x="0" y="11905"/>
                      </a:cubicBezTo>
                    </a:path>
                    <a:path w="18023" h="13837" stroke="0" extrusionOk="0">
                      <a:moveTo>
                        <a:pt x="1436" y="13837"/>
                      </a:moveTo>
                      <a:cubicBezTo>
                        <a:pt x="922" y="13220"/>
                        <a:pt x="442" y="12575"/>
                        <a:pt x="0" y="11905"/>
                      </a:cubicBezTo>
                      <a:lnTo>
                        <a:pt x="18023" y="0"/>
                      </a:lnTo>
                      <a:lnTo>
                        <a:pt x="1436" y="13837"/>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5" name="Arc 38"/>
                <p:cNvSpPr>
                  <a:spLocks/>
                </p:cNvSpPr>
                <p:nvPr/>
              </p:nvSpPr>
              <p:spPr bwMode="auto">
                <a:xfrm>
                  <a:off x="2610" y="2282"/>
                  <a:ext cx="359" cy="282"/>
                </a:xfrm>
                <a:custGeom>
                  <a:avLst/>
                  <a:gdLst>
                    <a:gd name="T0" fmla="*/ 0 w 16586"/>
                    <a:gd name="T1" fmla="*/ 6 h 13992"/>
                    <a:gd name="T2" fmla="*/ 0 w 16586"/>
                    <a:gd name="T3" fmla="*/ 6 h 13992"/>
                    <a:gd name="T4" fmla="*/ 8 w 16586"/>
                    <a:gd name="T5" fmla="*/ 0 h 13992"/>
                    <a:gd name="T6" fmla="*/ 0 60000 65536"/>
                    <a:gd name="T7" fmla="*/ 0 60000 65536"/>
                    <a:gd name="T8" fmla="*/ 0 60000 65536"/>
                  </a:gdLst>
                  <a:ahLst/>
                  <a:cxnLst>
                    <a:cxn ang="T6">
                      <a:pos x="T0" y="T1"/>
                    </a:cxn>
                    <a:cxn ang="T7">
                      <a:pos x="T2" y="T3"/>
                    </a:cxn>
                    <a:cxn ang="T8">
                      <a:pos x="T4" y="T5"/>
                    </a:cxn>
                  </a:cxnLst>
                  <a:rect l="0" t="0" r="r" b="b"/>
                  <a:pathLst>
                    <a:path w="16586" h="13992" fill="none" extrusionOk="0">
                      <a:moveTo>
                        <a:pt x="130" y="13992"/>
                      </a:moveTo>
                      <a:cubicBezTo>
                        <a:pt x="86" y="13940"/>
                        <a:pt x="43" y="13888"/>
                        <a:pt x="-1" y="13837"/>
                      </a:cubicBezTo>
                    </a:path>
                    <a:path w="16586" h="13992" stroke="0" extrusionOk="0">
                      <a:moveTo>
                        <a:pt x="130" y="13992"/>
                      </a:moveTo>
                      <a:cubicBezTo>
                        <a:pt x="86" y="13940"/>
                        <a:pt x="43" y="13888"/>
                        <a:pt x="-1" y="13837"/>
                      </a:cubicBezTo>
                      <a:lnTo>
                        <a:pt x="16586" y="0"/>
                      </a:lnTo>
                      <a:lnTo>
                        <a:pt x="130" y="13992"/>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6" name="Arc 39"/>
                <p:cNvSpPr>
                  <a:spLocks/>
                </p:cNvSpPr>
                <p:nvPr/>
              </p:nvSpPr>
              <p:spPr bwMode="auto">
                <a:xfrm>
                  <a:off x="2635" y="2282"/>
                  <a:ext cx="334" cy="341"/>
                </a:xfrm>
                <a:custGeom>
                  <a:avLst/>
                  <a:gdLst>
                    <a:gd name="T0" fmla="*/ 1 w 15425"/>
                    <a:gd name="T1" fmla="*/ 7 h 16931"/>
                    <a:gd name="T2" fmla="*/ 0 w 15425"/>
                    <a:gd name="T3" fmla="*/ 6 h 16931"/>
                    <a:gd name="T4" fmla="*/ 7 w 15425"/>
                    <a:gd name="T5" fmla="*/ 0 h 16931"/>
                    <a:gd name="T6" fmla="*/ 0 60000 65536"/>
                    <a:gd name="T7" fmla="*/ 0 60000 65536"/>
                    <a:gd name="T8" fmla="*/ 0 60000 65536"/>
                  </a:gdLst>
                  <a:ahLst/>
                  <a:cxnLst>
                    <a:cxn ang="T6">
                      <a:pos x="T0" y="T1"/>
                    </a:cxn>
                    <a:cxn ang="T7">
                      <a:pos x="T2" y="T3"/>
                    </a:cxn>
                    <a:cxn ang="T8">
                      <a:pos x="T4" y="T5"/>
                    </a:cxn>
                  </a:cxnLst>
                  <a:rect l="0" t="0" r="r" b="b"/>
                  <a:pathLst>
                    <a:path w="15425" h="16931" fill="none" extrusionOk="0">
                      <a:moveTo>
                        <a:pt x="2012" y="16930"/>
                      </a:moveTo>
                      <a:cubicBezTo>
                        <a:pt x="1304" y="16370"/>
                        <a:pt x="632" y="15765"/>
                        <a:pt x="0" y="15120"/>
                      </a:cubicBezTo>
                    </a:path>
                    <a:path w="15425" h="16931" stroke="0" extrusionOk="0">
                      <a:moveTo>
                        <a:pt x="2012" y="16930"/>
                      </a:moveTo>
                      <a:cubicBezTo>
                        <a:pt x="1304" y="16370"/>
                        <a:pt x="632" y="15765"/>
                        <a:pt x="0" y="15120"/>
                      </a:cubicBezTo>
                      <a:lnTo>
                        <a:pt x="15425" y="0"/>
                      </a:lnTo>
                      <a:lnTo>
                        <a:pt x="2012" y="1693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7" name="Arc 40"/>
                <p:cNvSpPr>
                  <a:spLocks/>
                </p:cNvSpPr>
                <p:nvPr/>
              </p:nvSpPr>
              <p:spPr bwMode="auto">
                <a:xfrm>
                  <a:off x="2706" y="2282"/>
                  <a:ext cx="263" cy="387"/>
                </a:xfrm>
                <a:custGeom>
                  <a:avLst/>
                  <a:gdLst>
                    <a:gd name="T0" fmla="*/ 1 w 12153"/>
                    <a:gd name="T1" fmla="*/ 8 h 19173"/>
                    <a:gd name="T2" fmla="*/ 0 w 12153"/>
                    <a:gd name="T3" fmla="*/ 7 h 19173"/>
                    <a:gd name="T4" fmla="*/ 6 w 12153"/>
                    <a:gd name="T5" fmla="*/ 0 h 19173"/>
                    <a:gd name="T6" fmla="*/ 0 60000 65536"/>
                    <a:gd name="T7" fmla="*/ 0 60000 65536"/>
                    <a:gd name="T8" fmla="*/ 0 60000 65536"/>
                  </a:gdLst>
                  <a:ahLst/>
                  <a:cxnLst>
                    <a:cxn ang="T6">
                      <a:pos x="T0" y="T1"/>
                    </a:cxn>
                    <a:cxn ang="T7">
                      <a:pos x="T2" y="T3"/>
                    </a:cxn>
                    <a:cxn ang="T8">
                      <a:pos x="T4" y="T5"/>
                    </a:cxn>
                  </a:cxnLst>
                  <a:rect l="0" t="0" r="r" b="b"/>
                  <a:pathLst>
                    <a:path w="12153" h="19173" fill="none" extrusionOk="0">
                      <a:moveTo>
                        <a:pt x="2205" y="19172"/>
                      </a:moveTo>
                      <a:cubicBezTo>
                        <a:pt x="1444" y="18778"/>
                        <a:pt x="708" y="18338"/>
                        <a:pt x="0" y="17856"/>
                      </a:cubicBezTo>
                    </a:path>
                    <a:path w="12153" h="19173" stroke="0" extrusionOk="0">
                      <a:moveTo>
                        <a:pt x="2205" y="19172"/>
                      </a:moveTo>
                      <a:cubicBezTo>
                        <a:pt x="1444" y="18778"/>
                        <a:pt x="708" y="18338"/>
                        <a:pt x="0" y="17856"/>
                      </a:cubicBezTo>
                      <a:lnTo>
                        <a:pt x="12153" y="0"/>
                      </a:lnTo>
                      <a:lnTo>
                        <a:pt x="2205" y="19172"/>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8" name="Arc 41"/>
                <p:cNvSpPr>
                  <a:spLocks/>
                </p:cNvSpPr>
                <p:nvPr/>
              </p:nvSpPr>
              <p:spPr bwMode="auto">
                <a:xfrm>
                  <a:off x="2784" y="2282"/>
                  <a:ext cx="185" cy="418"/>
                </a:xfrm>
                <a:custGeom>
                  <a:avLst/>
                  <a:gdLst>
                    <a:gd name="T0" fmla="*/ 1 w 8547"/>
                    <a:gd name="T1" fmla="*/ 8 h 20731"/>
                    <a:gd name="T2" fmla="*/ 0 w 8547"/>
                    <a:gd name="T3" fmla="*/ 8 h 20731"/>
                    <a:gd name="T4" fmla="*/ 4 w 8547"/>
                    <a:gd name="T5" fmla="*/ 0 h 20731"/>
                    <a:gd name="T6" fmla="*/ 0 60000 65536"/>
                    <a:gd name="T7" fmla="*/ 0 60000 65536"/>
                    <a:gd name="T8" fmla="*/ 0 60000 65536"/>
                  </a:gdLst>
                  <a:ahLst/>
                  <a:cxnLst>
                    <a:cxn ang="T6">
                      <a:pos x="T0" y="T1"/>
                    </a:cxn>
                    <a:cxn ang="T7">
                      <a:pos x="T2" y="T3"/>
                    </a:cxn>
                    <a:cxn ang="T8">
                      <a:pos x="T4" y="T5"/>
                    </a:cxn>
                  </a:cxnLst>
                  <a:rect l="0" t="0" r="r" b="b"/>
                  <a:pathLst>
                    <a:path w="8547" h="20731" fill="none" extrusionOk="0">
                      <a:moveTo>
                        <a:pt x="2480" y="20730"/>
                      </a:moveTo>
                      <a:cubicBezTo>
                        <a:pt x="1636" y="20483"/>
                        <a:pt x="807" y="20185"/>
                        <a:pt x="-1" y="19837"/>
                      </a:cubicBezTo>
                    </a:path>
                    <a:path w="8547" h="20731" stroke="0" extrusionOk="0">
                      <a:moveTo>
                        <a:pt x="2480" y="20730"/>
                      </a:moveTo>
                      <a:cubicBezTo>
                        <a:pt x="1636" y="20483"/>
                        <a:pt x="807" y="20185"/>
                        <a:pt x="-1" y="19837"/>
                      </a:cubicBezTo>
                      <a:lnTo>
                        <a:pt x="8547" y="0"/>
                      </a:lnTo>
                      <a:lnTo>
                        <a:pt x="2480" y="2073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79" name="Arc 42"/>
                <p:cNvSpPr>
                  <a:spLocks/>
                </p:cNvSpPr>
                <p:nvPr/>
              </p:nvSpPr>
              <p:spPr bwMode="auto">
                <a:xfrm>
                  <a:off x="2870" y="2282"/>
                  <a:ext cx="99" cy="427"/>
                </a:xfrm>
                <a:custGeom>
                  <a:avLst/>
                  <a:gdLst>
                    <a:gd name="T0" fmla="*/ 0 w 4581"/>
                    <a:gd name="T1" fmla="*/ 9 h 21185"/>
                    <a:gd name="T2" fmla="*/ 0 w 4581"/>
                    <a:gd name="T3" fmla="*/ 9 h 21185"/>
                    <a:gd name="T4" fmla="*/ 2 w 4581"/>
                    <a:gd name="T5" fmla="*/ 0 h 21185"/>
                    <a:gd name="T6" fmla="*/ 0 60000 65536"/>
                    <a:gd name="T7" fmla="*/ 0 60000 65536"/>
                    <a:gd name="T8" fmla="*/ 0 60000 65536"/>
                  </a:gdLst>
                  <a:ahLst/>
                  <a:cxnLst>
                    <a:cxn ang="T6">
                      <a:pos x="T0" y="T1"/>
                    </a:cxn>
                    <a:cxn ang="T7">
                      <a:pos x="T2" y="T3"/>
                    </a:cxn>
                    <a:cxn ang="T8">
                      <a:pos x="T4" y="T5"/>
                    </a:cxn>
                  </a:cxnLst>
                  <a:rect l="0" t="0" r="r" b="b"/>
                  <a:pathLst>
                    <a:path w="4581" h="21185" fill="none" extrusionOk="0">
                      <a:moveTo>
                        <a:pt x="365" y="21184"/>
                      </a:moveTo>
                      <a:cubicBezTo>
                        <a:pt x="243" y="21160"/>
                        <a:pt x="121" y="21135"/>
                        <a:pt x="0" y="21108"/>
                      </a:cubicBezTo>
                    </a:path>
                    <a:path w="4581" h="21185" stroke="0" extrusionOk="0">
                      <a:moveTo>
                        <a:pt x="365" y="21184"/>
                      </a:moveTo>
                      <a:cubicBezTo>
                        <a:pt x="243" y="21160"/>
                        <a:pt x="121" y="21135"/>
                        <a:pt x="0" y="21108"/>
                      </a:cubicBezTo>
                      <a:lnTo>
                        <a:pt x="4581" y="0"/>
                      </a:lnTo>
                      <a:lnTo>
                        <a:pt x="365" y="21184"/>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0" name="Arc 43"/>
                <p:cNvSpPr>
                  <a:spLocks/>
                </p:cNvSpPr>
                <p:nvPr/>
              </p:nvSpPr>
              <p:spPr bwMode="auto">
                <a:xfrm>
                  <a:off x="2878" y="2282"/>
                  <a:ext cx="91" cy="434"/>
                </a:xfrm>
                <a:custGeom>
                  <a:avLst/>
                  <a:gdLst>
                    <a:gd name="T0" fmla="*/ 1 w 4216"/>
                    <a:gd name="T1" fmla="*/ 9 h 21508"/>
                    <a:gd name="T2" fmla="*/ 0 w 4216"/>
                    <a:gd name="T3" fmla="*/ 9 h 21508"/>
                    <a:gd name="T4" fmla="*/ 2 w 4216"/>
                    <a:gd name="T5" fmla="*/ 0 h 21508"/>
                    <a:gd name="T6" fmla="*/ 0 60000 65536"/>
                    <a:gd name="T7" fmla="*/ 0 60000 65536"/>
                    <a:gd name="T8" fmla="*/ 0 60000 65536"/>
                  </a:gdLst>
                  <a:ahLst/>
                  <a:cxnLst>
                    <a:cxn ang="T6">
                      <a:pos x="T0" y="T1"/>
                    </a:cxn>
                    <a:cxn ang="T7">
                      <a:pos x="T2" y="T3"/>
                    </a:cxn>
                    <a:cxn ang="T8">
                      <a:pos x="T4" y="T5"/>
                    </a:cxn>
                  </a:cxnLst>
                  <a:rect l="0" t="0" r="r" b="b"/>
                  <a:pathLst>
                    <a:path w="4216" h="21508" fill="none" extrusionOk="0">
                      <a:moveTo>
                        <a:pt x="2225" y="21508"/>
                      </a:moveTo>
                      <a:cubicBezTo>
                        <a:pt x="1478" y="21439"/>
                        <a:pt x="735" y="21331"/>
                        <a:pt x="0" y="21184"/>
                      </a:cubicBezTo>
                    </a:path>
                    <a:path w="4216" h="21508" stroke="0" extrusionOk="0">
                      <a:moveTo>
                        <a:pt x="2225" y="21508"/>
                      </a:moveTo>
                      <a:cubicBezTo>
                        <a:pt x="1478" y="21439"/>
                        <a:pt x="735" y="21331"/>
                        <a:pt x="0" y="21184"/>
                      </a:cubicBezTo>
                      <a:lnTo>
                        <a:pt x="4216" y="0"/>
                      </a:lnTo>
                      <a:lnTo>
                        <a:pt x="2225" y="21508"/>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1" name="Arc 44"/>
                <p:cNvSpPr>
                  <a:spLocks/>
                </p:cNvSpPr>
                <p:nvPr/>
              </p:nvSpPr>
              <p:spPr bwMode="auto">
                <a:xfrm>
                  <a:off x="2960" y="2282"/>
                  <a:ext cx="23" cy="436"/>
                </a:xfrm>
                <a:custGeom>
                  <a:avLst/>
                  <a:gdLst>
                    <a:gd name="T0" fmla="*/ 0 w 1066"/>
                    <a:gd name="T1" fmla="*/ 9 h 21600"/>
                    <a:gd name="T2" fmla="*/ 0 w 1066"/>
                    <a:gd name="T3" fmla="*/ 9 h 21600"/>
                    <a:gd name="T4" fmla="*/ 0 w 1066"/>
                    <a:gd name="T5" fmla="*/ 0 h 21600"/>
                    <a:gd name="T6" fmla="*/ 0 60000 65536"/>
                    <a:gd name="T7" fmla="*/ 0 60000 65536"/>
                    <a:gd name="T8" fmla="*/ 0 60000 65536"/>
                  </a:gdLst>
                  <a:ahLst/>
                  <a:cxnLst>
                    <a:cxn ang="T6">
                      <a:pos x="T0" y="T1"/>
                    </a:cxn>
                    <a:cxn ang="T7">
                      <a:pos x="T2" y="T3"/>
                    </a:cxn>
                    <a:cxn ang="T8">
                      <a:pos x="T4" y="T5"/>
                    </a:cxn>
                  </a:cxnLst>
                  <a:rect l="0" t="0" r="r" b="b"/>
                  <a:pathLst>
                    <a:path w="1066" h="21600" fill="none" extrusionOk="0">
                      <a:moveTo>
                        <a:pt x="1066" y="21590"/>
                      </a:moveTo>
                      <a:cubicBezTo>
                        <a:pt x="849" y="21596"/>
                        <a:pt x="633" y="21599"/>
                        <a:pt x="417" y="21600"/>
                      </a:cubicBezTo>
                      <a:cubicBezTo>
                        <a:pt x="277" y="21600"/>
                        <a:pt x="138" y="21598"/>
                        <a:pt x="0" y="21595"/>
                      </a:cubicBezTo>
                    </a:path>
                    <a:path w="1066" h="21600" stroke="0" extrusionOk="0">
                      <a:moveTo>
                        <a:pt x="1066" y="21590"/>
                      </a:moveTo>
                      <a:cubicBezTo>
                        <a:pt x="849" y="21596"/>
                        <a:pt x="633" y="21599"/>
                        <a:pt x="417" y="21600"/>
                      </a:cubicBezTo>
                      <a:cubicBezTo>
                        <a:pt x="277" y="21600"/>
                        <a:pt x="138" y="21598"/>
                        <a:pt x="0" y="21595"/>
                      </a:cubicBezTo>
                      <a:lnTo>
                        <a:pt x="417" y="0"/>
                      </a:lnTo>
                      <a:lnTo>
                        <a:pt x="1066" y="2159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2" name="Arc 45"/>
                <p:cNvSpPr>
                  <a:spLocks/>
                </p:cNvSpPr>
                <p:nvPr/>
              </p:nvSpPr>
              <p:spPr bwMode="auto">
                <a:xfrm>
                  <a:off x="2968" y="2282"/>
                  <a:ext cx="47" cy="435"/>
                </a:xfrm>
                <a:custGeom>
                  <a:avLst/>
                  <a:gdLst>
                    <a:gd name="T0" fmla="*/ 1 w 2178"/>
                    <a:gd name="T1" fmla="*/ 9 h 21590"/>
                    <a:gd name="T2" fmla="*/ 0 w 2178"/>
                    <a:gd name="T3" fmla="*/ 9 h 21590"/>
                    <a:gd name="T4" fmla="*/ 0 w 2178"/>
                    <a:gd name="T5" fmla="*/ 0 h 21590"/>
                    <a:gd name="T6" fmla="*/ 0 60000 65536"/>
                    <a:gd name="T7" fmla="*/ 0 60000 65536"/>
                    <a:gd name="T8" fmla="*/ 0 60000 65536"/>
                  </a:gdLst>
                  <a:ahLst/>
                  <a:cxnLst>
                    <a:cxn ang="T6">
                      <a:pos x="T0" y="T1"/>
                    </a:cxn>
                    <a:cxn ang="T7">
                      <a:pos x="T2" y="T3"/>
                    </a:cxn>
                    <a:cxn ang="T8">
                      <a:pos x="T4" y="T5"/>
                    </a:cxn>
                  </a:cxnLst>
                  <a:rect l="0" t="0" r="r" b="b"/>
                  <a:pathLst>
                    <a:path w="2178" h="21590" fill="none" extrusionOk="0">
                      <a:moveTo>
                        <a:pt x="2177" y="21489"/>
                      </a:moveTo>
                      <a:cubicBezTo>
                        <a:pt x="1669" y="21541"/>
                        <a:pt x="1159" y="21574"/>
                        <a:pt x="649" y="21590"/>
                      </a:cubicBezTo>
                    </a:path>
                    <a:path w="2178" h="21590" stroke="0" extrusionOk="0">
                      <a:moveTo>
                        <a:pt x="2177" y="21489"/>
                      </a:moveTo>
                      <a:cubicBezTo>
                        <a:pt x="1669" y="21541"/>
                        <a:pt x="1159" y="21574"/>
                        <a:pt x="649" y="21590"/>
                      </a:cubicBezTo>
                      <a:lnTo>
                        <a:pt x="0" y="0"/>
                      </a:lnTo>
                      <a:lnTo>
                        <a:pt x="2177" y="21489"/>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3" name="Arc 46"/>
                <p:cNvSpPr>
                  <a:spLocks/>
                </p:cNvSpPr>
                <p:nvPr/>
              </p:nvSpPr>
              <p:spPr bwMode="auto">
                <a:xfrm>
                  <a:off x="2968" y="2282"/>
                  <a:ext cx="120" cy="429"/>
                </a:xfrm>
                <a:custGeom>
                  <a:avLst/>
                  <a:gdLst>
                    <a:gd name="T0" fmla="*/ 3 w 5556"/>
                    <a:gd name="T1" fmla="*/ 8 h 21264"/>
                    <a:gd name="T2" fmla="*/ 2 w 5556"/>
                    <a:gd name="T3" fmla="*/ 9 h 21264"/>
                    <a:gd name="T4" fmla="*/ 0 w 5556"/>
                    <a:gd name="T5" fmla="*/ 0 h 21264"/>
                    <a:gd name="T6" fmla="*/ 0 60000 65536"/>
                    <a:gd name="T7" fmla="*/ 0 60000 65536"/>
                    <a:gd name="T8" fmla="*/ 0 60000 65536"/>
                  </a:gdLst>
                  <a:ahLst/>
                  <a:cxnLst>
                    <a:cxn ang="T6">
                      <a:pos x="T0" y="T1"/>
                    </a:cxn>
                    <a:cxn ang="T7">
                      <a:pos x="T2" y="T3"/>
                    </a:cxn>
                    <a:cxn ang="T8">
                      <a:pos x="T4" y="T5"/>
                    </a:cxn>
                  </a:cxnLst>
                  <a:rect l="0" t="0" r="r" b="b"/>
                  <a:pathLst>
                    <a:path w="5556" h="21264" fill="none" extrusionOk="0">
                      <a:moveTo>
                        <a:pt x="5556" y="20873"/>
                      </a:moveTo>
                      <a:cubicBezTo>
                        <a:pt x="4974" y="21027"/>
                        <a:pt x="4387" y="21158"/>
                        <a:pt x="3795" y="21264"/>
                      </a:cubicBezTo>
                    </a:path>
                    <a:path w="5556" h="21264" stroke="0" extrusionOk="0">
                      <a:moveTo>
                        <a:pt x="5556" y="20873"/>
                      </a:moveTo>
                      <a:cubicBezTo>
                        <a:pt x="4974" y="21027"/>
                        <a:pt x="4387" y="21158"/>
                        <a:pt x="3795" y="21264"/>
                      </a:cubicBezTo>
                      <a:lnTo>
                        <a:pt x="0" y="0"/>
                      </a:lnTo>
                      <a:lnTo>
                        <a:pt x="5556" y="20873"/>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4" name="Arc 47"/>
                <p:cNvSpPr>
                  <a:spLocks/>
                </p:cNvSpPr>
                <p:nvPr/>
              </p:nvSpPr>
              <p:spPr bwMode="auto">
                <a:xfrm>
                  <a:off x="2968" y="2282"/>
                  <a:ext cx="137" cy="421"/>
                </a:xfrm>
                <a:custGeom>
                  <a:avLst/>
                  <a:gdLst>
                    <a:gd name="T0" fmla="*/ 3 w 6349"/>
                    <a:gd name="T1" fmla="*/ 8 h 20873"/>
                    <a:gd name="T2" fmla="*/ 3 w 6349"/>
                    <a:gd name="T3" fmla="*/ 8 h 20873"/>
                    <a:gd name="T4" fmla="*/ 0 w 6349"/>
                    <a:gd name="T5" fmla="*/ 0 h 20873"/>
                    <a:gd name="T6" fmla="*/ 0 60000 65536"/>
                    <a:gd name="T7" fmla="*/ 0 60000 65536"/>
                    <a:gd name="T8" fmla="*/ 0 60000 65536"/>
                  </a:gdLst>
                  <a:ahLst/>
                  <a:cxnLst>
                    <a:cxn ang="T6">
                      <a:pos x="T0" y="T1"/>
                    </a:cxn>
                    <a:cxn ang="T7">
                      <a:pos x="T2" y="T3"/>
                    </a:cxn>
                    <a:cxn ang="T8">
                      <a:pos x="T4" y="T5"/>
                    </a:cxn>
                  </a:cxnLst>
                  <a:rect l="0" t="0" r="r" b="b"/>
                  <a:pathLst>
                    <a:path w="6349" h="20873" fill="none" extrusionOk="0">
                      <a:moveTo>
                        <a:pt x="6348" y="20645"/>
                      </a:moveTo>
                      <a:cubicBezTo>
                        <a:pt x="6086" y="20726"/>
                        <a:pt x="5821" y="20802"/>
                        <a:pt x="5556" y="20873"/>
                      </a:cubicBezTo>
                    </a:path>
                    <a:path w="6349" h="20873" stroke="0" extrusionOk="0">
                      <a:moveTo>
                        <a:pt x="6348" y="20645"/>
                      </a:moveTo>
                      <a:cubicBezTo>
                        <a:pt x="6086" y="20726"/>
                        <a:pt x="5821" y="20802"/>
                        <a:pt x="5556" y="20873"/>
                      </a:cubicBezTo>
                      <a:lnTo>
                        <a:pt x="0" y="0"/>
                      </a:lnTo>
                      <a:lnTo>
                        <a:pt x="6348" y="20645"/>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5" name="Arc 48"/>
                <p:cNvSpPr>
                  <a:spLocks/>
                </p:cNvSpPr>
                <p:nvPr/>
              </p:nvSpPr>
              <p:spPr bwMode="auto">
                <a:xfrm>
                  <a:off x="2968" y="2282"/>
                  <a:ext cx="219" cy="407"/>
                </a:xfrm>
                <a:custGeom>
                  <a:avLst/>
                  <a:gdLst>
                    <a:gd name="T0" fmla="*/ 5 w 10098"/>
                    <a:gd name="T1" fmla="*/ 8 h 20170"/>
                    <a:gd name="T2" fmla="*/ 4 w 10098"/>
                    <a:gd name="T3" fmla="*/ 8 h 20170"/>
                    <a:gd name="T4" fmla="*/ 0 w 10098"/>
                    <a:gd name="T5" fmla="*/ 0 h 20170"/>
                    <a:gd name="T6" fmla="*/ 0 60000 65536"/>
                    <a:gd name="T7" fmla="*/ 0 60000 65536"/>
                    <a:gd name="T8" fmla="*/ 0 60000 65536"/>
                  </a:gdLst>
                  <a:ahLst/>
                  <a:cxnLst>
                    <a:cxn ang="T6">
                      <a:pos x="T0" y="T1"/>
                    </a:cxn>
                    <a:cxn ang="T7">
                      <a:pos x="T2" y="T3"/>
                    </a:cxn>
                    <a:cxn ang="T8">
                      <a:pos x="T4" y="T5"/>
                    </a:cxn>
                  </a:cxnLst>
                  <a:rect l="0" t="0" r="r" b="b"/>
                  <a:pathLst>
                    <a:path w="10098" h="20170" fill="none" extrusionOk="0">
                      <a:moveTo>
                        <a:pt x="10098" y="19094"/>
                      </a:moveTo>
                      <a:cubicBezTo>
                        <a:pt x="9330" y="19500"/>
                        <a:pt x="8539" y="19859"/>
                        <a:pt x="7728" y="20169"/>
                      </a:cubicBezTo>
                    </a:path>
                    <a:path w="10098" h="20170" stroke="0" extrusionOk="0">
                      <a:moveTo>
                        <a:pt x="10098" y="19094"/>
                      </a:moveTo>
                      <a:cubicBezTo>
                        <a:pt x="9330" y="19500"/>
                        <a:pt x="8539" y="19859"/>
                        <a:pt x="7728" y="20169"/>
                      </a:cubicBezTo>
                      <a:lnTo>
                        <a:pt x="0" y="0"/>
                      </a:lnTo>
                      <a:lnTo>
                        <a:pt x="10098" y="19094"/>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6" name="Arc 49"/>
                <p:cNvSpPr>
                  <a:spLocks/>
                </p:cNvSpPr>
                <p:nvPr/>
              </p:nvSpPr>
              <p:spPr bwMode="auto">
                <a:xfrm>
                  <a:off x="2968" y="2282"/>
                  <a:ext cx="221" cy="385"/>
                </a:xfrm>
                <a:custGeom>
                  <a:avLst/>
                  <a:gdLst>
                    <a:gd name="T0" fmla="*/ 5 w 10191"/>
                    <a:gd name="T1" fmla="*/ 8 h 19094"/>
                    <a:gd name="T2" fmla="*/ 5 w 10191"/>
                    <a:gd name="T3" fmla="*/ 8 h 19094"/>
                    <a:gd name="T4" fmla="*/ 0 w 10191"/>
                    <a:gd name="T5" fmla="*/ 0 h 19094"/>
                    <a:gd name="T6" fmla="*/ 0 60000 65536"/>
                    <a:gd name="T7" fmla="*/ 0 60000 65536"/>
                    <a:gd name="T8" fmla="*/ 0 60000 65536"/>
                  </a:gdLst>
                  <a:ahLst/>
                  <a:cxnLst>
                    <a:cxn ang="T6">
                      <a:pos x="T0" y="T1"/>
                    </a:cxn>
                    <a:cxn ang="T7">
                      <a:pos x="T2" y="T3"/>
                    </a:cxn>
                    <a:cxn ang="T8">
                      <a:pos x="T4" y="T5"/>
                    </a:cxn>
                  </a:cxnLst>
                  <a:rect l="0" t="0" r="r" b="b"/>
                  <a:pathLst>
                    <a:path w="10191" h="19094" fill="none" extrusionOk="0">
                      <a:moveTo>
                        <a:pt x="10190" y="19044"/>
                      </a:moveTo>
                      <a:cubicBezTo>
                        <a:pt x="10160" y="19061"/>
                        <a:pt x="10129" y="19077"/>
                        <a:pt x="10098" y="19094"/>
                      </a:cubicBezTo>
                    </a:path>
                    <a:path w="10191" h="19094" stroke="0" extrusionOk="0">
                      <a:moveTo>
                        <a:pt x="10190" y="19044"/>
                      </a:moveTo>
                      <a:cubicBezTo>
                        <a:pt x="10160" y="19061"/>
                        <a:pt x="10129" y="19077"/>
                        <a:pt x="10098" y="19094"/>
                      </a:cubicBezTo>
                      <a:lnTo>
                        <a:pt x="0" y="0"/>
                      </a:lnTo>
                      <a:lnTo>
                        <a:pt x="10190" y="19044"/>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7" name="Arc 50"/>
                <p:cNvSpPr>
                  <a:spLocks/>
                </p:cNvSpPr>
                <p:nvPr/>
              </p:nvSpPr>
              <p:spPr bwMode="auto">
                <a:xfrm>
                  <a:off x="2968" y="2282"/>
                  <a:ext cx="295" cy="369"/>
                </a:xfrm>
                <a:custGeom>
                  <a:avLst/>
                  <a:gdLst>
                    <a:gd name="T0" fmla="*/ 6 w 13623"/>
                    <a:gd name="T1" fmla="*/ 7 h 18315"/>
                    <a:gd name="T2" fmla="*/ 5 w 13623"/>
                    <a:gd name="T3" fmla="*/ 7 h 18315"/>
                    <a:gd name="T4" fmla="*/ 0 w 13623"/>
                    <a:gd name="T5" fmla="*/ 0 h 18315"/>
                    <a:gd name="T6" fmla="*/ 0 60000 65536"/>
                    <a:gd name="T7" fmla="*/ 0 60000 65536"/>
                    <a:gd name="T8" fmla="*/ 0 60000 65536"/>
                  </a:gdLst>
                  <a:ahLst/>
                  <a:cxnLst>
                    <a:cxn ang="T6">
                      <a:pos x="T0" y="T1"/>
                    </a:cxn>
                    <a:cxn ang="T7">
                      <a:pos x="T2" y="T3"/>
                    </a:cxn>
                    <a:cxn ang="T8">
                      <a:pos x="T4" y="T5"/>
                    </a:cxn>
                  </a:cxnLst>
                  <a:rect l="0" t="0" r="r" b="b"/>
                  <a:pathLst>
                    <a:path w="13623" h="18315" fill="none" extrusionOk="0">
                      <a:moveTo>
                        <a:pt x="13622" y="16762"/>
                      </a:moveTo>
                      <a:cubicBezTo>
                        <a:pt x="12931" y="17324"/>
                        <a:pt x="12206" y="17842"/>
                        <a:pt x="11450" y="18314"/>
                      </a:cubicBezTo>
                    </a:path>
                    <a:path w="13623" h="18315" stroke="0" extrusionOk="0">
                      <a:moveTo>
                        <a:pt x="13622" y="16762"/>
                      </a:moveTo>
                      <a:cubicBezTo>
                        <a:pt x="12931" y="17324"/>
                        <a:pt x="12206" y="17842"/>
                        <a:pt x="11450" y="18314"/>
                      </a:cubicBezTo>
                      <a:lnTo>
                        <a:pt x="0" y="0"/>
                      </a:lnTo>
                      <a:lnTo>
                        <a:pt x="13622" y="16762"/>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8" name="Arc 51"/>
                <p:cNvSpPr>
                  <a:spLocks/>
                </p:cNvSpPr>
                <p:nvPr/>
              </p:nvSpPr>
              <p:spPr bwMode="auto">
                <a:xfrm>
                  <a:off x="2968" y="2282"/>
                  <a:ext cx="360" cy="318"/>
                </a:xfrm>
                <a:custGeom>
                  <a:avLst/>
                  <a:gdLst>
                    <a:gd name="T0" fmla="*/ 8 w 16635"/>
                    <a:gd name="T1" fmla="*/ 6 h 15759"/>
                    <a:gd name="T2" fmla="*/ 7 w 16635"/>
                    <a:gd name="T3" fmla="*/ 6 h 15759"/>
                    <a:gd name="T4" fmla="*/ 0 w 16635"/>
                    <a:gd name="T5" fmla="*/ 0 h 15759"/>
                    <a:gd name="T6" fmla="*/ 0 60000 65536"/>
                    <a:gd name="T7" fmla="*/ 0 60000 65536"/>
                    <a:gd name="T8" fmla="*/ 0 60000 65536"/>
                  </a:gdLst>
                  <a:ahLst/>
                  <a:cxnLst>
                    <a:cxn ang="T6">
                      <a:pos x="T0" y="T1"/>
                    </a:cxn>
                    <a:cxn ang="T7">
                      <a:pos x="T2" y="T3"/>
                    </a:cxn>
                    <a:cxn ang="T8">
                      <a:pos x="T4" y="T5"/>
                    </a:cxn>
                  </a:cxnLst>
                  <a:rect l="0" t="0" r="r" b="b"/>
                  <a:pathLst>
                    <a:path w="16635" h="15759" fill="none" extrusionOk="0">
                      <a:moveTo>
                        <a:pt x="16635" y="13778"/>
                      </a:moveTo>
                      <a:cubicBezTo>
                        <a:pt x="16056" y="14476"/>
                        <a:pt x="15434" y="15138"/>
                        <a:pt x="14772" y="15758"/>
                      </a:cubicBezTo>
                    </a:path>
                    <a:path w="16635" h="15759" stroke="0" extrusionOk="0">
                      <a:moveTo>
                        <a:pt x="16635" y="13778"/>
                      </a:moveTo>
                      <a:cubicBezTo>
                        <a:pt x="16056" y="14476"/>
                        <a:pt x="15434" y="15138"/>
                        <a:pt x="14772" y="15758"/>
                      </a:cubicBezTo>
                      <a:lnTo>
                        <a:pt x="0" y="0"/>
                      </a:lnTo>
                      <a:lnTo>
                        <a:pt x="16635" y="13778"/>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89" name="Arc 52"/>
                <p:cNvSpPr>
                  <a:spLocks/>
                </p:cNvSpPr>
                <p:nvPr/>
              </p:nvSpPr>
              <p:spPr bwMode="auto">
                <a:xfrm>
                  <a:off x="2968" y="2282"/>
                  <a:ext cx="412" cy="253"/>
                </a:xfrm>
                <a:custGeom>
                  <a:avLst/>
                  <a:gdLst>
                    <a:gd name="T0" fmla="*/ 9 w 19021"/>
                    <a:gd name="T1" fmla="*/ 4 h 12527"/>
                    <a:gd name="T2" fmla="*/ 8 w 19021"/>
                    <a:gd name="T3" fmla="*/ 5 h 12527"/>
                    <a:gd name="T4" fmla="*/ 0 w 19021"/>
                    <a:gd name="T5" fmla="*/ 0 h 12527"/>
                    <a:gd name="T6" fmla="*/ 0 60000 65536"/>
                    <a:gd name="T7" fmla="*/ 0 60000 65536"/>
                    <a:gd name="T8" fmla="*/ 0 60000 65536"/>
                  </a:gdLst>
                  <a:ahLst/>
                  <a:cxnLst>
                    <a:cxn ang="T6">
                      <a:pos x="T0" y="T1"/>
                    </a:cxn>
                    <a:cxn ang="T7">
                      <a:pos x="T2" y="T3"/>
                    </a:cxn>
                    <a:cxn ang="T8">
                      <a:pos x="T4" y="T5"/>
                    </a:cxn>
                  </a:cxnLst>
                  <a:rect l="0" t="0" r="r" b="b"/>
                  <a:pathLst>
                    <a:path w="19021" h="12527" fill="none" extrusionOk="0">
                      <a:moveTo>
                        <a:pt x="19021" y="10234"/>
                      </a:moveTo>
                      <a:cubicBezTo>
                        <a:pt x="18594" y="11027"/>
                        <a:pt x="18118" y="11793"/>
                        <a:pt x="17596" y="12526"/>
                      </a:cubicBezTo>
                    </a:path>
                    <a:path w="19021" h="12527" stroke="0" extrusionOk="0">
                      <a:moveTo>
                        <a:pt x="19021" y="10234"/>
                      </a:moveTo>
                      <a:cubicBezTo>
                        <a:pt x="18594" y="11027"/>
                        <a:pt x="18118" y="11793"/>
                        <a:pt x="17596" y="12526"/>
                      </a:cubicBezTo>
                      <a:lnTo>
                        <a:pt x="0" y="0"/>
                      </a:lnTo>
                      <a:lnTo>
                        <a:pt x="19021" y="10234"/>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0" name="Arc 53"/>
                <p:cNvSpPr>
                  <a:spLocks/>
                </p:cNvSpPr>
                <p:nvPr/>
              </p:nvSpPr>
              <p:spPr bwMode="auto">
                <a:xfrm>
                  <a:off x="2968" y="2282"/>
                  <a:ext cx="431" cy="179"/>
                </a:xfrm>
                <a:custGeom>
                  <a:avLst/>
                  <a:gdLst>
                    <a:gd name="T0" fmla="*/ 9 w 19894"/>
                    <a:gd name="T1" fmla="*/ 3 h 8857"/>
                    <a:gd name="T2" fmla="*/ 9 w 19894"/>
                    <a:gd name="T3" fmla="*/ 4 h 8857"/>
                    <a:gd name="T4" fmla="*/ 0 w 19894"/>
                    <a:gd name="T5" fmla="*/ 0 h 8857"/>
                    <a:gd name="T6" fmla="*/ 0 60000 65536"/>
                    <a:gd name="T7" fmla="*/ 0 60000 65536"/>
                    <a:gd name="T8" fmla="*/ 0 60000 65536"/>
                  </a:gdLst>
                  <a:ahLst/>
                  <a:cxnLst>
                    <a:cxn ang="T6">
                      <a:pos x="T0" y="T1"/>
                    </a:cxn>
                    <a:cxn ang="T7">
                      <a:pos x="T2" y="T3"/>
                    </a:cxn>
                    <a:cxn ang="T8">
                      <a:pos x="T4" y="T5"/>
                    </a:cxn>
                  </a:cxnLst>
                  <a:rect l="0" t="0" r="r" b="b"/>
                  <a:pathLst>
                    <a:path w="19894" h="8857" fill="none" extrusionOk="0">
                      <a:moveTo>
                        <a:pt x="19894" y="8413"/>
                      </a:moveTo>
                      <a:cubicBezTo>
                        <a:pt x="19831" y="8561"/>
                        <a:pt x="19766" y="8709"/>
                        <a:pt x="19700" y="8857"/>
                      </a:cubicBezTo>
                    </a:path>
                    <a:path w="19894" h="8857" stroke="0" extrusionOk="0">
                      <a:moveTo>
                        <a:pt x="19894" y="8413"/>
                      </a:moveTo>
                      <a:cubicBezTo>
                        <a:pt x="19831" y="8561"/>
                        <a:pt x="19766" y="8709"/>
                        <a:pt x="19700" y="8857"/>
                      </a:cubicBezTo>
                      <a:lnTo>
                        <a:pt x="0" y="0"/>
                      </a:lnTo>
                      <a:lnTo>
                        <a:pt x="19894" y="8413"/>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1" name="Arc 54"/>
                <p:cNvSpPr>
                  <a:spLocks/>
                </p:cNvSpPr>
                <p:nvPr/>
              </p:nvSpPr>
              <p:spPr bwMode="auto">
                <a:xfrm>
                  <a:off x="2968" y="2282"/>
                  <a:ext cx="448" cy="170"/>
                </a:xfrm>
                <a:custGeom>
                  <a:avLst/>
                  <a:gdLst>
                    <a:gd name="T0" fmla="*/ 10 w 20688"/>
                    <a:gd name="T1" fmla="*/ 3 h 8413"/>
                    <a:gd name="T2" fmla="*/ 9 w 20688"/>
                    <a:gd name="T3" fmla="*/ 3 h 8413"/>
                    <a:gd name="T4" fmla="*/ 0 w 20688"/>
                    <a:gd name="T5" fmla="*/ 0 h 8413"/>
                    <a:gd name="T6" fmla="*/ 0 60000 65536"/>
                    <a:gd name="T7" fmla="*/ 0 60000 65536"/>
                    <a:gd name="T8" fmla="*/ 0 60000 65536"/>
                  </a:gdLst>
                  <a:ahLst/>
                  <a:cxnLst>
                    <a:cxn ang="T6">
                      <a:pos x="T0" y="T1"/>
                    </a:cxn>
                    <a:cxn ang="T7">
                      <a:pos x="T2" y="T3"/>
                    </a:cxn>
                    <a:cxn ang="T8">
                      <a:pos x="T4" y="T5"/>
                    </a:cxn>
                  </a:cxnLst>
                  <a:rect l="0" t="0" r="r" b="b"/>
                  <a:pathLst>
                    <a:path w="20688" h="8413" fill="none" extrusionOk="0">
                      <a:moveTo>
                        <a:pt x="20688" y="6210"/>
                      </a:moveTo>
                      <a:cubicBezTo>
                        <a:pt x="20463" y="6958"/>
                        <a:pt x="20198" y="7693"/>
                        <a:pt x="19894" y="8413"/>
                      </a:cubicBezTo>
                    </a:path>
                    <a:path w="20688" h="8413" stroke="0" extrusionOk="0">
                      <a:moveTo>
                        <a:pt x="20688" y="6210"/>
                      </a:moveTo>
                      <a:cubicBezTo>
                        <a:pt x="20463" y="6958"/>
                        <a:pt x="20198" y="7693"/>
                        <a:pt x="19894" y="8413"/>
                      </a:cubicBezTo>
                      <a:lnTo>
                        <a:pt x="0" y="0"/>
                      </a:lnTo>
                      <a:lnTo>
                        <a:pt x="20688" y="621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2" name="Arc 55"/>
                <p:cNvSpPr>
                  <a:spLocks/>
                </p:cNvSpPr>
                <p:nvPr/>
              </p:nvSpPr>
              <p:spPr bwMode="auto">
                <a:xfrm>
                  <a:off x="2968" y="2282"/>
                  <a:ext cx="460" cy="96"/>
                </a:xfrm>
                <a:custGeom>
                  <a:avLst/>
                  <a:gdLst>
                    <a:gd name="T0" fmla="*/ 10 w 21275"/>
                    <a:gd name="T1" fmla="*/ 2 h 4771"/>
                    <a:gd name="T2" fmla="*/ 10 w 21275"/>
                    <a:gd name="T3" fmla="*/ 2 h 4771"/>
                    <a:gd name="T4" fmla="*/ 0 w 21275"/>
                    <a:gd name="T5" fmla="*/ 0 h 4771"/>
                    <a:gd name="T6" fmla="*/ 0 60000 65536"/>
                    <a:gd name="T7" fmla="*/ 0 60000 65536"/>
                    <a:gd name="T8" fmla="*/ 0 60000 65536"/>
                  </a:gdLst>
                  <a:ahLst/>
                  <a:cxnLst>
                    <a:cxn ang="T6">
                      <a:pos x="T0" y="T1"/>
                    </a:cxn>
                    <a:cxn ang="T7">
                      <a:pos x="T2" y="T3"/>
                    </a:cxn>
                    <a:cxn ang="T8">
                      <a:pos x="T4" y="T5"/>
                    </a:cxn>
                  </a:cxnLst>
                  <a:rect l="0" t="0" r="r" b="b"/>
                  <a:pathLst>
                    <a:path w="21275" h="4771" fill="none" extrusionOk="0">
                      <a:moveTo>
                        <a:pt x="21275" y="3732"/>
                      </a:moveTo>
                      <a:cubicBezTo>
                        <a:pt x="21214" y="4080"/>
                        <a:pt x="21144" y="4426"/>
                        <a:pt x="21066" y="4771"/>
                      </a:cubicBezTo>
                    </a:path>
                    <a:path w="21275" h="4771" stroke="0" extrusionOk="0">
                      <a:moveTo>
                        <a:pt x="21275" y="3732"/>
                      </a:moveTo>
                      <a:cubicBezTo>
                        <a:pt x="21214" y="4080"/>
                        <a:pt x="21144" y="4426"/>
                        <a:pt x="21066" y="4771"/>
                      </a:cubicBezTo>
                      <a:lnTo>
                        <a:pt x="0" y="0"/>
                      </a:lnTo>
                      <a:lnTo>
                        <a:pt x="21275" y="3732"/>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3" name="Arc 56"/>
                <p:cNvSpPr>
                  <a:spLocks/>
                </p:cNvSpPr>
                <p:nvPr/>
              </p:nvSpPr>
              <p:spPr bwMode="auto">
                <a:xfrm>
                  <a:off x="2968" y="2282"/>
                  <a:ext cx="465" cy="75"/>
                </a:xfrm>
                <a:custGeom>
                  <a:avLst/>
                  <a:gdLst>
                    <a:gd name="T0" fmla="*/ 10 w 21499"/>
                    <a:gd name="T1" fmla="*/ 1 h 3732"/>
                    <a:gd name="T2" fmla="*/ 10 w 21499"/>
                    <a:gd name="T3" fmla="*/ 2 h 3732"/>
                    <a:gd name="T4" fmla="*/ 0 w 21499"/>
                    <a:gd name="T5" fmla="*/ 0 h 3732"/>
                    <a:gd name="T6" fmla="*/ 0 60000 65536"/>
                    <a:gd name="T7" fmla="*/ 0 60000 65536"/>
                    <a:gd name="T8" fmla="*/ 0 60000 65536"/>
                  </a:gdLst>
                  <a:ahLst/>
                  <a:cxnLst>
                    <a:cxn ang="T6">
                      <a:pos x="T0" y="T1"/>
                    </a:cxn>
                    <a:cxn ang="T7">
                      <a:pos x="T2" y="T3"/>
                    </a:cxn>
                    <a:cxn ang="T8">
                      <a:pos x="T4" y="T5"/>
                    </a:cxn>
                  </a:cxnLst>
                  <a:rect l="0" t="0" r="r" b="b"/>
                  <a:pathLst>
                    <a:path w="21499" h="3732" fill="none" extrusionOk="0">
                      <a:moveTo>
                        <a:pt x="21498" y="2088"/>
                      </a:moveTo>
                      <a:cubicBezTo>
                        <a:pt x="21445" y="2639"/>
                        <a:pt x="21370" y="3187"/>
                        <a:pt x="21275" y="3732"/>
                      </a:cubicBezTo>
                    </a:path>
                    <a:path w="21499" h="3732" stroke="0" extrusionOk="0">
                      <a:moveTo>
                        <a:pt x="21498" y="2088"/>
                      </a:moveTo>
                      <a:cubicBezTo>
                        <a:pt x="21445" y="2639"/>
                        <a:pt x="21370" y="3187"/>
                        <a:pt x="21275" y="3732"/>
                      </a:cubicBezTo>
                      <a:lnTo>
                        <a:pt x="0" y="0"/>
                      </a:lnTo>
                      <a:lnTo>
                        <a:pt x="21498" y="2088"/>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4" name="Arc 57"/>
                <p:cNvSpPr>
                  <a:spLocks/>
                </p:cNvSpPr>
                <p:nvPr/>
              </p:nvSpPr>
              <p:spPr bwMode="auto">
                <a:xfrm>
                  <a:off x="2968" y="2259"/>
                  <a:ext cx="468" cy="32"/>
                </a:xfrm>
                <a:custGeom>
                  <a:avLst/>
                  <a:gdLst>
                    <a:gd name="T0" fmla="*/ 10 w 21600"/>
                    <a:gd name="T1" fmla="*/ 0 h 1590"/>
                    <a:gd name="T2" fmla="*/ 10 w 21600"/>
                    <a:gd name="T3" fmla="*/ 1 h 1590"/>
                    <a:gd name="T4" fmla="*/ 0 w 21600"/>
                    <a:gd name="T5" fmla="*/ 0 h 1590"/>
                    <a:gd name="T6" fmla="*/ 0 60000 65536"/>
                    <a:gd name="T7" fmla="*/ 0 60000 65536"/>
                    <a:gd name="T8" fmla="*/ 0 60000 65536"/>
                  </a:gdLst>
                  <a:ahLst/>
                  <a:cxnLst>
                    <a:cxn ang="T6">
                      <a:pos x="T0" y="T1"/>
                    </a:cxn>
                    <a:cxn ang="T7">
                      <a:pos x="T2" y="T3"/>
                    </a:cxn>
                    <a:cxn ang="T8">
                      <a:pos x="T4" y="T5"/>
                    </a:cxn>
                  </a:cxnLst>
                  <a:rect l="0" t="0" r="r" b="b"/>
                  <a:pathLst>
                    <a:path w="21600" h="1590" fill="none" extrusionOk="0">
                      <a:moveTo>
                        <a:pt x="21567" y="-1"/>
                      </a:moveTo>
                      <a:cubicBezTo>
                        <a:pt x="21589" y="396"/>
                        <a:pt x="21600" y="794"/>
                        <a:pt x="21600" y="1192"/>
                      </a:cubicBezTo>
                      <a:cubicBezTo>
                        <a:pt x="21600" y="1324"/>
                        <a:pt x="21598" y="1457"/>
                        <a:pt x="21596" y="1590"/>
                      </a:cubicBezTo>
                    </a:path>
                    <a:path w="21600" h="1590" stroke="0" extrusionOk="0">
                      <a:moveTo>
                        <a:pt x="21567" y="-1"/>
                      </a:moveTo>
                      <a:cubicBezTo>
                        <a:pt x="21589" y="396"/>
                        <a:pt x="21600" y="794"/>
                        <a:pt x="21600" y="1192"/>
                      </a:cubicBezTo>
                      <a:cubicBezTo>
                        <a:pt x="21600" y="1324"/>
                        <a:pt x="21598" y="1457"/>
                        <a:pt x="21596" y="1590"/>
                      </a:cubicBezTo>
                      <a:lnTo>
                        <a:pt x="0" y="1192"/>
                      </a:lnTo>
                      <a:lnTo>
                        <a:pt x="21567" y="-1"/>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5" name="Arc 58"/>
                <p:cNvSpPr>
                  <a:spLocks/>
                </p:cNvSpPr>
                <p:nvPr/>
              </p:nvSpPr>
              <p:spPr bwMode="auto">
                <a:xfrm>
                  <a:off x="2968" y="2237"/>
                  <a:ext cx="467" cy="46"/>
                </a:xfrm>
                <a:custGeom>
                  <a:avLst/>
                  <a:gdLst>
                    <a:gd name="T0" fmla="*/ 10 w 21567"/>
                    <a:gd name="T1" fmla="*/ 0 h 2286"/>
                    <a:gd name="T2" fmla="*/ 10 w 21567"/>
                    <a:gd name="T3" fmla="*/ 0 h 2286"/>
                    <a:gd name="T4" fmla="*/ 0 w 21567"/>
                    <a:gd name="T5" fmla="*/ 1 h 2286"/>
                    <a:gd name="T6" fmla="*/ 0 60000 65536"/>
                    <a:gd name="T7" fmla="*/ 0 60000 65536"/>
                    <a:gd name="T8" fmla="*/ 0 60000 65536"/>
                  </a:gdLst>
                  <a:ahLst/>
                  <a:cxnLst>
                    <a:cxn ang="T6">
                      <a:pos x="T0" y="T1"/>
                    </a:cxn>
                    <a:cxn ang="T7">
                      <a:pos x="T2" y="T3"/>
                    </a:cxn>
                    <a:cxn ang="T8">
                      <a:pos x="T4" y="T5"/>
                    </a:cxn>
                  </a:cxnLst>
                  <a:rect l="0" t="0" r="r" b="b"/>
                  <a:pathLst>
                    <a:path w="21567" h="2286" fill="none" extrusionOk="0">
                      <a:moveTo>
                        <a:pt x="21478" y="0"/>
                      </a:moveTo>
                      <a:cubicBezTo>
                        <a:pt x="21517" y="363"/>
                        <a:pt x="21546" y="728"/>
                        <a:pt x="21567" y="1093"/>
                      </a:cubicBezTo>
                    </a:path>
                    <a:path w="21567" h="2286" stroke="0" extrusionOk="0">
                      <a:moveTo>
                        <a:pt x="21478" y="0"/>
                      </a:moveTo>
                      <a:cubicBezTo>
                        <a:pt x="21517" y="363"/>
                        <a:pt x="21546" y="728"/>
                        <a:pt x="21567" y="1093"/>
                      </a:cubicBezTo>
                      <a:lnTo>
                        <a:pt x="0" y="2286"/>
                      </a:lnTo>
                      <a:lnTo>
                        <a:pt x="21478"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6" name="Arc 59"/>
                <p:cNvSpPr>
                  <a:spLocks/>
                </p:cNvSpPr>
                <p:nvPr/>
              </p:nvSpPr>
              <p:spPr bwMode="auto">
                <a:xfrm>
                  <a:off x="2968" y="2162"/>
                  <a:ext cx="460" cy="121"/>
                </a:xfrm>
                <a:custGeom>
                  <a:avLst/>
                  <a:gdLst>
                    <a:gd name="T0" fmla="*/ 10 w 21258"/>
                    <a:gd name="T1" fmla="*/ 0 h 6003"/>
                    <a:gd name="T2" fmla="*/ 10 w 21258"/>
                    <a:gd name="T3" fmla="*/ 1 h 6003"/>
                    <a:gd name="T4" fmla="*/ 0 w 21258"/>
                    <a:gd name="T5" fmla="*/ 2 h 6003"/>
                    <a:gd name="T6" fmla="*/ 0 60000 65536"/>
                    <a:gd name="T7" fmla="*/ 0 60000 65536"/>
                    <a:gd name="T8" fmla="*/ 0 60000 65536"/>
                  </a:gdLst>
                  <a:ahLst/>
                  <a:cxnLst>
                    <a:cxn ang="T6">
                      <a:pos x="T0" y="T1"/>
                    </a:cxn>
                    <a:cxn ang="T7">
                      <a:pos x="T2" y="T3"/>
                    </a:cxn>
                    <a:cxn ang="T8">
                      <a:pos x="T4" y="T5"/>
                    </a:cxn>
                  </a:cxnLst>
                  <a:rect l="0" t="0" r="r" b="b"/>
                  <a:pathLst>
                    <a:path w="21258" h="6003" fill="none" extrusionOk="0">
                      <a:moveTo>
                        <a:pt x="20749" y="-1"/>
                      </a:moveTo>
                      <a:cubicBezTo>
                        <a:pt x="20956" y="715"/>
                        <a:pt x="21126" y="1441"/>
                        <a:pt x="21258" y="2174"/>
                      </a:cubicBezTo>
                    </a:path>
                    <a:path w="21258" h="6003" stroke="0" extrusionOk="0">
                      <a:moveTo>
                        <a:pt x="20749" y="-1"/>
                      </a:moveTo>
                      <a:cubicBezTo>
                        <a:pt x="20956" y="715"/>
                        <a:pt x="21126" y="1441"/>
                        <a:pt x="21258" y="2174"/>
                      </a:cubicBezTo>
                      <a:lnTo>
                        <a:pt x="0" y="6003"/>
                      </a:lnTo>
                      <a:lnTo>
                        <a:pt x="20749" y="-1"/>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7" name="Arc 60"/>
                <p:cNvSpPr>
                  <a:spLocks/>
                </p:cNvSpPr>
                <p:nvPr/>
              </p:nvSpPr>
              <p:spPr bwMode="auto">
                <a:xfrm>
                  <a:off x="2968" y="2151"/>
                  <a:ext cx="449" cy="132"/>
                </a:xfrm>
                <a:custGeom>
                  <a:avLst/>
                  <a:gdLst>
                    <a:gd name="T0" fmla="*/ 10 w 20749"/>
                    <a:gd name="T1" fmla="*/ 0 h 6554"/>
                    <a:gd name="T2" fmla="*/ 10 w 20749"/>
                    <a:gd name="T3" fmla="*/ 0 h 6554"/>
                    <a:gd name="T4" fmla="*/ 0 w 20749"/>
                    <a:gd name="T5" fmla="*/ 3 h 6554"/>
                    <a:gd name="T6" fmla="*/ 0 60000 65536"/>
                    <a:gd name="T7" fmla="*/ 0 60000 65536"/>
                    <a:gd name="T8" fmla="*/ 0 60000 65536"/>
                  </a:gdLst>
                  <a:ahLst/>
                  <a:cxnLst>
                    <a:cxn ang="T6">
                      <a:pos x="T0" y="T1"/>
                    </a:cxn>
                    <a:cxn ang="T7">
                      <a:pos x="T2" y="T3"/>
                    </a:cxn>
                    <a:cxn ang="T8">
                      <a:pos x="T4" y="T5"/>
                    </a:cxn>
                  </a:cxnLst>
                  <a:rect l="0" t="0" r="r" b="b"/>
                  <a:pathLst>
                    <a:path w="20749" h="6554" fill="none" extrusionOk="0">
                      <a:moveTo>
                        <a:pt x="20581" y="0"/>
                      </a:moveTo>
                      <a:cubicBezTo>
                        <a:pt x="20639" y="182"/>
                        <a:pt x="20695" y="366"/>
                        <a:pt x="20749" y="550"/>
                      </a:cubicBezTo>
                    </a:path>
                    <a:path w="20749" h="6554" stroke="0" extrusionOk="0">
                      <a:moveTo>
                        <a:pt x="20581" y="0"/>
                      </a:moveTo>
                      <a:cubicBezTo>
                        <a:pt x="20639" y="182"/>
                        <a:pt x="20695" y="366"/>
                        <a:pt x="20749" y="550"/>
                      </a:cubicBezTo>
                      <a:lnTo>
                        <a:pt x="0" y="6554"/>
                      </a:lnTo>
                      <a:lnTo>
                        <a:pt x="20581"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8" name="Arc 61"/>
                <p:cNvSpPr>
                  <a:spLocks/>
                </p:cNvSpPr>
                <p:nvPr/>
              </p:nvSpPr>
              <p:spPr bwMode="auto">
                <a:xfrm>
                  <a:off x="2968" y="2072"/>
                  <a:ext cx="434" cy="211"/>
                </a:xfrm>
                <a:custGeom>
                  <a:avLst/>
                  <a:gdLst>
                    <a:gd name="T0" fmla="*/ 9 w 20067"/>
                    <a:gd name="T1" fmla="*/ 0 h 10465"/>
                    <a:gd name="T2" fmla="*/ 9 w 20067"/>
                    <a:gd name="T3" fmla="*/ 1 h 10465"/>
                    <a:gd name="T4" fmla="*/ 0 w 20067"/>
                    <a:gd name="T5" fmla="*/ 4 h 10465"/>
                    <a:gd name="T6" fmla="*/ 0 60000 65536"/>
                    <a:gd name="T7" fmla="*/ 0 60000 65536"/>
                    <a:gd name="T8" fmla="*/ 0 60000 65536"/>
                  </a:gdLst>
                  <a:ahLst/>
                  <a:cxnLst>
                    <a:cxn ang="T6">
                      <a:pos x="T0" y="T1"/>
                    </a:cxn>
                    <a:cxn ang="T7">
                      <a:pos x="T2" y="T3"/>
                    </a:cxn>
                    <a:cxn ang="T8">
                      <a:pos x="T4" y="T5"/>
                    </a:cxn>
                  </a:cxnLst>
                  <a:rect l="0" t="0" r="r" b="b"/>
                  <a:pathLst>
                    <a:path w="20067" h="10465" fill="none" extrusionOk="0">
                      <a:moveTo>
                        <a:pt x="18895" y="0"/>
                      </a:moveTo>
                      <a:cubicBezTo>
                        <a:pt x="19338" y="799"/>
                        <a:pt x="19729" y="1625"/>
                        <a:pt x="20067" y="2473"/>
                      </a:cubicBezTo>
                    </a:path>
                    <a:path w="20067" h="10465" stroke="0" extrusionOk="0">
                      <a:moveTo>
                        <a:pt x="18895" y="0"/>
                      </a:moveTo>
                      <a:cubicBezTo>
                        <a:pt x="19338" y="799"/>
                        <a:pt x="19729" y="1625"/>
                        <a:pt x="20067" y="2473"/>
                      </a:cubicBezTo>
                      <a:lnTo>
                        <a:pt x="0" y="10465"/>
                      </a:lnTo>
                      <a:lnTo>
                        <a:pt x="18895"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399" name="Arc 62"/>
                <p:cNvSpPr>
                  <a:spLocks/>
                </p:cNvSpPr>
                <p:nvPr/>
              </p:nvSpPr>
              <p:spPr bwMode="auto">
                <a:xfrm>
                  <a:off x="2968" y="2002"/>
                  <a:ext cx="392" cy="281"/>
                </a:xfrm>
                <a:custGeom>
                  <a:avLst/>
                  <a:gdLst>
                    <a:gd name="T0" fmla="*/ 8 w 18119"/>
                    <a:gd name="T1" fmla="*/ 0 h 13941"/>
                    <a:gd name="T2" fmla="*/ 8 w 18119"/>
                    <a:gd name="T3" fmla="*/ 1 h 13941"/>
                    <a:gd name="T4" fmla="*/ 0 w 18119"/>
                    <a:gd name="T5" fmla="*/ 6 h 13941"/>
                    <a:gd name="T6" fmla="*/ 0 60000 65536"/>
                    <a:gd name="T7" fmla="*/ 0 60000 65536"/>
                    <a:gd name="T8" fmla="*/ 0 60000 65536"/>
                  </a:gdLst>
                  <a:ahLst/>
                  <a:cxnLst>
                    <a:cxn ang="T6">
                      <a:pos x="T0" y="T1"/>
                    </a:cxn>
                    <a:cxn ang="T7">
                      <a:pos x="T2" y="T3"/>
                    </a:cxn>
                    <a:cxn ang="T8">
                      <a:pos x="T4" y="T5"/>
                    </a:cxn>
                  </a:cxnLst>
                  <a:rect l="0" t="0" r="r" b="b"/>
                  <a:pathLst>
                    <a:path w="18119" h="13941" fill="none" extrusionOk="0">
                      <a:moveTo>
                        <a:pt x="16498" y="0"/>
                      </a:moveTo>
                      <a:cubicBezTo>
                        <a:pt x="17084" y="692"/>
                        <a:pt x="17625" y="1421"/>
                        <a:pt x="18118" y="2182"/>
                      </a:cubicBezTo>
                    </a:path>
                    <a:path w="18119" h="13941" stroke="0" extrusionOk="0">
                      <a:moveTo>
                        <a:pt x="16498" y="0"/>
                      </a:moveTo>
                      <a:cubicBezTo>
                        <a:pt x="17084" y="692"/>
                        <a:pt x="17625" y="1421"/>
                        <a:pt x="18118" y="2182"/>
                      </a:cubicBezTo>
                      <a:lnTo>
                        <a:pt x="0" y="13941"/>
                      </a:lnTo>
                      <a:lnTo>
                        <a:pt x="16498"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400" name="Arc 63"/>
                <p:cNvSpPr>
                  <a:spLocks/>
                </p:cNvSpPr>
                <p:nvPr/>
              </p:nvSpPr>
              <p:spPr bwMode="auto">
                <a:xfrm>
                  <a:off x="2968" y="1943"/>
                  <a:ext cx="335" cy="340"/>
                </a:xfrm>
                <a:custGeom>
                  <a:avLst/>
                  <a:gdLst>
                    <a:gd name="T0" fmla="*/ 6 w 15472"/>
                    <a:gd name="T1" fmla="*/ 0 h 16844"/>
                    <a:gd name="T2" fmla="*/ 7 w 15472"/>
                    <a:gd name="T3" fmla="*/ 1 h 16844"/>
                    <a:gd name="T4" fmla="*/ 0 w 15472"/>
                    <a:gd name="T5" fmla="*/ 7 h 16844"/>
                    <a:gd name="T6" fmla="*/ 0 60000 65536"/>
                    <a:gd name="T7" fmla="*/ 0 60000 65536"/>
                    <a:gd name="T8" fmla="*/ 0 60000 65536"/>
                  </a:gdLst>
                  <a:ahLst/>
                  <a:cxnLst>
                    <a:cxn ang="T6">
                      <a:pos x="T0" y="T1"/>
                    </a:cxn>
                    <a:cxn ang="T7">
                      <a:pos x="T2" y="T3"/>
                    </a:cxn>
                    <a:cxn ang="T8">
                      <a:pos x="T4" y="T5"/>
                    </a:cxn>
                  </a:cxnLst>
                  <a:rect l="0" t="0" r="r" b="b"/>
                  <a:pathLst>
                    <a:path w="15472" h="16844" fill="none" extrusionOk="0">
                      <a:moveTo>
                        <a:pt x="13521" y="0"/>
                      </a:moveTo>
                      <a:cubicBezTo>
                        <a:pt x="14207" y="550"/>
                        <a:pt x="14858" y="1142"/>
                        <a:pt x="15472" y="1771"/>
                      </a:cubicBezTo>
                    </a:path>
                    <a:path w="15472" h="16844" stroke="0" extrusionOk="0">
                      <a:moveTo>
                        <a:pt x="13521" y="0"/>
                      </a:moveTo>
                      <a:cubicBezTo>
                        <a:pt x="14207" y="550"/>
                        <a:pt x="14858" y="1142"/>
                        <a:pt x="15472" y="1771"/>
                      </a:cubicBezTo>
                      <a:lnTo>
                        <a:pt x="0" y="16844"/>
                      </a:lnTo>
                      <a:lnTo>
                        <a:pt x="13521"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401" name="Arc 64"/>
                <p:cNvSpPr>
                  <a:spLocks/>
                </p:cNvSpPr>
                <p:nvPr/>
              </p:nvSpPr>
              <p:spPr bwMode="auto">
                <a:xfrm>
                  <a:off x="2968" y="1897"/>
                  <a:ext cx="266" cy="386"/>
                </a:xfrm>
                <a:custGeom>
                  <a:avLst/>
                  <a:gdLst>
                    <a:gd name="T0" fmla="*/ 5 w 12293"/>
                    <a:gd name="T1" fmla="*/ 0 h 19135"/>
                    <a:gd name="T2" fmla="*/ 6 w 12293"/>
                    <a:gd name="T3" fmla="*/ 1 h 19135"/>
                    <a:gd name="T4" fmla="*/ 0 w 12293"/>
                    <a:gd name="T5" fmla="*/ 8 h 19135"/>
                    <a:gd name="T6" fmla="*/ 0 60000 65536"/>
                    <a:gd name="T7" fmla="*/ 0 60000 65536"/>
                    <a:gd name="T8" fmla="*/ 0 60000 65536"/>
                  </a:gdLst>
                  <a:ahLst/>
                  <a:cxnLst>
                    <a:cxn ang="T6">
                      <a:pos x="T0" y="T1"/>
                    </a:cxn>
                    <a:cxn ang="T7">
                      <a:pos x="T2" y="T3"/>
                    </a:cxn>
                    <a:cxn ang="T8">
                      <a:pos x="T4" y="T5"/>
                    </a:cxn>
                  </a:cxnLst>
                  <a:rect l="0" t="0" r="r" b="b"/>
                  <a:pathLst>
                    <a:path w="12293" h="19135" fill="none" extrusionOk="0">
                      <a:moveTo>
                        <a:pt x="10020" y="0"/>
                      </a:moveTo>
                      <a:cubicBezTo>
                        <a:pt x="10805" y="411"/>
                        <a:pt x="11564" y="870"/>
                        <a:pt x="12292" y="1374"/>
                      </a:cubicBezTo>
                    </a:path>
                    <a:path w="12293" h="19135" stroke="0" extrusionOk="0">
                      <a:moveTo>
                        <a:pt x="10020" y="0"/>
                      </a:moveTo>
                      <a:cubicBezTo>
                        <a:pt x="10805" y="411"/>
                        <a:pt x="11564" y="870"/>
                        <a:pt x="12292" y="1374"/>
                      </a:cubicBezTo>
                      <a:lnTo>
                        <a:pt x="0" y="19135"/>
                      </a:lnTo>
                      <a:lnTo>
                        <a:pt x="10020"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402" name="Arc 65"/>
                <p:cNvSpPr>
                  <a:spLocks/>
                </p:cNvSpPr>
                <p:nvPr/>
              </p:nvSpPr>
              <p:spPr bwMode="auto">
                <a:xfrm>
                  <a:off x="2968" y="1879"/>
                  <a:ext cx="188" cy="404"/>
                </a:xfrm>
                <a:custGeom>
                  <a:avLst/>
                  <a:gdLst>
                    <a:gd name="T0" fmla="*/ 4 w 8681"/>
                    <a:gd name="T1" fmla="*/ 0 h 20054"/>
                    <a:gd name="T2" fmla="*/ 4 w 8681"/>
                    <a:gd name="T3" fmla="*/ 0 h 20054"/>
                    <a:gd name="T4" fmla="*/ 0 w 8681"/>
                    <a:gd name="T5" fmla="*/ 8 h 20054"/>
                    <a:gd name="T6" fmla="*/ 0 60000 65536"/>
                    <a:gd name="T7" fmla="*/ 0 60000 65536"/>
                    <a:gd name="T8" fmla="*/ 0 60000 65536"/>
                  </a:gdLst>
                  <a:ahLst/>
                  <a:cxnLst>
                    <a:cxn ang="T6">
                      <a:pos x="T0" y="T1"/>
                    </a:cxn>
                    <a:cxn ang="T7">
                      <a:pos x="T2" y="T3"/>
                    </a:cxn>
                    <a:cxn ang="T8">
                      <a:pos x="T4" y="T5"/>
                    </a:cxn>
                  </a:cxnLst>
                  <a:rect l="0" t="0" r="r" b="b"/>
                  <a:pathLst>
                    <a:path w="8681" h="20054" fill="none" extrusionOk="0">
                      <a:moveTo>
                        <a:pt x="8025" y="0"/>
                      </a:moveTo>
                      <a:cubicBezTo>
                        <a:pt x="8245" y="88"/>
                        <a:pt x="8464" y="180"/>
                        <a:pt x="8680" y="275"/>
                      </a:cubicBezTo>
                    </a:path>
                    <a:path w="8681" h="20054" stroke="0" extrusionOk="0">
                      <a:moveTo>
                        <a:pt x="8025" y="0"/>
                      </a:moveTo>
                      <a:cubicBezTo>
                        <a:pt x="8245" y="88"/>
                        <a:pt x="8464" y="180"/>
                        <a:pt x="8680" y="275"/>
                      </a:cubicBezTo>
                      <a:lnTo>
                        <a:pt x="0" y="20054"/>
                      </a:lnTo>
                      <a:lnTo>
                        <a:pt x="8025"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403" name="Arc 66"/>
                <p:cNvSpPr>
                  <a:spLocks/>
                </p:cNvSpPr>
                <p:nvPr/>
              </p:nvSpPr>
              <p:spPr bwMode="auto">
                <a:xfrm>
                  <a:off x="2968" y="1866"/>
                  <a:ext cx="174" cy="417"/>
                </a:xfrm>
                <a:custGeom>
                  <a:avLst/>
                  <a:gdLst>
                    <a:gd name="T0" fmla="*/ 3 w 8026"/>
                    <a:gd name="T1" fmla="*/ 0 h 20684"/>
                    <a:gd name="T2" fmla="*/ 4 w 8026"/>
                    <a:gd name="T3" fmla="*/ 0 h 20684"/>
                    <a:gd name="T4" fmla="*/ 0 w 8026"/>
                    <a:gd name="T5" fmla="*/ 8 h 20684"/>
                    <a:gd name="T6" fmla="*/ 0 60000 65536"/>
                    <a:gd name="T7" fmla="*/ 0 60000 65536"/>
                    <a:gd name="T8" fmla="*/ 0 60000 65536"/>
                  </a:gdLst>
                  <a:ahLst/>
                  <a:cxnLst>
                    <a:cxn ang="T6">
                      <a:pos x="T0" y="T1"/>
                    </a:cxn>
                    <a:cxn ang="T7">
                      <a:pos x="T2" y="T3"/>
                    </a:cxn>
                    <a:cxn ang="T8">
                      <a:pos x="T4" y="T5"/>
                    </a:cxn>
                  </a:cxnLst>
                  <a:rect l="0" t="0" r="r" b="b"/>
                  <a:pathLst>
                    <a:path w="8026" h="20684" fill="none" extrusionOk="0">
                      <a:moveTo>
                        <a:pt x="6223" y="-1"/>
                      </a:moveTo>
                      <a:cubicBezTo>
                        <a:pt x="6832" y="183"/>
                        <a:pt x="7434" y="393"/>
                        <a:pt x="8025" y="630"/>
                      </a:cubicBezTo>
                    </a:path>
                    <a:path w="8026" h="20684" stroke="0" extrusionOk="0">
                      <a:moveTo>
                        <a:pt x="6223" y="-1"/>
                      </a:moveTo>
                      <a:cubicBezTo>
                        <a:pt x="6832" y="183"/>
                        <a:pt x="7434" y="393"/>
                        <a:pt x="8025" y="630"/>
                      </a:cubicBezTo>
                      <a:lnTo>
                        <a:pt x="0" y="20684"/>
                      </a:lnTo>
                      <a:lnTo>
                        <a:pt x="6223" y="-1"/>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404" name="Arc 67"/>
                <p:cNvSpPr>
                  <a:spLocks/>
                </p:cNvSpPr>
                <p:nvPr/>
              </p:nvSpPr>
              <p:spPr bwMode="auto">
                <a:xfrm>
                  <a:off x="2968" y="1853"/>
                  <a:ext cx="103" cy="430"/>
                </a:xfrm>
                <a:custGeom>
                  <a:avLst/>
                  <a:gdLst>
                    <a:gd name="T0" fmla="*/ 2 w 4746"/>
                    <a:gd name="T1" fmla="*/ 0 h 21336"/>
                    <a:gd name="T2" fmla="*/ 2 w 4746"/>
                    <a:gd name="T3" fmla="*/ 0 h 21336"/>
                    <a:gd name="T4" fmla="*/ 0 w 4746"/>
                    <a:gd name="T5" fmla="*/ 9 h 21336"/>
                    <a:gd name="T6" fmla="*/ 0 60000 65536"/>
                    <a:gd name="T7" fmla="*/ 0 60000 65536"/>
                    <a:gd name="T8" fmla="*/ 0 60000 65536"/>
                  </a:gdLst>
                  <a:ahLst/>
                  <a:cxnLst>
                    <a:cxn ang="T6">
                      <a:pos x="T0" y="T1"/>
                    </a:cxn>
                    <a:cxn ang="T7">
                      <a:pos x="T2" y="T3"/>
                    </a:cxn>
                    <a:cxn ang="T8">
                      <a:pos x="T4" y="T5"/>
                    </a:cxn>
                  </a:cxnLst>
                  <a:rect l="0" t="0" r="r" b="b"/>
                  <a:pathLst>
                    <a:path w="4746" h="21336" fill="none" extrusionOk="0">
                      <a:moveTo>
                        <a:pt x="3366" y="-1"/>
                      </a:moveTo>
                      <a:cubicBezTo>
                        <a:pt x="3828" y="72"/>
                        <a:pt x="4289" y="160"/>
                        <a:pt x="4746" y="263"/>
                      </a:cubicBezTo>
                    </a:path>
                    <a:path w="4746" h="21336" stroke="0" extrusionOk="0">
                      <a:moveTo>
                        <a:pt x="3366" y="-1"/>
                      </a:moveTo>
                      <a:cubicBezTo>
                        <a:pt x="3828" y="72"/>
                        <a:pt x="4289" y="160"/>
                        <a:pt x="4746" y="263"/>
                      </a:cubicBezTo>
                      <a:lnTo>
                        <a:pt x="0" y="21336"/>
                      </a:lnTo>
                      <a:lnTo>
                        <a:pt x="3366" y="-1"/>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405" name="Arc 68"/>
                <p:cNvSpPr>
                  <a:spLocks/>
                </p:cNvSpPr>
                <p:nvPr/>
              </p:nvSpPr>
              <p:spPr bwMode="auto">
                <a:xfrm>
                  <a:off x="2968" y="1850"/>
                  <a:ext cx="73" cy="433"/>
                </a:xfrm>
                <a:custGeom>
                  <a:avLst/>
                  <a:gdLst>
                    <a:gd name="T0" fmla="*/ 1 w 3366"/>
                    <a:gd name="T1" fmla="*/ 0 h 21491"/>
                    <a:gd name="T2" fmla="*/ 2 w 3366"/>
                    <a:gd name="T3" fmla="*/ 0 h 21491"/>
                    <a:gd name="T4" fmla="*/ 0 w 3366"/>
                    <a:gd name="T5" fmla="*/ 9 h 21491"/>
                    <a:gd name="T6" fmla="*/ 0 60000 65536"/>
                    <a:gd name="T7" fmla="*/ 0 60000 65536"/>
                    <a:gd name="T8" fmla="*/ 0 60000 65536"/>
                  </a:gdLst>
                  <a:ahLst/>
                  <a:cxnLst>
                    <a:cxn ang="T6">
                      <a:pos x="T0" y="T1"/>
                    </a:cxn>
                    <a:cxn ang="T7">
                      <a:pos x="T2" y="T3"/>
                    </a:cxn>
                    <a:cxn ang="T8">
                      <a:pos x="T4" y="T5"/>
                    </a:cxn>
                  </a:cxnLst>
                  <a:rect l="0" t="0" r="r" b="b"/>
                  <a:pathLst>
                    <a:path w="3366" h="21491" fill="none" extrusionOk="0">
                      <a:moveTo>
                        <a:pt x="2167" y="0"/>
                      </a:moveTo>
                      <a:cubicBezTo>
                        <a:pt x="2568" y="40"/>
                        <a:pt x="2968" y="92"/>
                        <a:pt x="3366" y="154"/>
                      </a:cubicBezTo>
                    </a:path>
                    <a:path w="3366" h="21491" stroke="0" extrusionOk="0">
                      <a:moveTo>
                        <a:pt x="2167" y="0"/>
                      </a:moveTo>
                      <a:cubicBezTo>
                        <a:pt x="2568" y="40"/>
                        <a:pt x="2968" y="92"/>
                        <a:pt x="3366" y="154"/>
                      </a:cubicBezTo>
                      <a:lnTo>
                        <a:pt x="0" y="21491"/>
                      </a:lnTo>
                      <a:lnTo>
                        <a:pt x="2167"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4406" name="Arc 69"/>
                <p:cNvSpPr>
                  <a:spLocks/>
                </p:cNvSpPr>
                <p:nvPr/>
              </p:nvSpPr>
              <p:spPr bwMode="auto">
                <a:xfrm>
                  <a:off x="2968" y="1847"/>
                  <a:ext cx="14" cy="436"/>
                </a:xfrm>
                <a:custGeom>
                  <a:avLst/>
                  <a:gdLst>
                    <a:gd name="T0" fmla="*/ 0 w 646"/>
                    <a:gd name="T1" fmla="*/ 0 h 21600"/>
                    <a:gd name="T2" fmla="*/ 0 w 646"/>
                    <a:gd name="T3" fmla="*/ 0 h 21600"/>
                    <a:gd name="T4" fmla="*/ 0 w 646"/>
                    <a:gd name="T5" fmla="*/ 9 h 21600"/>
                    <a:gd name="T6" fmla="*/ 0 60000 65536"/>
                    <a:gd name="T7" fmla="*/ 0 60000 65536"/>
                    <a:gd name="T8" fmla="*/ 0 60000 65536"/>
                  </a:gdLst>
                  <a:ahLst/>
                  <a:cxnLst>
                    <a:cxn ang="T6">
                      <a:pos x="T0" y="T1"/>
                    </a:cxn>
                    <a:cxn ang="T7">
                      <a:pos x="T2" y="T3"/>
                    </a:cxn>
                    <a:cxn ang="T8">
                      <a:pos x="T4" y="T5"/>
                    </a:cxn>
                  </a:cxnLst>
                  <a:rect l="0" t="0" r="r" b="b"/>
                  <a:pathLst>
                    <a:path w="646" h="21600" fill="none" extrusionOk="0">
                      <a:moveTo>
                        <a:pt x="0" y="0"/>
                      </a:moveTo>
                      <a:cubicBezTo>
                        <a:pt x="15" y="0"/>
                        <a:pt x="30" y="-1"/>
                        <a:pt x="46" y="0"/>
                      </a:cubicBezTo>
                      <a:cubicBezTo>
                        <a:pt x="246" y="0"/>
                        <a:pt x="446" y="2"/>
                        <a:pt x="645" y="8"/>
                      </a:cubicBezTo>
                    </a:path>
                    <a:path w="646" h="21600" stroke="0" extrusionOk="0">
                      <a:moveTo>
                        <a:pt x="0" y="0"/>
                      </a:moveTo>
                      <a:cubicBezTo>
                        <a:pt x="15" y="0"/>
                        <a:pt x="30" y="-1"/>
                        <a:pt x="46" y="0"/>
                      </a:cubicBezTo>
                      <a:cubicBezTo>
                        <a:pt x="246" y="0"/>
                        <a:pt x="446" y="2"/>
                        <a:pt x="645" y="8"/>
                      </a:cubicBezTo>
                      <a:lnTo>
                        <a:pt x="46" y="21600"/>
                      </a:lnTo>
                      <a:lnTo>
                        <a:pt x="0"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grpSp>
        <p:sp>
          <p:nvSpPr>
            <p:cNvPr id="14354" name="Rectangle 70"/>
            <p:cNvSpPr>
              <a:spLocks noChangeArrowheads="1"/>
            </p:cNvSpPr>
            <p:nvPr/>
          </p:nvSpPr>
          <p:spPr bwMode="auto">
            <a:xfrm>
              <a:off x="2721" y="2162"/>
              <a:ext cx="578"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a:r>
                <a:rPr lang="hu-HU" sz="1600" b="1">
                  <a:solidFill>
                    <a:srgbClr val="000000"/>
                  </a:solidFill>
                  <a:latin typeface="Comic Sans MS" pitchFamily="66" charset="0"/>
                </a:rPr>
                <a:t>Vállalat</a:t>
              </a:r>
            </a:p>
          </p:txBody>
        </p:sp>
      </p:grpSp>
      <p:sp>
        <p:nvSpPr>
          <p:cNvPr id="635975" name="Rectangle 71"/>
          <p:cNvSpPr>
            <a:spLocks noGrp="1" noChangeArrowheads="1"/>
          </p:cNvSpPr>
          <p:nvPr>
            <p:ph type="title"/>
          </p:nvPr>
        </p:nvSpPr>
        <p:spPr>
          <a:xfrm>
            <a:off x="1403649" y="285750"/>
            <a:ext cx="7600652" cy="584200"/>
          </a:xfrm>
        </p:spPr>
        <p:txBody>
          <a:bodyPr>
            <a:normAutofit fontScale="90000"/>
          </a:bodyPr>
          <a:lstStyle/>
          <a:p>
            <a:pPr eaLnBrk="1" hangingPunct="1">
              <a:defRPr/>
            </a:pPr>
            <a:r>
              <a:rPr lang="hu-HU" dirty="0" smtClean="0"/>
              <a:t>A vállalat környezete</a:t>
            </a:r>
          </a:p>
        </p:txBody>
      </p:sp>
      <p:sp>
        <p:nvSpPr>
          <p:cNvPr id="14340" name="Rectangle 73"/>
          <p:cNvSpPr>
            <a:spLocks noChangeArrowheads="1"/>
          </p:cNvSpPr>
          <p:nvPr/>
        </p:nvSpPr>
        <p:spPr bwMode="auto">
          <a:xfrm>
            <a:off x="1258888" y="639445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hu-HU" sz="1200">
                <a:latin typeface="Comic Sans MS" pitchFamily="66" charset="0"/>
              </a:rPr>
              <a:t>Szabó József (2003): Vállalatok, vállalkozások gazdaságtana.</a:t>
            </a:r>
            <a:br>
              <a:rPr lang="hu-HU" sz="1200">
                <a:latin typeface="Comic Sans MS" pitchFamily="66" charset="0"/>
              </a:rPr>
            </a:br>
            <a:r>
              <a:rPr lang="hu-HU" sz="1200">
                <a:latin typeface="Comic Sans MS" pitchFamily="66" charset="0"/>
              </a:rPr>
              <a:t>Egyetemi jegyzet. Universitas KHT,  Győr.</a:t>
            </a:r>
          </a:p>
        </p:txBody>
      </p:sp>
    </p:spTree>
    <p:extLst>
      <p:ext uri="{BB962C8B-B14F-4D97-AF65-F5344CB8AC3E}">
        <p14:creationId xmlns:p14="http://schemas.microsoft.com/office/powerpoint/2010/main" val="9796288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635908"/>
                                        </p:tgtEl>
                                        <p:attrNameLst>
                                          <p:attrName>style.visibility</p:attrName>
                                        </p:attrNameLst>
                                      </p:cBhvr>
                                      <p:to>
                                        <p:strVal val="visible"/>
                                      </p:to>
                                    </p:set>
                                    <p:anim calcmode="lin" valueType="num">
                                      <p:cBhvr>
                                        <p:cTn id="7" dur="500" fill="hold"/>
                                        <p:tgtEl>
                                          <p:spTgt spid="635908"/>
                                        </p:tgtEl>
                                        <p:attrNameLst>
                                          <p:attrName>ppt_w</p:attrName>
                                        </p:attrNameLst>
                                      </p:cBhvr>
                                      <p:tavLst>
                                        <p:tav tm="0">
                                          <p:val>
                                            <p:fltVal val="0"/>
                                          </p:val>
                                        </p:tav>
                                        <p:tav tm="100000">
                                          <p:val>
                                            <p:strVal val="#ppt_w"/>
                                          </p:val>
                                        </p:tav>
                                      </p:tavLst>
                                    </p:anim>
                                    <p:anim calcmode="lin" valueType="num">
                                      <p:cBhvr>
                                        <p:cTn id="8" dur="500" fill="hold"/>
                                        <p:tgtEl>
                                          <p:spTgt spid="635908"/>
                                        </p:tgtEl>
                                        <p:attrNameLst>
                                          <p:attrName>ppt_h</p:attrName>
                                        </p:attrNameLst>
                                      </p:cBhvr>
                                      <p:tavLst>
                                        <p:tav tm="0">
                                          <p:val>
                                            <p:fltVal val="0"/>
                                          </p:val>
                                        </p:tav>
                                        <p:tav tm="100000">
                                          <p:val>
                                            <p:strVal val="#ppt_h"/>
                                          </p:val>
                                        </p:tav>
                                      </p:tavLst>
                                    </p:anim>
                                    <p:anim calcmode="lin" valueType="num">
                                      <p:cBhvr>
                                        <p:cTn id="9" dur="500" fill="hold"/>
                                        <p:tgtEl>
                                          <p:spTgt spid="635908"/>
                                        </p:tgtEl>
                                        <p:attrNameLst>
                                          <p:attrName>ppt_x</p:attrName>
                                        </p:attrNameLst>
                                      </p:cBhvr>
                                      <p:tavLst>
                                        <p:tav tm="0">
                                          <p:val>
                                            <p:fltVal val="0.5"/>
                                          </p:val>
                                        </p:tav>
                                        <p:tav tm="100000">
                                          <p:val>
                                            <p:strVal val="#ppt_x"/>
                                          </p:val>
                                        </p:tav>
                                      </p:tavLst>
                                    </p:anim>
                                    <p:anim calcmode="lin" valueType="num">
                                      <p:cBhvr>
                                        <p:cTn id="10" dur="500" fill="hold"/>
                                        <p:tgtEl>
                                          <p:spTgt spid="63590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a:xfrm>
            <a:off x="957263" y="476672"/>
            <a:ext cx="7558087" cy="584200"/>
          </a:xfrm>
        </p:spPr>
        <p:txBody>
          <a:bodyPr>
            <a:normAutofit fontScale="90000"/>
          </a:bodyPr>
          <a:lstStyle/>
          <a:p>
            <a:pPr eaLnBrk="1" hangingPunct="1">
              <a:defRPr/>
            </a:pPr>
            <a:r>
              <a:rPr lang="hu-HU" dirty="0" smtClean="0"/>
              <a:t>A külső környezet tényezői</a:t>
            </a:r>
          </a:p>
        </p:txBody>
      </p:sp>
      <p:sp>
        <p:nvSpPr>
          <p:cNvPr id="883715" name="Rectangle 3"/>
          <p:cNvSpPr>
            <a:spLocks noGrp="1" noChangeArrowheads="1"/>
          </p:cNvSpPr>
          <p:nvPr>
            <p:ph type="body" idx="1"/>
          </p:nvPr>
        </p:nvSpPr>
        <p:spPr>
          <a:xfrm>
            <a:off x="539552" y="1268760"/>
            <a:ext cx="8147248" cy="4762153"/>
          </a:xfrm>
        </p:spPr>
        <p:txBody>
          <a:bodyPr>
            <a:normAutofit fontScale="85000" lnSpcReduction="20000"/>
          </a:bodyPr>
          <a:lstStyle/>
          <a:p>
            <a:pPr eaLnBrk="1" hangingPunct="1">
              <a:defRPr/>
            </a:pPr>
            <a:endParaRPr lang="hu-HU" dirty="0" smtClean="0"/>
          </a:p>
          <a:p>
            <a:pPr lvl="1" eaLnBrk="1" hangingPunct="1">
              <a:defRPr/>
            </a:pPr>
            <a:r>
              <a:rPr lang="hu-HU" dirty="0" smtClean="0"/>
              <a:t>Politikai, társadalmi tényezők</a:t>
            </a:r>
          </a:p>
          <a:p>
            <a:pPr lvl="1" eaLnBrk="1" hangingPunct="1">
              <a:defRPr/>
            </a:pPr>
            <a:r>
              <a:rPr lang="hu-HU" dirty="0" smtClean="0"/>
              <a:t>Világgazdaság</a:t>
            </a:r>
          </a:p>
          <a:p>
            <a:pPr lvl="1" eaLnBrk="1" hangingPunct="1">
              <a:defRPr/>
            </a:pPr>
            <a:r>
              <a:rPr lang="hu-HU" dirty="0" smtClean="0"/>
              <a:t>Nemzetközi kapcsolatok</a:t>
            </a:r>
          </a:p>
          <a:p>
            <a:pPr lvl="1" eaLnBrk="1" hangingPunct="1">
              <a:defRPr/>
            </a:pPr>
            <a:r>
              <a:rPr lang="hu-HU" dirty="0" smtClean="0"/>
              <a:t>Nemzetgazdaság</a:t>
            </a:r>
          </a:p>
          <a:p>
            <a:pPr lvl="1" eaLnBrk="1" hangingPunct="1">
              <a:defRPr/>
            </a:pPr>
            <a:r>
              <a:rPr lang="hu-HU" dirty="0" smtClean="0"/>
              <a:t>Piaci környezet =</a:t>
            </a:r>
            <a:br>
              <a:rPr lang="hu-HU" dirty="0" smtClean="0"/>
            </a:br>
            <a:r>
              <a:rPr lang="hu-HU" dirty="0" smtClean="0"/>
              <a:t>erőforrások, termékek, információk</a:t>
            </a:r>
          </a:p>
          <a:p>
            <a:pPr lvl="1" eaLnBrk="1" hangingPunct="1">
              <a:defRPr/>
            </a:pPr>
            <a:r>
              <a:rPr lang="hu-HU" dirty="0" smtClean="0"/>
              <a:t>Versenytársak</a:t>
            </a:r>
          </a:p>
          <a:p>
            <a:pPr lvl="1" eaLnBrk="1" hangingPunct="1">
              <a:defRPr/>
            </a:pPr>
            <a:r>
              <a:rPr lang="hu-HU" dirty="0" smtClean="0"/>
              <a:t>Technológiai környezet</a:t>
            </a:r>
          </a:p>
          <a:p>
            <a:pPr lvl="1" eaLnBrk="1" hangingPunct="1">
              <a:defRPr/>
            </a:pPr>
            <a:r>
              <a:rPr lang="hu-HU" dirty="0" smtClean="0"/>
              <a:t>Demográfiai környezet</a:t>
            </a:r>
          </a:p>
          <a:p>
            <a:pPr lvl="1" eaLnBrk="1" hangingPunct="1">
              <a:defRPr/>
            </a:pPr>
            <a:r>
              <a:rPr lang="hu-HU" dirty="0" smtClean="0"/>
              <a:t>Jogi környezet</a:t>
            </a:r>
          </a:p>
          <a:p>
            <a:pPr lvl="1" eaLnBrk="1" hangingPunct="1">
              <a:defRPr/>
            </a:pPr>
            <a:r>
              <a:rPr lang="hu-HU" dirty="0" smtClean="0"/>
              <a:t>Ökológiai környezet</a:t>
            </a:r>
          </a:p>
          <a:p>
            <a:pPr lvl="1" eaLnBrk="1" hangingPunct="1">
              <a:defRPr/>
            </a:pPr>
            <a:r>
              <a:rPr lang="hu-HU" dirty="0" smtClean="0"/>
              <a:t>Egyéb környezettípusok  </a:t>
            </a:r>
          </a:p>
        </p:txBody>
      </p:sp>
      <p:sp>
        <p:nvSpPr>
          <p:cNvPr id="15364" name="Text Box 4"/>
          <p:cNvSpPr txBox="1">
            <a:spLocks noChangeArrowheads="1"/>
          </p:cNvSpPr>
          <p:nvPr/>
        </p:nvSpPr>
        <p:spPr bwMode="auto">
          <a:xfrm>
            <a:off x="1258888" y="6584950"/>
            <a:ext cx="725646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hu-HU" sz="1200">
                <a:latin typeface="Comic Sans MS" pitchFamily="66" charset="0"/>
              </a:rPr>
              <a:t>USAID Tanácsadásfejlesztési Projekt, Hungary Omnibus II. EPE, MTFP 97/7/15 </a:t>
            </a:r>
          </a:p>
        </p:txBody>
      </p:sp>
    </p:spTree>
    <p:extLst>
      <p:ext uri="{BB962C8B-B14F-4D97-AF65-F5344CB8AC3E}">
        <p14:creationId xmlns:p14="http://schemas.microsoft.com/office/powerpoint/2010/main" val="23349764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3714"/>
                                        </p:tgtEl>
                                        <p:attrNameLst>
                                          <p:attrName>style.visibility</p:attrName>
                                        </p:attrNameLst>
                                      </p:cBhvr>
                                      <p:to>
                                        <p:strVal val="visible"/>
                                      </p:to>
                                    </p:set>
                                    <p:animEffect transition="in" filter="wipe(left)">
                                      <p:cBhvr>
                                        <p:cTn id="7" dur="500"/>
                                        <p:tgtEl>
                                          <p:spTgt spid="883714"/>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883715">
                                            <p:txEl>
                                              <p:pRg st="1" end="1"/>
                                            </p:txEl>
                                          </p:spTgt>
                                        </p:tgtEl>
                                        <p:attrNameLst>
                                          <p:attrName>style.visibility</p:attrName>
                                        </p:attrNameLst>
                                      </p:cBhvr>
                                      <p:to>
                                        <p:strVal val="visible"/>
                                      </p:to>
                                    </p:set>
                                    <p:animEffect transition="in" filter="strips(downRight)">
                                      <p:cBhvr>
                                        <p:cTn id="11" dur="500"/>
                                        <p:tgtEl>
                                          <p:spTgt spid="883715">
                                            <p:txEl>
                                              <p:pRg st="1" end="1"/>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883715">
                                            <p:txEl>
                                              <p:pRg st="2" end="2"/>
                                            </p:txEl>
                                          </p:spTgt>
                                        </p:tgtEl>
                                        <p:attrNameLst>
                                          <p:attrName>style.visibility</p:attrName>
                                        </p:attrNameLst>
                                      </p:cBhvr>
                                      <p:to>
                                        <p:strVal val="visible"/>
                                      </p:to>
                                    </p:set>
                                    <p:animEffect transition="in" filter="strips(downRight)">
                                      <p:cBhvr>
                                        <p:cTn id="15" dur="500"/>
                                        <p:tgtEl>
                                          <p:spTgt spid="883715">
                                            <p:txEl>
                                              <p:pRg st="2" end="2"/>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883715">
                                            <p:txEl>
                                              <p:pRg st="3" end="3"/>
                                            </p:txEl>
                                          </p:spTgt>
                                        </p:tgtEl>
                                        <p:attrNameLst>
                                          <p:attrName>style.visibility</p:attrName>
                                        </p:attrNameLst>
                                      </p:cBhvr>
                                      <p:to>
                                        <p:strVal val="visible"/>
                                      </p:to>
                                    </p:set>
                                    <p:animEffect transition="in" filter="strips(downRight)">
                                      <p:cBhvr>
                                        <p:cTn id="19" dur="500"/>
                                        <p:tgtEl>
                                          <p:spTgt spid="883715">
                                            <p:txEl>
                                              <p:pRg st="3" end="3"/>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883715">
                                            <p:txEl>
                                              <p:pRg st="4" end="4"/>
                                            </p:txEl>
                                          </p:spTgt>
                                        </p:tgtEl>
                                        <p:attrNameLst>
                                          <p:attrName>style.visibility</p:attrName>
                                        </p:attrNameLst>
                                      </p:cBhvr>
                                      <p:to>
                                        <p:strVal val="visible"/>
                                      </p:to>
                                    </p:set>
                                    <p:animEffect transition="in" filter="strips(downRight)">
                                      <p:cBhvr>
                                        <p:cTn id="23" dur="500"/>
                                        <p:tgtEl>
                                          <p:spTgt spid="883715">
                                            <p:txEl>
                                              <p:pRg st="4" end="4"/>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883715">
                                            <p:txEl>
                                              <p:pRg st="5" end="5"/>
                                            </p:txEl>
                                          </p:spTgt>
                                        </p:tgtEl>
                                        <p:attrNameLst>
                                          <p:attrName>style.visibility</p:attrName>
                                        </p:attrNameLst>
                                      </p:cBhvr>
                                      <p:to>
                                        <p:strVal val="visible"/>
                                      </p:to>
                                    </p:set>
                                    <p:animEffect transition="in" filter="strips(downRight)">
                                      <p:cBhvr>
                                        <p:cTn id="27" dur="500"/>
                                        <p:tgtEl>
                                          <p:spTgt spid="883715">
                                            <p:txEl>
                                              <p:pRg st="5" end="5"/>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883715">
                                            <p:txEl>
                                              <p:pRg st="6" end="6"/>
                                            </p:txEl>
                                          </p:spTgt>
                                        </p:tgtEl>
                                        <p:attrNameLst>
                                          <p:attrName>style.visibility</p:attrName>
                                        </p:attrNameLst>
                                      </p:cBhvr>
                                      <p:to>
                                        <p:strVal val="visible"/>
                                      </p:to>
                                    </p:set>
                                    <p:animEffect transition="in" filter="strips(downRight)">
                                      <p:cBhvr>
                                        <p:cTn id="31" dur="500"/>
                                        <p:tgtEl>
                                          <p:spTgt spid="883715">
                                            <p:txEl>
                                              <p:pRg st="6" end="6"/>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883715">
                                            <p:txEl>
                                              <p:pRg st="7" end="7"/>
                                            </p:txEl>
                                          </p:spTgt>
                                        </p:tgtEl>
                                        <p:attrNameLst>
                                          <p:attrName>style.visibility</p:attrName>
                                        </p:attrNameLst>
                                      </p:cBhvr>
                                      <p:to>
                                        <p:strVal val="visible"/>
                                      </p:to>
                                    </p:set>
                                    <p:animEffect transition="in" filter="strips(downRight)">
                                      <p:cBhvr>
                                        <p:cTn id="35" dur="500"/>
                                        <p:tgtEl>
                                          <p:spTgt spid="883715">
                                            <p:txEl>
                                              <p:pRg st="7" end="7"/>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883715">
                                            <p:txEl>
                                              <p:pRg st="8" end="8"/>
                                            </p:txEl>
                                          </p:spTgt>
                                        </p:tgtEl>
                                        <p:attrNameLst>
                                          <p:attrName>style.visibility</p:attrName>
                                        </p:attrNameLst>
                                      </p:cBhvr>
                                      <p:to>
                                        <p:strVal val="visible"/>
                                      </p:to>
                                    </p:set>
                                    <p:animEffect transition="in" filter="strips(downRight)">
                                      <p:cBhvr>
                                        <p:cTn id="39" dur="500"/>
                                        <p:tgtEl>
                                          <p:spTgt spid="883715">
                                            <p:txEl>
                                              <p:pRg st="8" end="8"/>
                                            </p:txEl>
                                          </p:spTgt>
                                        </p:tgtEl>
                                      </p:cBhvr>
                                    </p:animEffect>
                                  </p:childTnLst>
                                </p:cTn>
                              </p:par>
                            </p:childTnLst>
                          </p:cTn>
                        </p:par>
                        <p:par>
                          <p:cTn id="40" fill="hold" nodeType="afterGroup">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883715">
                                            <p:txEl>
                                              <p:pRg st="9" end="9"/>
                                            </p:txEl>
                                          </p:spTgt>
                                        </p:tgtEl>
                                        <p:attrNameLst>
                                          <p:attrName>style.visibility</p:attrName>
                                        </p:attrNameLst>
                                      </p:cBhvr>
                                      <p:to>
                                        <p:strVal val="visible"/>
                                      </p:to>
                                    </p:set>
                                    <p:animEffect transition="in" filter="strips(downRight)">
                                      <p:cBhvr>
                                        <p:cTn id="43" dur="500"/>
                                        <p:tgtEl>
                                          <p:spTgt spid="883715">
                                            <p:txEl>
                                              <p:pRg st="9" end="9"/>
                                            </p:txEl>
                                          </p:spTgt>
                                        </p:tgtEl>
                                      </p:cBhvr>
                                    </p:animEffect>
                                  </p:childTnLst>
                                </p:cTn>
                              </p:par>
                            </p:childTnLst>
                          </p:cTn>
                        </p:par>
                        <p:par>
                          <p:cTn id="44" fill="hold" nodeType="afterGroup">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883715">
                                            <p:txEl>
                                              <p:pRg st="10" end="10"/>
                                            </p:txEl>
                                          </p:spTgt>
                                        </p:tgtEl>
                                        <p:attrNameLst>
                                          <p:attrName>style.visibility</p:attrName>
                                        </p:attrNameLst>
                                      </p:cBhvr>
                                      <p:to>
                                        <p:strVal val="visible"/>
                                      </p:to>
                                    </p:set>
                                    <p:animEffect transition="in" filter="strips(downRight)">
                                      <p:cBhvr>
                                        <p:cTn id="47" dur="500"/>
                                        <p:tgtEl>
                                          <p:spTgt spid="883715">
                                            <p:txEl>
                                              <p:pRg st="10" end="10"/>
                                            </p:txEl>
                                          </p:spTgt>
                                        </p:tgtEl>
                                      </p:cBhvr>
                                    </p:animEffect>
                                  </p:childTnLst>
                                </p:cTn>
                              </p:par>
                            </p:childTnLst>
                          </p:cTn>
                        </p:par>
                        <p:par>
                          <p:cTn id="48" fill="hold" nodeType="afterGroup">
                            <p:stCondLst>
                              <p:cond delay="5500"/>
                            </p:stCondLst>
                            <p:childTnLst>
                              <p:par>
                                <p:cTn id="49" presetID="18" presetClass="entr" presetSubtype="6" fill="hold" grpId="0" nodeType="afterEffect">
                                  <p:stCondLst>
                                    <p:cond delay="0"/>
                                  </p:stCondLst>
                                  <p:childTnLst>
                                    <p:set>
                                      <p:cBhvr>
                                        <p:cTn id="50" dur="1" fill="hold">
                                          <p:stCondLst>
                                            <p:cond delay="0"/>
                                          </p:stCondLst>
                                        </p:cTn>
                                        <p:tgtEl>
                                          <p:spTgt spid="883715">
                                            <p:txEl>
                                              <p:pRg st="11" end="11"/>
                                            </p:txEl>
                                          </p:spTgt>
                                        </p:tgtEl>
                                        <p:attrNameLst>
                                          <p:attrName>style.visibility</p:attrName>
                                        </p:attrNameLst>
                                      </p:cBhvr>
                                      <p:to>
                                        <p:strVal val="visible"/>
                                      </p:to>
                                    </p:set>
                                    <p:animEffect transition="in" filter="strips(downRight)">
                                      <p:cBhvr>
                                        <p:cTn id="51" dur="500"/>
                                        <p:tgtEl>
                                          <p:spTgt spid="88371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714" grpId="0" animBg="1" autoUpdateAnimBg="0"/>
      <p:bldP spid="883715" grpId="0" build="p" bldLvl="3" autoUpdateAnimBg="0" advAuto="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81" name="Rectangle 9"/>
          <p:cNvSpPr>
            <a:spLocks noGrp="1" noChangeArrowheads="1"/>
          </p:cNvSpPr>
          <p:nvPr>
            <p:ph type="title"/>
          </p:nvPr>
        </p:nvSpPr>
        <p:spPr>
          <a:xfrm>
            <a:off x="755576" y="990600"/>
            <a:ext cx="7272808" cy="584200"/>
          </a:xfrm>
        </p:spPr>
        <p:txBody>
          <a:bodyPr>
            <a:normAutofit fontScale="90000"/>
          </a:bodyPr>
          <a:lstStyle/>
          <a:p>
            <a:pPr eaLnBrk="1" hangingPunct="1">
              <a:defRPr/>
            </a:pPr>
            <a:r>
              <a:rPr lang="hu-HU" dirty="0" smtClean="0"/>
              <a:t> A vállalat és a környezet kapcsolata</a:t>
            </a:r>
          </a:p>
        </p:txBody>
      </p:sp>
      <p:sp>
        <p:nvSpPr>
          <p:cNvPr id="207882" name="Rectangle 10"/>
          <p:cNvSpPr>
            <a:spLocks noGrp="1" noChangeArrowheads="1"/>
          </p:cNvSpPr>
          <p:nvPr>
            <p:ph type="body" idx="4294967295"/>
          </p:nvPr>
        </p:nvSpPr>
        <p:spPr>
          <a:xfrm>
            <a:off x="2373313" y="2500313"/>
            <a:ext cx="5867400" cy="3103562"/>
          </a:xfrm>
        </p:spPr>
        <p:txBody>
          <a:bodyPr>
            <a:normAutofit fontScale="85000" lnSpcReduction="10000"/>
          </a:bodyPr>
          <a:lstStyle/>
          <a:p>
            <a:pPr eaLnBrk="1" hangingPunct="1">
              <a:defRPr/>
            </a:pPr>
            <a:r>
              <a:rPr lang="hu-HU" smtClean="0"/>
              <a:t>Stakeholderek</a:t>
            </a:r>
          </a:p>
          <a:p>
            <a:pPr eaLnBrk="1" hangingPunct="1">
              <a:defRPr/>
            </a:pPr>
            <a:r>
              <a:rPr lang="hu-HU" smtClean="0"/>
              <a:t>Kapcsolat az érintettekkel -</a:t>
            </a:r>
            <a:br>
              <a:rPr lang="hu-HU" smtClean="0"/>
            </a:br>
            <a:r>
              <a:rPr lang="hu-HU" smtClean="0"/>
              <a:t>lehetséges kimenetek</a:t>
            </a:r>
          </a:p>
          <a:p>
            <a:pPr eaLnBrk="1" hangingPunct="1">
              <a:defRPr/>
            </a:pPr>
            <a:r>
              <a:rPr lang="hu-HU" smtClean="0"/>
              <a:t>Az üzleti etika szükségessége</a:t>
            </a:r>
          </a:p>
          <a:p>
            <a:pPr eaLnBrk="1" hangingPunct="1">
              <a:defRPr/>
            </a:pPr>
            <a:r>
              <a:rPr lang="hu-HU" smtClean="0"/>
              <a:t>Etikai feladatok</a:t>
            </a:r>
          </a:p>
          <a:p>
            <a:pPr eaLnBrk="1" hangingPunct="1">
              <a:defRPr/>
            </a:pPr>
            <a:r>
              <a:rPr lang="hu-HU" smtClean="0"/>
              <a:t>Az etikus magatartás jelentősége</a:t>
            </a:r>
          </a:p>
          <a:p>
            <a:pPr eaLnBrk="1" hangingPunct="1">
              <a:defRPr/>
            </a:pPr>
            <a:r>
              <a:rPr lang="hu-HU" smtClean="0"/>
              <a:t>Az etikus magatartás hasznossága</a:t>
            </a:r>
          </a:p>
        </p:txBody>
      </p:sp>
      <p:sp>
        <p:nvSpPr>
          <p:cNvPr id="16388" name="Rectangle 11"/>
          <p:cNvSpPr>
            <a:spLocks noChangeArrowheads="1"/>
          </p:cNvSpPr>
          <p:nvPr/>
        </p:nvSpPr>
        <p:spPr bwMode="auto">
          <a:xfrm>
            <a:off x="1258888" y="639445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hu-HU" sz="1200">
                <a:latin typeface="Comic Sans MS" pitchFamily="66" charset="0"/>
              </a:rPr>
              <a:t>Szabó József (2003): Vállalatok, vállalkozások gazdaságtana.</a:t>
            </a:r>
            <a:br>
              <a:rPr lang="hu-HU" sz="1200">
                <a:latin typeface="Comic Sans MS" pitchFamily="66" charset="0"/>
              </a:rPr>
            </a:br>
            <a:r>
              <a:rPr lang="hu-HU" sz="1200">
                <a:latin typeface="Comic Sans MS" pitchFamily="66" charset="0"/>
              </a:rPr>
              <a:t>Egyetemi jegyzet. Universitas KHT,  Győr.</a:t>
            </a:r>
          </a:p>
        </p:txBody>
      </p:sp>
    </p:spTree>
    <p:extLst>
      <p:ext uri="{BB962C8B-B14F-4D97-AF65-F5344CB8AC3E}">
        <p14:creationId xmlns:p14="http://schemas.microsoft.com/office/powerpoint/2010/main" val="19989760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7881"/>
                                        </p:tgtEl>
                                        <p:attrNameLst>
                                          <p:attrName>style.visibility</p:attrName>
                                        </p:attrNameLst>
                                      </p:cBhvr>
                                      <p:to>
                                        <p:strVal val="visible"/>
                                      </p:to>
                                    </p:set>
                                    <p:animEffect transition="in" filter="wipe(left)">
                                      <p:cBhvr>
                                        <p:cTn id="7" dur="500"/>
                                        <p:tgtEl>
                                          <p:spTgt spid="207881"/>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207882">
                                            <p:txEl>
                                              <p:pRg st="0" end="0"/>
                                            </p:txEl>
                                          </p:spTgt>
                                        </p:tgtEl>
                                        <p:attrNameLst>
                                          <p:attrName>style.visibility</p:attrName>
                                        </p:attrNameLst>
                                      </p:cBhvr>
                                      <p:to>
                                        <p:strVal val="visible"/>
                                      </p:to>
                                    </p:set>
                                    <p:animEffect transition="in" filter="strips(downRight)">
                                      <p:cBhvr>
                                        <p:cTn id="11" dur="500"/>
                                        <p:tgtEl>
                                          <p:spTgt spid="207882">
                                            <p:txEl>
                                              <p:pRg st="0" end="0"/>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207882">
                                            <p:txEl>
                                              <p:pRg st="1" end="1"/>
                                            </p:txEl>
                                          </p:spTgt>
                                        </p:tgtEl>
                                        <p:attrNameLst>
                                          <p:attrName>style.visibility</p:attrName>
                                        </p:attrNameLst>
                                      </p:cBhvr>
                                      <p:to>
                                        <p:strVal val="visible"/>
                                      </p:to>
                                    </p:set>
                                    <p:animEffect transition="in" filter="strips(downRight)">
                                      <p:cBhvr>
                                        <p:cTn id="15" dur="500"/>
                                        <p:tgtEl>
                                          <p:spTgt spid="207882">
                                            <p:txEl>
                                              <p:pRg st="1" end="1"/>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207882">
                                            <p:txEl>
                                              <p:pRg st="2" end="2"/>
                                            </p:txEl>
                                          </p:spTgt>
                                        </p:tgtEl>
                                        <p:attrNameLst>
                                          <p:attrName>style.visibility</p:attrName>
                                        </p:attrNameLst>
                                      </p:cBhvr>
                                      <p:to>
                                        <p:strVal val="visible"/>
                                      </p:to>
                                    </p:set>
                                    <p:animEffect transition="in" filter="strips(downRight)">
                                      <p:cBhvr>
                                        <p:cTn id="19" dur="500"/>
                                        <p:tgtEl>
                                          <p:spTgt spid="207882">
                                            <p:txEl>
                                              <p:pRg st="2" end="2"/>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207882">
                                            <p:txEl>
                                              <p:pRg st="3" end="3"/>
                                            </p:txEl>
                                          </p:spTgt>
                                        </p:tgtEl>
                                        <p:attrNameLst>
                                          <p:attrName>style.visibility</p:attrName>
                                        </p:attrNameLst>
                                      </p:cBhvr>
                                      <p:to>
                                        <p:strVal val="visible"/>
                                      </p:to>
                                    </p:set>
                                    <p:animEffect transition="in" filter="strips(downRight)">
                                      <p:cBhvr>
                                        <p:cTn id="23" dur="500"/>
                                        <p:tgtEl>
                                          <p:spTgt spid="207882">
                                            <p:txEl>
                                              <p:pRg st="3" end="3"/>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207882">
                                            <p:txEl>
                                              <p:pRg st="4" end="4"/>
                                            </p:txEl>
                                          </p:spTgt>
                                        </p:tgtEl>
                                        <p:attrNameLst>
                                          <p:attrName>style.visibility</p:attrName>
                                        </p:attrNameLst>
                                      </p:cBhvr>
                                      <p:to>
                                        <p:strVal val="visible"/>
                                      </p:to>
                                    </p:set>
                                    <p:animEffect transition="in" filter="strips(downRight)">
                                      <p:cBhvr>
                                        <p:cTn id="27" dur="500"/>
                                        <p:tgtEl>
                                          <p:spTgt spid="207882">
                                            <p:txEl>
                                              <p:pRg st="4" end="4"/>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207882">
                                            <p:txEl>
                                              <p:pRg st="5" end="5"/>
                                            </p:txEl>
                                          </p:spTgt>
                                        </p:tgtEl>
                                        <p:attrNameLst>
                                          <p:attrName>style.visibility</p:attrName>
                                        </p:attrNameLst>
                                      </p:cBhvr>
                                      <p:to>
                                        <p:strVal val="visible"/>
                                      </p:to>
                                    </p:set>
                                    <p:animEffect transition="in" filter="strips(downRight)">
                                      <p:cBhvr>
                                        <p:cTn id="31" dur="500"/>
                                        <p:tgtEl>
                                          <p:spTgt spid="20788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81" grpId="0" animBg="1" autoUpdateAnimBg="0"/>
      <p:bldP spid="207882" grpId="0" build="p" bldLvl="3" autoUpdateAnimBg="0"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8962" name="Group 66"/>
          <p:cNvGrpSpPr>
            <a:grpSpLocks/>
          </p:cNvGrpSpPr>
          <p:nvPr/>
        </p:nvGrpSpPr>
        <p:grpSpPr bwMode="auto">
          <a:xfrm>
            <a:off x="2906713" y="3705225"/>
            <a:ext cx="1616075" cy="579438"/>
            <a:chOff x="2458" y="2334"/>
            <a:chExt cx="1018" cy="365"/>
          </a:xfrm>
        </p:grpSpPr>
        <p:sp>
          <p:nvSpPr>
            <p:cNvPr id="17470" name="Rectangle 2"/>
            <p:cNvSpPr>
              <a:spLocks noChangeAspect="1" noChangeArrowheads="1"/>
            </p:cNvSpPr>
            <p:nvPr/>
          </p:nvSpPr>
          <p:spPr bwMode="auto">
            <a:xfrm>
              <a:off x="2458" y="2334"/>
              <a:ext cx="1018" cy="36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71" name="Rectangle 3"/>
            <p:cNvSpPr>
              <a:spLocks noChangeAspect="1" noChangeArrowheads="1"/>
            </p:cNvSpPr>
            <p:nvPr/>
          </p:nvSpPr>
          <p:spPr bwMode="auto">
            <a:xfrm>
              <a:off x="2657" y="2406"/>
              <a:ext cx="609"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a:r>
                <a:rPr lang="hu-HU" sz="1800" b="1">
                  <a:solidFill>
                    <a:srgbClr val="000000"/>
                  </a:solidFill>
                  <a:latin typeface="Comic Sans MS" pitchFamily="66" charset="0"/>
                </a:rPr>
                <a:t>vállalat</a:t>
              </a:r>
            </a:p>
          </p:txBody>
        </p:sp>
      </p:grpSp>
      <p:sp>
        <p:nvSpPr>
          <p:cNvPr id="17411" name="Rectangle 56"/>
          <p:cNvSpPr>
            <a:spLocks noChangeArrowheads="1"/>
          </p:cNvSpPr>
          <p:nvPr/>
        </p:nvSpPr>
        <p:spPr bwMode="auto">
          <a:xfrm>
            <a:off x="1258888" y="6584950"/>
            <a:ext cx="7239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hu-HU" sz="1200">
                <a:latin typeface="Comic Sans MS" pitchFamily="66" charset="0"/>
              </a:rPr>
              <a:t>Kindler József–Zsolnai László (szerk., 1993): Etika a gazdaságban. Keraban, Bpest</a:t>
            </a:r>
          </a:p>
        </p:txBody>
      </p:sp>
      <p:grpSp>
        <p:nvGrpSpPr>
          <p:cNvPr id="208970" name="Group 74"/>
          <p:cNvGrpSpPr>
            <a:grpSpLocks/>
          </p:cNvGrpSpPr>
          <p:nvPr/>
        </p:nvGrpSpPr>
        <p:grpSpPr bwMode="auto">
          <a:xfrm>
            <a:off x="241300" y="1652588"/>
            <a:ext cx="7007225" cy="4516437"/>
            <a:chOff x="724" y="1041"/>
            <a:chExt cx="4414" cy="2845"/>
          </a:xfrm>
        </p:grpSpPr>
        <p:sp>
          <p:nvSpPr>
            <p:cNvPr id="17414" name="Rectangle 10"/>
            <p:cNvSpPr>
              <a:spLocks noChangeAspect="1" noChangeArrowheads="1"/>
            </p:cNvSpPr>
            <p:nvPr/>
          </p:nvSpPr>
          <p:spPr bwMode="auto">
            <a:xfrm>
              <a:off x="1054" y="1196"/>
              <a:ext cx="672" cy="156"/>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7415" name="Group 61"/>
            <p:cNvGrpSpPr>
              <a:grpSpLocks/>
            </p:cNvGrpSpPr>
            <p:nvPr/>
          </p:nvGrpSpPr>
          <p:grpSpPr bwMode="auto">
            <a:xfrm>
              <a:off x="730" y="1041"/>
              <a:ext cx="1006" cy="546"/>
              <a:chOff x="730" y="1041"/>
              <a:chExt cx="1006" cy="546"/>
            </a:xfrm>
          </p:grpSpPr>
          <p:sp>
            <p:nvSpPr>
              <p:cNvPr id="17468" name="Oval 9"/>
              <p:cNvSpPr>
                <a:spLocks noChangeAspect="1" noChangeArrowheads="1"/>
              </p:cNvSpPr>
              <p:nvPr/>
            </p:nvSpPr>
            <p:spPr bwMode="auto">
              <a:xfrm>
                <a:off x="730" y="1041"/>
                <a:ext cx="1006"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69" name="Rectangle 11"/>
              <p:cNvSpPr>
                <a:spLocks noChangeAspect="1" noChangeArrowheads="1"/>
              </p:cNvSpPr>
              <p:nvPr/>
            </p:nvSpPr>
            <p:spPr bwMode="auto">
              <a:xfrm>
                <a:off x="829" y="1198"/>
                <a:ext cx="806"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a:r>
                  <a:rPr lang="hu-HU" sz="1600">
                    <a:solidFill>
                      <a:srgbClr val="000000"/>
                    </a:solidFill>
                    <a:latin typeface="Comic Sans MS" pitchFamily="66" charset="0"/>
                  </a:rPr>
                  <a:t>kormányzat</a:t>
                </a:r>
              </a:p>
            </p:txBody>
          </p:sp>
        </p:grpSp>
        <p:sp>
          <p:nvSpPr>
            <p:cNvPr id="17416" name="Rectangle 12"/>
            <p:cNvSpPr>
              <a:spLocks noChangeAspect="1" noChangeArrowheads="1"/>
            </p:cNvSpPr>
            <p:nvPr/>
          </p:nvSpPr>
          <p:spPr bwMode="auto">
            <a:xfrm>
              <a:off x="2217" y="1187"/>
              <a:ext cx="608" cy="283"/>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7417" name="Group 62"/>
            <p:cNvGrpSpPr>
              <a:grpSpLocks/>
            </p:cNvGrpSpPr>
            <p:nvPr/>
          </p:nvGrpSpPr>
          <p:grpSpPr bwMode="auto">
            <a:xfrm>
              <a:off x="1881" y="1041"/>
              <a:ext cx="1007" cy="546"/>
              <a:chOff x="1881" y="1041"/>
              <a:chExt cx="1007" cy="546"/>
            </a:xfrm>
          </p:grpSpPr>
          <p:sp>
            <p:nvSpPr>
              <p:cNvPr id="17466" name="Oval 6"/>
              <p:cNvSpPr>
                <a:spLocks noChangeAspect="1" noChangeArrowheads="1"/>
              </p:cNvSpPr>
              <p:nvPr/>
            </p:nvSpPr>
            <p:spPr bwMode="auto">
              <a:xfrm>
                <a:off x="1881" y="1041"/>
                <a:ext cx="1007"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67" name="Rectangle 13"/>
              <p:cNvSpPr>
                <a:spLocks noChangeAspect="1" noChangeArrowheads="1"/>
              </p:cNvSpPr>
              <p:nvPr/>
            </p:nvSpPr>
            <p:spPr bwMode="auto">
              <a:xfrm>
                <a:off x="2034" y="1141"/>
                <a:ext cx="702"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a:solidFill>
                      <a:srgbClr val="000000"/>
                    </a:solidFill>
                    <a:latin typeface="Comic Sans MS" pitchFamily="66" charset="0"/>
                  </a:rPr>
                  <a:t>politikai</a:t>
                </a:r>
              </a:p>
              <a:p>
                <a:pPr defTabSz="762000"/>
                <a:r>
                  <a:rPr lang="hu-HU" sz="1600">
                    <a:solidFill>
                      <a:srgbClr val="000000"/>
                    </a:solidFill>
                    <a:latin typeface="Comic Sans MS" pitchFamily="66" charset="0"/>
                  </a:rPr>
                  <a:t>csoportok</a:t>
                </a:r>
              </a:p>
            </p:txBody>
          </p:sp>
        </p:grpSp>
        <p:sp>
          <p:nvSpPr>
            <p:cNvPr id="17418" name="Rectangle 15"/>
            <p:cNvSpPr>
              <a:spLocks noChangeAspect="1" noChangeArrowheads="1"/>
            </p:cNvSpPr>
            <p:nvPr/>
          </p:nvSpPr>
          <p:spPr bwMode="auto">
            <a:xfrm>
              <a:off x="3130" y="1260"/>
              <a:ext cx="749" cy="154"/>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7419" name="Group 63"/>
            <p:cNvGrpSpPr>
              <a:grpSpLocks/>
            </p:cNvGrpSpPr>
            <p:nvPr/>
          </p:nvGrpSpPr>
          <p:grpSpPr bwMode="auto">
            <a:xfrm>
              <a:off x="3034" y="1041"/>
              <a:ext cx="1006" cy="546"/>
              <a:chOff x="3034" y="1041"/>
              <a:chExt cx="1006" cy="546"/>
            </a:xfrm>
          </p:grpSpPr>
          <p:sp>
            <p:nvSpPr>
              <p:cNvPr id="17464" name="Oval 7"/>
              <p:cNvSpPr>
                <a:spLocks noChangeAspect="1" noChangeArrowheads="1"/>
              </p:cNvSpPr>
              <p:nvPr/>
            </p:nvSpPr>
            <p:spPr bwMode="auto">
              <a:xfrm>
                <a:off x="3034" y="1041"/>
                <a:ext cx="1006"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65" name="Rectangle 16"/>
              <p:cNvSpPr>
                <a:spLocks noChangeAspect="1" noChangeArrowheads="1"/>
              </p:cNvSpPr>
              <p:nvPr/>
            </p:nvSpPr>
            <p:spPr bwMode="auto">
              <a:xfrm>
                <a:off x="3103" y="1209"/>
                <a:ext cx="868"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a:solidFill>
                      <a:srgbClr val="000000"/>
                    </a:solidFill>
                    <a:latin typeface="Comic Sans MS" pitchFamily="66" charset="0"/>
                  </a:rPr>
                  <a:t>tulajdonosok</a:t>
                </a:r>
              </a:p>
            </p:txBody>
          </p:sp>
        </p:grpSp>
        <p:sp>
          <p:nvSpPr>
            <p:cNvPr id="17420" name="Rectangle 17"/>
            <p:cNvSpPr>
              <a:spLocks noChangeAspect="1" noChangeArrowheads="1"/>
            </p:cNvSpPr>
            <p:nvPr/>
          </p:nvSpPr>
          <p:spPr bwMode="auto">
            <a:xfrm>
              <a:off x="4364" y="1260"/>
              <a:ext cx="514" cy="154"/>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7421" name="Group 64"/>
            <p:cNvGrpSpPr>
              <a:grpSpLocks/>
            </p:cNvGrpSpPr>
            <p:nvPr/>
          </p:nvGrpSpPr>
          <p:grpSpPr bwMode="auto">
            <a:xfrm>
              <a:off x="4130" y="1041"/>
              <a:ext cx="1007" cy="546"/>
              <a:chOff x="4130" y="1041"/>
              <a:chExt cx="1007" cy="546"/>
            </a:xfrm>
          </p:grpSpPr>
          <p:sp>
            <p:nvSpPr>
              <p:cNvPr id="17462" name="Oval 8"/>
              <p:cNvSpPr>
                <a:spLocks noChangeAspect="1" noChangeArrowheads="1"/>
              </p:cNvSpPr>
              <p:nvPr/>
            </p:nvSpPr>
            <p:spPr bwMode="auto">
              <a:xfrm>
                <a:off x="4130" y="1041"/>
                <a:ext cx="1007"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63" name="Rectangle 18"/>
              <p:cNvSpPr>
                <a:spLocks noChangeAspect="1" noChangeArrowheads="1"/>
              </p:cNvSpPr>
              <p:nvPr/>
            </p:nvSpPr>
            <p:spPr bwMode="auto">
              <a:xfrm>
                <a:off x="4370" y="1209"/>
                <a:ext cx="528"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a:solidFill>
                      <a:srgbClr val="000000"/>
                    </a:solidFill>
                    <a:latin typeface="Comic Sans MS" pitchFamily="66" charset="0"/>
                  </a:rPr>
                  <a:t>bankok</a:t>
                </a:r>
              </a:p>
            </p:txBody>
          </p:sp>
        </p:grpSp>
        <p:sp>
          <p:nvSpPr>
            <p:cNvPr id="17422" name="Rectangle 19"/>
            <p:cNvSpPr>
              <a:spLocks noChangeAspect="1" noChangeArrowheads="1"/>
            </p:cNvSpPr>
            <p:nvPr/>
          </p:nvSpPr>
          <p:spPr bwMode="auto">
            <a:xfrm>
              <a:off x="982" y="2374"/>
              <a:ext cx="454" cy="142"/>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7423" name="Group 67"/>
            <p:cNvGrpSpPr>
              <a:grpSpLocks/>
            </p:cNvGrpSpPr>
            <p:nvPr/>
          </p:nvGrpSpPr>
          <p:grpSpPr bwMode="auto">
            <a:xfrm>
              <a:off x="724" y="2247"/>
              <a:ext cx="1006" cy="546"/>
              <a:chOff x="724" y="2203"/>
              <a:chExt cx="1006" cy="546"/>
            </a:xfrm>
          </p:grpSpPr>
          <p:sp>
            <p:nvSpPr>
              <p:cNvPr id="17460" name="Oval 4"/>
              <p:cNvSpPr>
                <a:spLocks noChangeAspect="1" noChangeArrowheads="1"/>
              </p:cNvSpPr>
              <p:nvPr/>
            </p:nvSpPr>
            <p:spPr bwMode="auto">
              <a:xfrm>
                <a:off x="724" y="2203"/>
                <a:ext cx="1006"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61" name="Rectangle 20"/>
              <p:cNvSpPr>
                <a:spLocks noChangeAspect="1" noChangeArrowheads="1"/>
              </p:cNvSpPr>
              <p:nvPr/>
            </p:nvSpPr>
            <p:spPr bwMode="auto">
              <a:xfrm>
                <a:off x="912" y="2376"/>
                <a:ext cx="613"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a:solidFill>
                      <a:srgbClr val="000000"/>
                    </a:solidFill>
                    <a:latin typeface="Comic Sans MS" pitchFamily="66" charset="0"/>
                  </a:rPr>
                  <a:t>szállítók</a:t>
                </a:r>
              </a:p>
            </p:txBody>
          </p:sp>
        </p:grpSp>
        <p:sp>
          <p:nvSpPr>
            <p:cNvPr id="17424" name="Rectangle 21"/>
            <p:cNvSpPr>
              <a:spLocks noChangeAspect="1" noChangeArrowheads="1"/>
            </p:cNvSpPr>
            <p:nvPr/>
          </p:nvSpPr>
          <p:spPr bwMode="auto">
            <a:xfrm>
              <a:off x="4274" y="2374"/>
              <a:ext cx="609" cy="153"/>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7425" name="Group 65"/>
            <p:cNvGrpSpPr>
              <a:grpSpLocks/>
            </p:cNvGrpSpPr>
            <p:nvPr/>
          </p:nvGrpSpPr>
          <p:grpSpPr bwMode="auto">
            <a:xfrm>
              <a:off x="4132" y="2243"/>
              <a:ext cx="1006" cy="546"/>
              <a:chOff x="4132" y="2203"/>
              <a:chExt cx="1006" cy="546"/>
            </a:xfrm>
          </p:grpSpPr>
          <p:sp>
            <p:nvSpPr>
              <p:cNvPr id="17458" name="Oval 5"/>
              <p:cNvSpPr>
                <a:spLocks noChangeAspect="1" noChangeArrowheads="1"/>
              </p:cNvSpPr>
              <p:nvPr/>
            </p:nvSpPr>
            <p:spPr bwMode="auto">
              <a:xfrm>
                <a:off x="4132" y="2203"/>
                <a:ext cx="1006"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59" name="Rectangle 22"/>
              <p:cNvSpPr>
                <a:spLocks noChangeAspect="1" noChangeArrowheads="1"/>
              </p:cNvSpPr>
              <p:nvPr/>
            </p:nvSpPr>
            <p:spPr bwMode="auto">
              <a:xfrm>
                <a:off x="4246" y="2370"/>
                <a:ext cx="774"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a:solidFill>
                      <a:srgbClr val="000000"/>
                    </a:solidFill>
                    <a:latin typeface="Comic Sans MS" pitchFamily="66" charset="0"/>
                  </a:rPr>
                  <a:t>fogyasztók</a:t>
                </a:r>
              </a:p>
            </p:txBody>
          </p:sp>
        </p:grpSp>
        <p:sp>
          <p:nvSpPr>
            <p:cNvPr id="17426" name="Rectangle 24"/>
            <p:cNvSpPr>
              <a:spLocks noChangeAspect="1" noChangeArrowheads="1"/>
            </p:cNvSpPr>
            <p:nvPr/>
          </p:nvSpPr>
          <p:spPr bwMode="auto">
            <a:xfrm>
              <a:off x="982" y="3487"/>
              <a:ext cx="571" cy="317"/>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7427" name="Group 68"/>
            <p:cNvGrpSpPr>
              <a:grpSpLocks/>
            </p:cNvGrpSpPr>
            <p:nvPr/>
          </p:nvGrpSpPr>
          <p:grpSpPr bwMode="auto">
            <a:xfrm>
              <a:off x="728" y="3340"/>
              <a:ext cx="1006" cy="546"/>
              <a:chOff x="728" y="3340"/>
              <a:chExt cx="1006" cy="546"/>
            </a:xfrm>
          </p:grpSpPr>
          <p:sp>
            <p:nvSpPr>
              <p:cNvPr id="17456" name="Oval 23"/>
              <p:cNvSpPr>
                <a:spLocks noChangeAspect="1" noChangeArrowheads="1"/>
              </p:cNvSpPr>
              <p:nvPr/>
            </p:nvSpPr>
            <p:spPr bwMode="auto">
              <a:xfrm>
                <a:off x="728" y="3340"/>
                <a:ext cx="1006"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57" name="Rectangle 25"/>
              <p:cNvSpPr>
                <a:spLocks noChangeAspect="1" noChangeArrowheads="1"/>
              </p:cNvSpPr>
              <p:nvPr/>
            </p:nvSpPr>
            <p:spPr bwMode="auto">
              <a:xfrm>
                <a:off x="750" y="3505"/>
                <a:ext cx="959"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a:solidFill>
                      <a:srgbClr val="000000"/>
                    </a:solidFill>
                    <a:latin typeface="Comic Sans MS" pitchFamily="66" charset="0"/>
                  </a:rPr>
                  <a:t>versenytársak</a:t>
                </a:r>
              </a:p>
            </p:txBody>
          </p:sp>
        </p:grpSp>
        <p:sp>
          <p:nvSpPr>
            <p:cNvPr id="17428" name="Rectangle 29"/>
            <p:cNvSpPr>
              <a:spLocks noChangeAspect="1" noChangeArrowheads="1"/>
            </p:cNvSpPr>
            <p:nvPr/>
          </p:nvSpPr>
          <p:spPr bwMode="auto">
            <a:xfrm>
              <a:off x="2042" y="3495"/>
              <a:ext cx="683" cy="314"/>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7429" name="Group 69"/>
            <p:cNvGrpSpPr>
              <a:grpSpLocks/>
            </p:cNvGrpSpPr>
            <p:nvPr/>
          </p:nvGrpSpPr>
          <p:grpSpPr bwMode="auto">
            <a:xfrm>
              <a:off x="1836" y="3340"/>
              <a:ext cx="1113" cy="546"/>
              <a:chOff x="1836" y="3340"/>
              <a:chExt cx="1113" cy="546"/>
            </a:xfrm>
          </p:grpSpPr>
          <p:sp>
            <p:nvSpPr>
              <p:cNvPr id="17454" name="Oval 26"/>
              <p:cNvSpPr>
                <a:spLocks noChangeAspect="1" noChangeArrowheads="1"/>
              </p:cNvSpPr>
              <p:nvPr/>
            </p:nvSpPr>
            <p:spPr bwMode="auto">
              <a:xfrm>
                <a:off x="1889" y="3340"/>
                <a:ext cx="1006"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55" name="Rectangle 30"/>
              <p:cNvSpPr>
                <a:spLocks noChangeAspect="1" noChangeArrowheads="1"/>
              </p:cNvSpPr>
              <p:nvPr/>
            </p:nvSpPr>
            <p:spPr bwMode="auto">
              <a:xfrm>
                <a:off x="1836" y="3499"/>
                <a:ext cx="1113"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a:solidFill>
                      <a:srgbClr val="000000"/>
                    </a:solidFill>
                    <a:latin typeface="Comic Sans MS" pitchFamily="66" charset="0"/>
                  </a:rPr>
                  <a:t>szakszervezetek</a:t>
                </a:r>
              </a:p>
            </p:txBody>
          </p:sp>
        </p:grpSp>
        <p:sp>
          <p:nvSpPr>
            <p:cNvPr id="17430" name="Rectangle 31"/>
            <p:cNvSpPr>
              <a:spLocks noChangeAspect="1" noChangeArrowheads="1"/>
            </p:cNvSpPr>
            <p:nvPr/>
          </p:nvSpPr>
          <p:spPr bwMode="auto">
            <a:xfrm>
              <a:off x="3045" y="3524"/>
              <a:ext cx="760" cy="153"/>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17431" name="Group 70"/>
            <p:cNvGrpSpPr>
              <a:grpSpLocks/>
            </p:cNvGrpSpPr>
            <p:nvPr/>
          </p:nvGrpSpPr>
          <p:grpSpPr bwMode="auto">
            <a:xfrm>
              <a:off x="3015" y="3340"/>
              <a:ext cx="1006" cy="546"/>
              <a:chOff x="3015" y="3340"/>
              <a:chExt cx="1006" cy="546"/>
            </a:xfrm>
          </p:grpSpPr>
          <p:sp>
            <p:nvSpPr>
              <p:cNvPr id="17452" name="Oval 27"/>
              <p:cNvSpPr>
                <a:spLocks noChangeAspect="1" noChangeArrowheads="1"/>
              </p:cNvSpPr>
              <p:nvPr/>
            </p:nvSpPr>
            <p:spPr bwMode="auto">
              <a:xfrm>
                <a:off x="3015" y="3340"/>
                <a:ext cx="1006"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53" name="Rectangle 32"/>
              <p:cNvSpPr>
                <a:spLocks noChangeAspect="1" noChangeArrowheads="1"/>
              </p:cNvSpPr>
              <p:nvPr/>
            </p:nvSpPr>
            <p:spPr bwMode="auto">
              <a:xfrm>
                <a:off x="3044" y="3504"/>
                <a:ext cx="941"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a:solidFill>
                      <a:srgbClr val="000000"/>
                    </a:solidFill>
                    <a:latin typeface="Comic Sans MS" pitchFamily="66" charset="0"/>
                  </a:rPr>
                  <a:t>alkalmazottak</a:t>
                </a:r>
              </a:p>
            </p:txBody>
          </p:sp>
        </p:grpSp>
        <p:grpSp>
          <p:nvGrpSpPr>
            <p:cNvPr id="17432" name="Group 71"/>
            <p:cNvGrpSpPr>
              <a:grpSpLocks/>
            </p:cNvGrpSpPr>
            <p:nvPr/>
          </p:nvGrpSpPr>
          <p:grpSpPr bwMode="auto">
            <a:xfrm>
              <a:off x="4124" y="3340"/>
              <a:ext cx="1007" cy="546"/>
              <a:chOff x="4124" y="3340"/>
              <a:chExt cx="1007" cy="546"/>
            </a:xfrm>
          </p:grpSpPr>
          <p:sp>
            <p:nvSpPr>
              <p:cNvPr id="17450" name="Oval 28"/>
              <p:cNvSpPr>
                <a:spLocks noChangeAspect="1" noChangeArrowheads="1"/>
              </p:cNvSpPr>
              <p:nvPr/>
            </p:nvSpPr>
            <p:spPr bwMode="auto">
              <a:xfrm>
                <a:off x="4124" y="3340"/>
                <a:ext cx="1007" cy="54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51" name="Rectangle 34"/>
              <p:cNvSpPr>
                <a:spLocks noChangeAspect="1" noChangeArrowheads="1"/>
              </p:cNvSpPr>
              <p:nvPr/>
            </p:nvSpPr>
            <p:spPr bwMode="auto">
              <a:xfrm>
                <a:off x="4217" y="3428"/>
                <a:ext cx="803"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600">
                    <a:solidFill>
                      <a:srgbClr val="000000"/>
                    </a:solidFill>
                    <a:latin typeface="Comic Sans MS" pitchFamily="66" charset="0"/>
                  </a:rPr>
                  <a:t>fogyasztói</a:t>
                </a:r>
              </a:p>
              <a:p>
                <a:pPr defTabSz="762000"/>
                <a:r>
                  <a:rPr lang="hu-HU" sz="1600">
                    <a:solidFill>
                      <a:srgbClr val="000000"/>
                    </a:solidFill>
                    <a:latin typeface="Comic Sans MS" pitchFamily="66" charset="0"/>
                  </a:rPr>
                  <a:t>érdekvédők</a:t>
                </a:r>
              </a:p>
            </p:txBody>
          </p:sp>
        </p:grpSp>
        <p:sp>
          <p:nvSpPr>
            <p:cNvPr id="17433" name="Line 37"/>
            <p:cNvSpPr>
              <a:spLocks noChangeAspect="1" noChangeShapeType="1"/>
            </p:cNvSpPr>
            <p:nvPr/>
          </p:nvSpPr>
          <p:spPr bwMode="auto">
            <a:xfrm flipH="1">
              <a:off x="1727" y="2519"/>
              <a:ext cx="665" cy="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34" name="Line 39"/>
            <p:cNvSpPr>
              <a:spLocks noChangeAspect="1" noChangeShapeType="1"/>
            </p:cNvSpPr>
            <p:nvPr/>
          </p:nvSpPr>
          <p:spPr bwMode="auto">
            <a:xfrm>
              <a:off x="3412" y="2519"/>
              <a:ext cx="726" cy="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35" name="Line 40"/>
            <p:cNvSpPr>
              <a:spLocks noChangeAspect="1" noChangeShapeType="1"/>
            </p:cNvSpPr>
            <p:nvPr/>
          </p:nvSpPr>
          <p:spPr bwMode="auto">
            <a:xfrm flipH="1">
              <a:off x="3040" y="1558"/>
              <a:ext cx="246" cy="816"/>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36" name="Line 41"/>
            <p:cNvSpPr>
              <a:spLocks noChangeAspect="1" noChangeShapeType="1"/>
            </p:cNvSpPr>
            <p:nvPr/>
          </p:nvSpPr>
          <p:spPr bwMode="auto">
            <a:xfrm flipH="1">
              <a:off x="3045" y="1555"/>
              <a:ext cx="249" cy="781"/>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37" name="Line 42"/>
            <p:cNvSpPr>
              <a:spLocks noChangeAspect="1" noChangeShapeType="1"/>
            </p:cNvSpPr>
            <p:nvPr/>
          </p:nvSpPr>
          <p:spPr bwMode="auto">
            <a:xfrm flipH="1">
              <a:off x="3206" y="1558"/>
              <a:ext cx="1151" cy="816"/>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38" name="Line 43"/>
            <p:cNvSpPr>
              <a:spLocks noChangeAspect="1" noChangeShapeType="1"/>
            </p:cNvSpPr>
            <p:nvPr/>
          </p:nvSpPr>
          <p:spPr bwMode="auto">
            <a:xfrm flipH="1">
              <a:off x="3258" y="1553"/>
              <a:ext cx="1119" cy="776"/>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39" name="Line 44"/>
            <p:cNvSpPr>
              <a:spLocks noChangeAspect="1" noChangeShapeType="1"/>
            </p:cNvSpPr>
            <p:nvPr/>
          </p:nvSpPr>
          <p:spPr bwMode="auto">
            <a:xfrm>
              <a:off x="2629" y="1558"/>
              <a:ext cx="246" cy="816"/>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0" name="Line 45"/>
            <p:cNvSpPr>
              <a:spLocks noChangeAspect="1" noChangeShapeType="1"/>
            </p:cNvSpPr>
            <p:nvPr/>
          </p:nvSpPr>
          <p:spPr bwMode="auto">
            <a:xfrm>
              <a:off x="2631" y="1553"/>
              <a:ext cx="228" cy="778"/>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1" name="Line 46"/>
            <p:cNvSpPr>
              <a:spLocks noChangeAspect="1" noChangeShapeType="1"/>
            </p:cNvSpPr>
            <p:nvPr/>
          </p:nvSpPr>
          <p:spPr bwMode="auto">
            <a:xfrm flipH="1" flipV="1">
              <a:off x="1640" y="1558"/>
              <a:ext cx="1070" cy="816"/>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2" name="Line 47"/>
            <p:cNvSpPr>
              <a:spLocks noChangeAspect="1" noChangeShapeType="1"/>
            </p:cNvSpPr>
            <p:nvPr/>
          </p:nvSpPr>
          <p:spPr bwMode="auto">
            <a:xfrm flipH="1" flipV="1">
              <a:off x="1583" y="1512"/>
              <a:ext cx="1073" cy="821"/>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3" name="Line 48"/>
            <p:cNvSpPr>
              <a:spLocks noChangeAspect="1" noChangeShapeType="1"/>
            </p:cNvSpPr>
            <p:nvPr/>
          </p:nvSpPr>
          <p:spPr bwMode="auto">
            <a:xfrm flipH="1">
              <a:off x="1394" y="2670"/>
              <a:ext cx="1235" cy="66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4" name="Line 49"/>
            <p:cNvSpPr>
              <a:spLocks noChangeAspect="1" noChangeShapeType="1"/>
            </p:cNvSpPr>
            <p:nvPr/>
          </p:nvSpPr>
          <p:spPr bwMode="auto">
            <a:xfrm flipH="1">
              <a:off x="1362" y="2716"/>
              <a:ext cx="1194" cy="632"/>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5" name="Line 50"/>
            <p:cNvSpPr>
              <a:spLocks noChangeAspect="1" noChangeShapeType="1"/>
            </p:cNvSpPr>
            <p:nvPr/>
          </p:nvSpPr>
          <p:spPr bwMode="auto">
            <a:xfrm flipH="1">
              <a:off x="2463" y="2670"/>
              <a:ext cx="330" cy="66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6" name="Line 51"/>
            <p:cNvSpPr>
              <a:spLocks noChangeAspect="1" noChangeShapeType="1"/>
            </p:cNvSpPr>
            <p:nvPr/>
          </p:nvSpPr>
          <p:spPr bwMode="auto">
            <a:xfrm flipH="1">
              <a:off x="2452" y="2701"/>
              <a:ext cx="332" cy="644"/>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7" name="Line 52"/>
            <p:cNvSpPr>
              <a:spLocks noChangeAspect="1" noChangeShapeType="1"/>
            </p:cNvSpPr>
            <p:nvPr/>
          </p:nvSpPr>
          <p:spPr bwMode="auto">
            <a:xfrm>
              <a:off x="3040" y="2670"/>
              <a:ext cx="329" cy="66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8" name="Line 53"/>
            <p:cNvSpPr>
              <a:spLocks noChangeAspect="1" noChangeShapeType="1"/>
            </p:cNvSpPr>
            <p:nvPr/>
          </p:nvSpPr>
          <p:spPr bwMode="auto">
            <a:xfrm>
              <a:off x="3060" y="2700"/>
              <a:ext cx="316" cy="651"/>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17449" name="Line 73"/>
            <p:cNvSpPr>
              <a:spLocks noChangeShapeType="1"/>
            </p:cNvSpPr>
            <p:nvPr/>
          </p:nvSpPr>
          <p:spPr bwMode="auto">
            <a:xfrm>
              <a:off x="3330" y="2696"/>
              <a:ext cx="1081" cy="669"/>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sp>
        <p:nvSpPr>
          <p:cNvPr id="208973" name="Rectangle 77"/>
          <p:cNvSpPr>
            <a:spLocks noGrp="1" noChangeArrowheads="1"/>
          </p:cNvSpPr>
          <p:nvPr>
            <p:ph type="title"/>
          </p:nvPr>
        </p:nvSpPr>
        <p:spPr>
          <a:xfrm>
            <a:off x="5307013" y="304800"/>
            <a:ext cx="3532187" cy="493713"/>
          </a:xfrm>
        </p:spPr>
        <p:txBody>
          <a:bodyPr/>
          <a:lstStyle/>
          <a:p>
            <a:pPr eaLnBrk="1" hangingPunct="1">
              <a:defRPr/>
            </a:pPr>
            <a:r>
              <a:rPr lang="hu-HU" sz="1800" smtClean="0"/>
              <a:t>Egy nagyvállalat stakeholderei</a:t>
            </a:r>
          </a:p>
        </p:txBody>
      </p:sp>
    </p:spTree>
    <p:extLst>
      <p:ext uri="{BB962C8B-B14F-4D97-AF65-F5344CB8AC3E}">
        <p14:creationId xmlns:p14="http://schemas.microsoft.com/office/powerpoint/2010/main" val="3056255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08962"/>
                                        </p:tgtEl>
                                        <p:attrNameLst>
                                          <p:attrName>style.visibility</p:attrName>
                                        </p:attrNameLst>
                                      </p:cBhvr>
                                      <p:to>
                                        <p:strVal val="visible"/>
                                      </p:to>
                                    </p:set>
                                    <p:anim calcmode="lin" valueType="num">
                                      <p:cBhvr>
                                        <p:cTn id="7" dur="500" fill="hold"/>
                                        <p:tgtEl>
                                          <p:spTgt spid="208962"/>
                                        </p:tgtEl>
                                        <p:attrNameLst>
                                          <p:attrName>ppt_w</p:attrName>
                                        </p:attrNameLst>
                                      </p:cBhvr>
                                      <p:tavLst>
                                        <p:tav tm="0">
                                          <p:val>
                                            <p:fltVal val="0"/>
                                          </p:val>
                                        </p:tav>
                                        <p:tav tm="100000">
                                          <p:val>
                                            <p:strVal val="#ppt_w"/>
                                          </p:val>
                                        </p:tav>
                                      </p:tavLst>
                                    </p:anim>
                                    <p:anim calcmode="lin" valueType="num">
                                      <p:cBhvr>
                                        <p:cTn id="8" dur="500" fill="hold"/>
                                        <p:tgtEl>
                                          <p:spTgt spid="20896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208970"/>
                                        </p:tgtEl>
                                        <p:attrNameLst>
                                          <p:attrName>style.visibility</p:attrName>
                                        </p:attrNameLst>
                                      </p:cBhvr>
                                      <p:to>
                                        <p:strVal val="visible"/>
                                      </p:to>
                                    </p:set>
                                    <p:anim calcmode="lin" valueType="num">
                                      <p:cBhvr>
                                        <p:cTn id="12" dur="500" fill="hold"/>
                                        <p:tgtEl>
                                          <p:spTgt spid="208970"/>
                                        </p:tgtEl>
                                        <p:attrNameLst>
                                          <p:attrName>ppt_w</p:attrName>
                                        </p:attrNameLst>
                                      </p:cBhvr>
                                      <p:tavLst>
                                        <p:tav tm="0">
                                          <p:val>
                                            <p:fltVal val="0"/>
                                          </p:val>
                                        </p:tav>
                                        <p:tav tm="100000">
                                          <p:val>
                                            <p:strVal val="#ppt_w"/>
                                          </p:val>
                                        </p:tav>
                                      </p:tavLst>
                                    </p:anim>
                                    <p:anim calcmode="lin" valueType="num">
                                      <p:cBhvr>
                                        <p:cTn id="13" dur="500" fill="hold"/>
                                        <p:tgtEl>
                                          <p:spTgt spid="20897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1258888" y="6584950"/>
            <a:ext cx="48482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hu-HU" sz="1200">
                <a:latin typeface="Comic Sans MS" pitchFamily="66" charset="0"/>
              </a:rPr>
              <a:t>Chikán Attila (1992): Vállalatgazdaságtan.  Aula,  Bp., 103. o.</a:t>
            </a:r>
          </a:p>
        </p:txBody>
      </p:sp>
      <p:sp>
        <p:nvSpPr>
          <p:cNvPr id="647174" name="Rectangle 6"/>
          <p:cNvSpPr>
            <a:spLocks noGrp="1" noChangeArrowheads="1"/>
          </p:cNvSpPr>
          <p:nvPr>
            <p:ph type="title"/>
          </p:nvPr>
        </p:nvSpPr>
        <p:spPr>
          <a:xfrm>
            <a:off x="971600" y="620688"/>
            <a:ext cx="6877000" cy="584200"/>
          </a:xfrm>
        </p:spPr>
        <p:txBody>
          <a:bodyPr>
            <a:normAutofit fontScale="90000"/>
          </a:bodyPr>
          <a:lstStyle/>
          <a:p>
            <a:pPr eaLnBrk="1" hangingPunct="1">
              <a:defRPr/>
            </a:pPr>
            <a:r>
              <a:rPr lang="hu-HU" dirty="0" smtClean="0"/>
              <a:t>Állam mint a vállalat érintettje</a:t>
            </a:r>
          </a:p>
        </p:txBody>
      </p:sp>
      <p:sp>
        <p:nvSpPr>
          <p:cNvPr id="647175" name="Rectangle 7"/>
          <p:cNvSpPr>
            <a:spLocks noGrp="1" noChangeArrowheads="1"/>
          </p:cNvSpPr>
          <p:nvPr>
            <p:ph type="body" idx="4294967295"/>
          </p:nvPr>
        </p:nvSpPr>
        <p:spPr>
          <a:xfrm>
            <a:off x="827584" y="1484784"/>
            <a:ext cx="7305179" cy="4839816"/>
          </a:xfrm>
        </p:spPr>
        <p:txBody>
          <a:bodyPr>
            <a:normAutofit fontScale="85000" lnSpcReduction="20000"/>
          </a:bodyPr>
          <a:lstStyle/>
          <a:p>
            <a:pPr eaLnBrk="1" hangingPunct="1">
              <a:defRPr/>
            </a:pPr>
            <a:r>
              <a:rPr lang="hu-HU" dirty="0" smtClean="0"/>
              <a:t>Fejlesztések támogatója</a:t>
            </a:r>
          </a:p>
          <a:p>
            <a:pPr lvl="1" eaLnBrk="1" hangingPunct="1">
              <a:defRPr/>
            </a:pPr>
            <a:r>
              <a:rPr lang="hu-HU" dirty="0" smtClean="0"/>
              <a:t>Közvetlen állami támogatások</a:t>
            </a:r>
          </a:p>
          <a:p>
            <a:pPr lvl="1" eaLnBrk="1" hangingPunct="1">
              <a:defRPr/>
            </a:pPr>
            <a:r>
              <a:rPr lang="hu-HU" dirty="0" smtClean="0"/>
              <a:t>Fejlesztésbarát, ösztönző környezet és szabályok</a:t>
            </a:r>
          </a:p>
          <a:p>
            <a:pPr eaLnBrk="1" hangingPunct="1">
              <a:defRPr/>
            </a:pPr>
            <a:r>
              <a:rPr lang="hu-HU" dirty="0" smtClean="0"/>
              <a:t>Vállalkozások állami partnere</a:t>
            </a:r>
          </a:p>
          <a:p>
            <a:pPr lvl="1" eaLnBrk="1" hangingPunct="1">
              <a:defRPr/>
            </a:pPr>
            <a:r>
              <a:rPr lang="hu-HU" dirty="0" smtClean="0"/>
              <a:t>Állami résztulajdonlás magánvállalatokban</a:t>
            </a:r>
          </a:p>
          <a:p>
            <a:pPr eaLnBrk="1" hangingPunct="1">
              <a:defRPr/>
            </a:pPr>
            <a:r>
              <a:rPr lang="hu-HU" dirty="0" smtClean="0"/>
              <a:t>Állam mint fogyasztó</a:t>
            </a:r>
          </a:p>
          <a:p>
            <a:pPr lvl="1" eaLnBrk="1" hangingPunct="1">
              <a:defRPr/>
            </a:pPr>
            <a:r>
              <a:rPr lang="hu-HU" dirty="0" smtClean="0"/>
              <a:t>Állami megrendelések magánvállalatoknak</a:t>
            </a:r>
          </a:p>
          <a:p>
            <a:pPr lvl="1" eaLnBrk="1" hangingPunct="1">
              <a:defRPr/>
            </a:pPr>
            <a:r>
              <a:rPr lang="hu-HU" dirty="0" smtClean="0"/>
              <a:t>Sok nagyvállalat alapvető piaca</a:t>
            </a:r>
          </a:p>
          <a:p>
            <a:pPr eaLnBrk="1" hangingPunct="1">
              <a:defRPr/>
            </a:pPr>
            <a:r>
              <a:rPr lang="hu-HU" dirty="0" smtClean="0"/>
              <a:t>Állami versenytárs</a:t>
            </a:r>
          </a:p>
          <a:p>
            <a:pPr lvl="1" eaLnBrk="1" hangingPunct="1">
              <a:defRPr/>
            </a:pPr>
            <a:r>
              <a:rPr lang="hu-HU" dirty="0" smtClean="0"/>
              <a:t>Állami vállalatok piaci szerepe, magatartása</a:t>
            </a:r>
          </a:p>
          <a:p>
            <a:pPr lvl="1" eaLnBrk="1" hangingPunct="1">
              <a:defRPr/>
            </a:pPr>
            <a:r>
              <a:rPr lang="hu-HU" dirty="0" smtClean="0"/>
              <a:t>Versengés a magánszférával,</a:t>
            </a:r>
            <a:br>
              <a:rPr lang="hu-HU" dirty="0" smtClean="0"/>
            </a:br>
            <a:r>
              <a:rPr lang="hu-HU" dirty="0" smtClean="0"/>
              <a:t>azonos vagy eltérő versenyfeltételekkel</a:t>
            </a:r>
          </a:p>
        </p:txBody>
      </p:sp>
    </p:spTree>
    <p:extLst>
      <p:ext uri="{BB962C8B-B14F-4D97-AF65-F5344CB8AC3E}">
        <p14:creationId xmlns:p14="http://schemas.microsoft.com/office/powerpoint/2010/main" val="12107802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7174"/>
                                        </p:tgtEl>
                                        <p:attrNameLst>
                                          <p:attrName>style.visibility</p:attrName>
                                        </p:attrNameLst>
                                      </p:cBhvr>
                                      <p:to>
                                        <p:strVal val="visible"/>
                                      </p:to>
                                    </p:set>
                                    <p:animEffect transition="in" filter="wipe(left)">
                                      <p:cBhvr>
                                        <p:cTn id="7" dur="500"/>
                                        <p:tgtEl>
                                          <p:spTgt spid="647174"/>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647175">
                                            <p:txEl>
                                              <p:pRg st="0" end="0"/>
                                            </p:txEl>
                                          </p:spTgt>
                                        </p:tgtEl>
                                        <p:attrNameLst>
                                          <p:attrName>style.visibility</p:attrName>
                                        </p:attrNameLst>
                                      </p:cBhvr>
                                      <p:to>
                                        <p:strVal val="visible"/>
                                      </p:to>
                                    </p:set>
                                    <p:animEffect transition="in" filter="strips(downRight)">
                                      <p:cBhvr>
                                        <p:cTn id="11" dur="500"/>
                                        <p:tgtEl>
                                          <p:spTgt spid="647175">
                                            <p:txEl>
                                              <p:pRg st="0" end="0"/>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647175">
                                            <p:txEl>
                                              <p:pRg st="1" end="1"/>
                                            </p:txEl>
                                          </p:spTgt>
                                        </p:tgtEl>
                                        <p:attrNameLst>
                                          <p:attrName>style.visibility</p:attrName>
                                        </p:attrNameLst>
                                      </p:cBhvr>
                                      <p:to>
                                        <p:strVal val="visible"/>
                                      </p:to>
                                    </p:set>
                                    <p:animEffect transition="in" filter="strips(downRight)">
                                      <p:cBhvr>
                                        <p:cTn id="15" dur="500"/>
                                        <p:tgtEl>
                                          <p:spTgt spid="647175">
                                            <p:txEl>
                                              <p:pRg st="1" end="1"/>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647175">
                                            <p:txEl>
                                              <p:pRg st="2" end="2"/>
                                            </p:txEl>
                                          </p:spTgt>
                                        </p:tgtEl>
                                        <p:attrNameLst>
                                          <p:attrName>style.visibility</p:attrName>
                                        </p:attrNameLst>
                                      </p:cBhvr>
                                      <p:to>
                                        <p:strVal val="visible"/>
                                      </p:to>
                                    </p:set>
                                    <p:animEffect transition="in" filter="strips(downRight)">
                                      <p:cBhvr>
                                        <p:cTn id="19" dur="500"/>
                                        <p:tgtEl>
                                          <p:spTgt spid="647175">
                                            <p:txEl>
                                              <p:pRg st="2" end="2"/>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647175">
                                            <p:txEl>
                                              <p:pRg st="3" end="3"/>
                                            </p:txEl>
                                          </p:spTgt>
                                        </p:tgtEl>
                                        <p:attrNameLst>
                                          <p:attrName>style.visibility</p:attrName>
                                        </p:attrNameLst>
                                      </p:cBhvr>
                                      <p:to>
                                        <p:strVal val="visible"/>
                                      </p:to>
                                    </p:set>
                                    <p:animEffect transition="in" filter="strips(downRight)">
                                      <p:cBhvr>
                                        <p:cTn id="23" dur="500"/>
                                        <p:tgtEl>
                                          <p:spTgt spid="647175">
                                            <p:txEl>
                                              <p:pRg st="3" end="3"/>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647175">
                                            <p:txEl>
                                              <p:pRg st="4" end="4"/>
                                            </p:txEl>
                                          </p:spTgt>
                                        </p:tgtEl>
                                        <p:attrNameLst>
                                          <p:attrName>style.visibility</p:attrName>
                                        </p:attrNameLst>
                                      </p:cBhvr>
                                      <p:to>
                                        <p:strVal val="visible"/>
                                      </p:to>
                                    </p:set>
                                    <p:animEffect transition="in" filter="strips(downRight)">
                                      <p:cBhvr>
                                        <p:cTn id="27" dur="500"/>
                                        <p:tgtEl>
                                          <p:spTgt spid="647175">
                                            <p:txEl>
                                              <p:pRg st="4" end="4"/>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647175">
                                            <p:txEl>
                                              <p:pRg st="5" end="5"/>
                                            </p:txEl>
                                          </p:spTgt>
                                        </p:tgtEl>
                                        <p:attrNameLst>
                                          <p:attrName>style.visibility</p:attrName>
                                        </p:attrNameLst>
                                      </p:cBhvr>
                                      <p:to>
                                        <p:strVal val="visible"/>
                                      </p:to>
                                    </p:set>
                                    <p:animEffect transition="in" filter="strips(downRight)">
                                      <p:cBhvr>
                                        <p:cTn id="31" dur="500"/>
                                        <p:tgtEl>
                                          <p:spTgt spid="647175">
                                            <p:txEl>
                                              <p:pRg st="5" end="5"/>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647175">
                                            <p:txEl>
                                              <p:pRg st="6" end="6"/>
                                            </p:txEl>
                                          </p:spTgt>
                                        </p:tgtEl>
                                        <p:attrNameLst>
                                          <p:attrName>style.visibility</p:attrName>
                                        </p:attrNameLst>
                                      </p:cBhvr>
                                      <p:to>
                                        <p:strVal val="visible"/>
                                      </p:to>
                                    </p:set>
                                    <p:animEffect transition="in" filter="strips(downRight)">
                                      <p:cBhvr>
                                        <p:cTn id="35" dur="500"/>
                                        <p:tgtEl>
                                          <p:spTgt spid="647175">
                                            <p:txEl>
                                              <p:pRg st="6" end="6"/>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647175">
                                            <p:txEl>
                                              <p:pRg st="7" end="7"/>
                                            </p:txEl>
                                          </p:spTgt>
                                        </p:tgtEl>
                                        <p:attrNameLst>
                                          <p:attrName>style.visibility</p:attrName>
                                        </p:attrNameLst>
                                      </p:cBhvr>
                                      <p:to>
                                        <p:strVal val="visible"/>
                                      </p:to>
                                    </p:set>
                                    <p:animEffect transition="in" filter="strips(downRight)">
                                      <p:cBhvr>
                                        <p:cTn id="39" dur="500"/>
                                        <p:tgtEl>
                                          <p:spTgt spid="647175">
                                            <p:txEl>
                                              <p:pRg st="7" end="7"/>
                                            </p:txEl>
                                          </p:spTgt>
                                        </p:tgtEl>
                                      </p:cBhvr>
                                    </p:animEffect>
                                  </p:childTnLst>
                                </p:cTn>
                              </p:par>
                            </p:childTnLst>
                          </p:cTn>
                        </p:par>
                        <p:par>
                          <p:cTn id="40" fill="hold" nodeType="afterGroup">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647175">
                                            <p:txEl>
                                              <p:pRg st="8" end="8"/>
                                            </p:txEl>
                                          </p:spTgt>
                                        </p:tgtEl>
                                        <p:attrNameLst>
                                          <p:attrName>style.visibility</p:attrName>
                                        </p:attrNameLst>
                                      </p:cBhvr>
                                      <p:to>
                                        <p:strVal val="visible"/>
                                      </p:to>
                                    </p:set>
                                    <p:animEffect transition="in" filter="strips(downRight)">
                                      <p:cBhvr>
                                        <p:cTn id="43" dur="500"/>
                                        <p:tgtEl>
                                          <p:spTgt spid="647175">
                                            <p:txEl>
                                              <p:pRg st="8" end="8"/>
                                            </p:txEl>
                                          </p:spTgt>
                                        </p:tgtEl>
                                      </p:cBhvr>
                                    </p:animEffect>
                                  </p:childTnLst>
                                </p:cTn>
                              </p:par>
                            </p:childTnLst>
                          </p:cTn>
                        </p:par>
                        <p:par>
                          <p:cTn id="44" fill="hold" nodeType="afterGroup">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647175">
                                            <p:txEl>
                                              <p:pRg st="9" end="9"/>
                                            </p:txEl>
                                          </p:spTgt>
                                        </p:tgtEl>
                                        <p:attrNameLst>
                                          <p:attrName>style.visibility</p:attrName>
                                        </p:attrNameLst>
                                      </p:cBhvr>
                                      <p:to>
                                        <p:strVal val="visible"/>
                                      </p:to>
                                    </p:set>
                                    <p:animEffect transition="in" filter="strips(downRight)">
                                      <p:cBhvr>
                                        <p:cTn id="47" dur="500"/>
                                        <p:tgtEl>
                                          <p:spTgt spid="647175">
                                            <p:txEl>
                                              <p:pRg st="9" end="9"/>
                                            </p:txEl>
                                          </p:spTgt>
                                        </p:tgtEl>
                                      </p:cBhvr>
                                    </p:animEffect>
                                  </p:childTnLst>
                                </p:cTn>
                              </p:par>
                            </p:childTnLst>
                          </p:cTn>
                        </p:par>
                        <p:par>
                          <p:cTn id="48" fill="hold" nodeType="afterGroup">
                            <p:stCondLst>
                              <p:cond delay="5500"/>
                            </p:stCondLst>
                            <p:childTnLst>
                              <p:par>
                                <p:cTn id="49" presetID="18" presetClass="entr" presetSubtype="6" fill="hold" grpId="0" nodeType="afterEffect">
                                  <p:stCondLst>
                                    <p:cond delay="0"/>
                                  </p:stCondLst>
                                  <p:childTnLst>
                                    <p:set>
                                      <p:cBhvr>
                                        <p:cTn id="50" dur="1" fill="hold">
                                          <p:stCondLst>
                                            <p:cond delay="0"/>
                                          </p:stCondLst>
                                        </p:cTn>
                                        <p:tgtEl>
                                          <p:spTgt spid="647175">
                                            <p:txEl>
                                              <p:pRg st="10" end="10"/>
                                            </p:txEl>
                                          </p:spTgt>
                                        </p:tgtEl>
                                        <p:attrNameLst>
                                          <p:attrName>style.visibility</p:attrName>
                                        </p:attrNameLst>
                                      </p:cBhvr>
                                      <p:to>
                                        <p:strVal val="visible"/>
                                      </p:to>
                                    </p:set>
                                    <p:animEffect transition="in" filter="strips(downRight)">
                                      <p:cBhvr>
                                        <p:cTn id="51" dur="500"/>
                                        <p:tgtEl>
                                          <p:spTgt spid="64717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7174" grpId="0" animBg="1" autoUpdateAnimBg="0"/>
      <p:bldP spid="647175" grpId="0" build="p" bldLvl="3" autoUpdateAnimBg="0" advAuto="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854" name="Rectangle 6"/>
          <p:cNvSpPr>
            <a:spLocks noGrp="1" noChangeArrowheads="1"/>
          </p:cNvSpPr>
          <p:nvPr>
            <p:ph type="title"/>
          </p:nvPr>
        </p:nvSpPr>
        <p:spPr>
          <a:xfrm>
            <a:off x="1258888" y="692696"/>
            <a:ext cx="6949008" cy="584200"/>
          </a:xfrm>
        </p:spPr>
        <p:txBody>
          <a:bodyPr>
            <a:normAutofit fontScale="90000"/>
          </a:bodyPr>
          <a:lstStyle/>
          <a:p>
            <a:pPr eaLnBrk="1" hangingPunct="1">
              <a:defRPr/>
            </a:pPr>
            <a:r>
              <a:rPr lang="hu-HU" dirty="0" smtClean="0"/>
              <a:t>A vállalati környezet vizsgálata</a:t>
            </a:r>
          </a:p>
        </p:txBody>
      </p:sp>
      <p:sp>
        <p:nvSpPr>
          <p:cNvPr id="206855" name="Rectangle 7"/>
          <p:cNvSpPr>
            <a:spLocks noGrp="1" noChangeArrowheads="1"/>
          </p:cNvSpPr>
          <p:nvPr>
            <p:ph type="body" idx="1"/>
          </p:nvPr>
        </p:nvSpPr>
        <p:spPr>
          <a:xfrm>
            <a:off x="755576" y="1772816"/>
            <a:ext cx="8216974" cy="4086647"/>
          </a:xfrm>
        </p:spPr>
        <p:txBody>
          <a:bodyPr>
            <a:normAutofit fontScale="85000" lnSpcReduction="20000"/>
          </a:bodyPr>
          <a:lstStyle/>
          <a:p>
            <a:pPr eaLnBrk="1" hangingPunct="1">
              <a:defRPr/>
            </a:pPr>
            <a:r>
              <a:rPr lang="hu-HU" dirty="0" smtClean="0"/>
              <a:t>A tanulmányok válfajai</a:t>
            </a:r>
          </a:p>
          <a:p>
            <a:pPr lvl="1" eaLnBrk="1" hangingPunct="1">
              <a:defRPr/>
            </a:pPr>
            <a:r>
              <a:rPr lang="hu-HU" dirty="0" smtClean="0"/>
              <a:t>Ország tanulmányok</a:t>
            </a:r>
            <a:r>
              <a:rPr lang="hu-HU" dirty="0" smtClean="0"/>
              <a:t>, régiótanulmányok</a:t>
            </a:r>
          </a:p>
          <a:p>
            <a:pPr eaLnBrk="1" hangingPunct="1">
              <a:defRPr/>
            </a:pPr>
            <a:r>
              <a:rPr lang="hu-HU" dirty="0" smtClean="0"/>
              <a:t>A tanulmányok információs és adattartalma</a:t>
            </a:r>
          </a:p>
          <a:p>
            <a:pPr lvl="1" eaLnBrk="1" hangingPunct="1">
              <a:defRPr/>
            </a:pPr>
            <a:r>
              <a:rPr lang="hu-HU" dirty="0" smtClean="0"/>
              <a:t>Földrajzi adatok</a:t>
            </a:r>
          </a:p>
          <a:p>
            <a:pPr lvl="1" eaLnBrk="1" hangingPunct="1">
              <a:defRPr/>
            </a:pPr>
            <a:r>
              <a:rPr lang="hu-HU" dirty="0" smtClean="0"/>
              <a:t>Demográfiai adatok</a:t>
            </a:r>
          </a:p>
          <a:p>
            <a:pPr lvl="1" eaLnBrk="1" hangingPunct="1">
              <a:defRPr/>
            </a:pPr>
            <a:r>
              <a:rPr lang="hu-HU" dirty="0" smtClean="0"/>
              <a:t>Üzleti adatok</a:t>
            </a:r>
          </a:p>
          <a:p>
            <a:pPr lvl="1" eaLnBrk="1" hangingPunct="1">
              <a:defRPr/>
            </a:pPr>
            <a:r>
              <a:rPr lang="hu-HU" dirty="0" smtClean="0"/>
              <a:t>Természeti környezetről szóló adatok</a:t>
            </a:r>
          </a:p>
          <a:p>
            <a:pPr lvl="1" eaLnBrk="1" hangingPunct="1">
              <a:defRPr/>
            </a:pPr>
            <a:r>
              <a:rPr lang="hu-HU" dirty="0" smtClean="0"/>
              <a:t>Politikai </a:t>
            </a:r>
            <a:r>
              <a:rPr lang="hu-HU" dirty="0" smtClean="0"/>
              <a:t>helyzetről </a:t>
            </a:r>
            <a:r>
              <a:rPr lang="hu-HU" dirty="0" smtClean="0"/>
              <a:t>szóló információk</a:t>
            </a:r>
          </a:p>
          <a:p>
            <a:pPr lvl="1" eaLnBrk="1" hangingPunct="1">
              <a:defRPr/>
            </a:pPr>
            <a:r>
              <a:rPr lang="hu-HU" dirty="0" smtClean="0"/>
              <a:t>Kockázatok</a:t>
            </a:r>
          </a:p>
          <a:p>
            <a:pPr lvl="1" eaLnBrk="1" hangingPunct="1">
              <a:defRPr/>
            </a:pPr>
            <a:r>
              <a:rPr lang="hu-HU" dirty="0" smtClean="0"/>
              <a:t>Egyéb adatok, információk</a:t>
            </a:r>
          </a:p>
        </p:txBody>
      </p:sp>
      <p:sp>
        <p:nvSpPr>
          <p:cNvPr id="19460" name="Rectangle 8"/>
          <p:cNvSpPr>
            <a:spLocks noChangeArrowheads="1"/>
          </p:cNvSpPr>
          <p:nvPr/>
        </p:nvSpPr>
        <p:spPr bwMode="auto">
          <a:xfrm>
            <a:off x="1258888" y="639445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hu-HU" sz="1200">
                <a:latin typeface="Comic Sans MS" pitchFamily="66" charset="0"/>
              </a:rPr>
              <a:t>Szabó József (2003): Vállalatok, vállalkozások gazdaságtana.</a:t>
            </a:r>
            <a:br>
              <a:rPr lang="hu-HU" sz="1200">
                <a:latin typeface="Comic Sans MS" pitchFamily="66" charset="0"/>
              </a:rPr>
            </a:br>
            <a:r>
              <a:rPr lang="hu-HU" sz="1200">
                <a:latin typeface="Comic Sans MS" pitchFamily="66" charset="0"/>
              </a:rPr>
              <a:t>Egyetemi jegyzet. Universitas KHT,  Győr.</a:t>
            </a:r>
          </a:p>
        </p:txBody>
      </p:sp>
    </p:spTree>
    <p:extLst>
      <p:ext uri="{BB962C8B-B14F-4D97-AF65-F5344CB8AC3E}">
        <p14:creationId xmlns:p14="http://schemas.microsoft.com/office/powerpoint/2010/main" val="22721239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6854"/>
                                        </p:tgtEl>
                                        <p:attrNameLst>
                                          <p:attrName>style.visibility</p:attrName>
                                        </p:attrNameLst>
                                      </p:cBhvr>
                                      <p:to>
                                        <p:strVal val="visible"/>
                                      </p:to>
                                    </p:set>
                                    <p:animEffect transition="in" filter="wipe(left)">
                                      <p:cBhvr>
                                        <p:cTn id="7" dur="500"/>
                                        <p:tgtEl>
                                          <p:spTgt spid="206854"/>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206855">
                                            <p:txEl>
                                              <p:pRg st="0" end="0"/>
                                            </p:txEl>
                                          </p:spTgt>
                                        </p:tgtEl>
                                        <p:attrNameLst>
                                          <p:attrName>style.visibility</p:attrName>
                                        </p:attrNameLst>
                                      </p:cBhvr>
                                      <p:to>
                                        <p:strVal val="visible"/>
                                      </p:to>
                                    </p:set>
                                    <p:animEffect transition="in" filter="strips(downRight)">
                                      <p:cBhvr>
                                        <p:cTn id="11" dur="500"/>
                                        <p:tgtEl>
                                          <p:spTgt spid="206855">
                                            <p:txEl>
                                              <p:pRg st="0" end="0"/>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206855">
                                            <p:txEl>
                                              <p:pRg st="1" end="1"/>
                                            </p:txEl>
                                          </p:spTgt>
                                        </p:tgtEl>
                                        <p:attrNameLst>
                                          <p:attrName>style.visibility</p:attrName>
                                        </p:attrNameLst>
                                      </p:cBhvr>
                                      <p:to>
                                        <p:strVal val="visible"/>
                                      </p:to>
                                    </p:set>
                                    <p:animEffect transition="in" filter="strips(downRight)">
                                      <p:cBhvr>
                                        <p:cTn id="15" dur="500"/>
                                        <p:tgtEl>
                                          <p:spTgt spid="206855">
                                            <p:txEl>
                                              <p:pRg st="1" end="1"/>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206855">
                                            <p:txEl>
                                              <p:pRg st="2" end="2"/>
                                            </p:txEl>
                                          </p:spTgt>
                                        </p:tgtEl>
                                        <p:attrNameLst>
                                          <p:attrName>style.visibility</p:attrName>
                                        </p:attrNameLst>
                                      </p:cBhvr>
                                      <p:to>
                                        <p:strVal val="visible"/>
                                      </p:to>
                                    </p:set>
                                    <p:animEffect transition="in" filter="strips(downRight)">
                                      <p:cBhvr>
                                        <p:cTn id="19" dur="500"/>
                                        <p:tgtEl>
                                          <p:spTgt spid="206855">
                                            <p:txEl>
                                              <p:pRg st="2" end="2"/>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206855">
                                            <p:txEl>
                                              <p:pRg st="3" end="3"/>
                                            </p:txEl>
                                          </p:spTgt>
                                        </p:tgtEl>
                                        <p:attrNameLst>
                                          <p:attrName>style.visibility</p:attrName>
                                        </p:attrNameLst>
                                      </p:cBhvr>
                                      <p:to>
                                        <p:strVal val="visible"/>
                                      </p:to>
                                    </p:set>
                                    <p:animEffect transition="in" filter="strips(downRight)">
                                      <p:cBhvr>
                                        <p:cTn id="23" dur="500"/>
                                        <p:tgtEl>
                                          <p:spTgt spid="206855">
                                            <p:txEl>
                                              <p:pRg st="3" end="3"/>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206855">
                                            <p:txEl>
                                              <p:pRg st="4" end="4"/>
                                            </p:txEl>
                                          </p:spTgt>
                                        </p:tgtEl>
                                        <p:attrNameLst>
                                          <p:attrName>style.visibility</p:attrName>
                                        </p:attrNameLst>
                                      </p:cBhvr>
                                      <p:to>
                                        <p:strVal val="visible"/>
                                      </p:to>
                                    </p:set>
                                    <p:animEffect transition="in" filter="strips(downRight)">
                                      <p:cBhvr>
                                        <p:cTn id="27" dur="500"/>
                                        <p:tgtEl>
                                          <p:spTgt spid="206855">
                                            <p:txEl>
                                              <p:pRg st="4" end="4"/>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206855">
                                            <p:txEl>
                                              <p:pRg st="5" end="5"/>
                                            </p:txEl>
                                          </p:spTgt>
                                        </p:tgtEl>
                                        <p:attrNameLst>
                                          <p:attrName>style.visibility</p:attrName>
                                        </p:attrNameLst>
                                      </p:cBhvr>
                                      <p:to>
                                        <p:strVal val="visible"/>
                                      </p:to>
                                    </p:set>
                                    <p:animEffect transition="in" filter="strips(downRight)">
                                      <p:cBhvr>
                                        <p:cTn id="31" dur="500"/>
                                        <p:tgtEl>
                                          <p:spTgt spid="206855">
                                            <p:txEl>
                                              <p:pRg st="5" end="5"/>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206855">
                                            <p:txEl>
                                              <p:pRg st="6" end="6"/>
                                            </p:txEl>
                                          </p:spTgt>
                                        </p:tgtEl>
                                        <p:attrNameLst>
                                          <p:attrName>style.visibility</p:attrName>
                                        </p:attrNameLst>
                                      </p:cBhvr>
                                      <p:to>
                                        <p:strVal val="visible"/>
                                      </p:to>
                                    </p:set>
                                    <p:animEffect transition="in" filter="strips(downRight)">
                                      <p:cBhvr>
                                        <p:cTn id="35" dur="500"/>
                                        <p:tgtEl>
                                          <p:spTgt spid="206855">
                                            <p:txEl>
                                              <p:pRg st="6" end="6"/>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206855">
                                            <p:txEl>
                                              <p:pRg st="7" end="7"/>
                                            </p:txEl>
                                          </p:spTgt>
                                        </p:tgtEl>
                                        <p:attrNameLst>
                                          <p:attrName>style.visibility</p:attrName>
                                        </p:attrNameLst>
                                      </p:cBhvr>
                                      <p:to>
                                        <p:strVal val="visible"/>
                                      </p:to>
                                    </p:set>
                                    <p:animEffect transition="in" filter="strips(downRight)">
                                      <p:cBhvr>
                                        <p:cTn id="39" dur="500"/>
                                        <p:tgtEl>
                                          <p:spTgt spid="206855">
                                            <p:txEl>
                                              <p:pRg st="7" end="7"/>
                                            </p:txEl>
                                          </p:spTgt>
                                        </p:tgtEl>
                                      </p:cBhvr>
                                    </p:animEffect>
                                  </p:childTnLst>
                                </p:cTn>
                              </p:par>
                            </p:childTnLst>
                          </p:cTn>
                        </p:par>
                        <p:par>
                          <p:cTn id="40" fill="hold" nodeType="afterGroup">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206855">
                                            <p:txEl>
                                              <p:pRg st="8" end="8"/>
                                            </p:txEl>
                                          </p:spTgt>
                                        </p:tgtEl>
                                        <p:attrNameLst>
                                          <p:attrName>style.visibility</p:attrName>
                                        </p:attrNameLst>
                                      </p:cBhvr>
                                      <p:to>
                                        <p:strVal val="visible"/>
                                      </p:to>
                                    </p:set>
                                    <p:animEffect transition="in" filter="strips(downRight)">
                                      <p:cBhvr>
                                        <p:cTn id="43" dur="500"/>
                                        <p:tgtEl>
                                          <p:spTgt spid="206855">
                                            <p:txEl>
                                              <p:pRg st="8" end="8"/>
                                            </p:txEl>
                                          </p:spTgt>
                                        </p:tgtEl>
                                      </p:cBhvr>
                                    </p:animEffect>
                                  </p:childTnLst>
                                </p:cTn>
                              </p:par>
                            </p:childTnLst>
                          </p:cTn>
                        </p:par>
                        <p:par>
                          <p:cTn id="44" fill="hold" nodeType="afterGroup">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206855">
                                            <p:txEl>
                                              <p:pRg st="9" end="9"/>
                                            </p:txEl>
                                          </p:spTgt>
                                        </p:tgtEl>
                                        <p:attrNameLst>
                                          <p:attrName>style.visibility</p:attrName>
                                        </p:attrNameLst>
                                      </p:cBhvr>
                                      <p:to>
                                        <p:strVal val="visible"/>
                                      </p:to>
                                    </p:set>
                                    <p:animEffect transition="in" filter="strips(downRight)">
                                      <p:cBhvr>
                                        <p:cTn id="47" dur="500"/>
                                        <p:tgtEl>
                                          <p:spTgt spid="20685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4" grpId="0" animBg="1" autoUpdateAnimBg="0"/>
      <p:bldP spid="206855" grpId="0" build="p" bldLvl="3" autoUpdateAnimBg="0" advAuto="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p:cNvPicPr>
            <a:picLocks noChangeAspect="1" noChangeArrowheads="1"/>
          </p:cNvPicPr>
          <p:nvPr/>
        </p:nvPicPr>
        <p:blipFill>
          <a:blip r:embed="rId2">
            <a:extLst>
              <a:ext uri="{28A0092B-C50C-407E-A947-70E740481C1C}">
                <a14:useLocalDpi xmlns:a14="http://schemas.microsoft.com/office/drawing/2010/main" val="0"/>
              </a:ext>
            </a:extLst>
          </a:blip>
          <a:srcRect t="4643"/>
          <a:stretch>
            <a:fillRect/>
          </a:stretch>
        </p:blipFill>
        <p:spPr bwMode="auto">
          <a:xfrm>
            <a:off x="808038" y="1266825"/>
            <a:ext cx="8147050" cy="5018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6307" name="Rectangle 3"/>
          <p:cNvSpPr>
            <a:spLocks noGrp="1" noChangeArrowheads="1"/>
          </p:cNvSpPr>
          <p:nvPr>
            <p:ph type="title"/>
          </p:nvPr>
        </p:nvSpPr>
        <p:spPr>
          <a:xfrm>
            <a:off x="5511800" y="301625"/>
            <a:ext cx="3508375" cy="584200"/>
          </a:xfrm>
        </p:spPr>
        <p:txBody>
          <a:bodyPr>
            <a:normAutofit fontScale="90000"/>
          </a:bodyPr>
          <a:lstStyle/>
          <a:p>
            <a:pPr eaLnBrk="1" hangingPunct="1">
              <a:defRPr/>
            </a:pPr>
            <a:r>
              <a:rPr lang="hu-HU" smtClean="0"/>
              <a:t> Vállalatok életciklusai</a:t>
            </a:r>
          </a:p>
        </p:txBody>
      </p:sp>
      <p:sp>
        <p:nvSpPr>
          <p:cNvPr id="20484" name="Rectangle 4"/>
          <p:cNvSpPr>
            <a:spLocks noChangeArrowheads="1"/>
          </p:cNvSpPr>
          <p:nvPr/>
        </p:nvSpPr>
        <p:spPr bwMode="auto">
          <a:xfrm>
            <a:off x="1258888" y="6410325"/>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hu-HU" sz="1200">
                <a:latin typeface="Comic Sans MS" pitchFamily="66" charset="0"/>
              </a:rPr>
              <a:t>Adizes, I. (1992): Vállalatok életciklusai. Hogyan és miért növekednek</a:t>
            </a:r>
            <a:br>
              <a:rPr lang="hu-HU" sz="1200">
                <a:latin typeface="Comic Sans MS" pitchFamily="66" charset="0"/>
              </a:rPr>
            </a:br>
            <a:r>
              <a:rPr lang="hu-HU" sz="1200">
                <a:latin typeface="Comic Sans MS" pitchFamily="66" charset="0"/>
              </a:rPr>
              <a:t>és halnak meg vállalatok, és mi az ezzel kapcsolatos teendő? HVG Rt., Bp.</a:t>
            </a:r>
          </a:p>
        </p:txBody>
      </p:sp>
    </p:spTree>
    <p:extLst>
      <p:ext uri="{BB962C8B-B14F-4D97-AF65-F5344CB8AC3E}">
        <p14:creationId xmlns:p14="http://schemas.microsoft.com/office/powerpoint/2010/main" val="19966829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26306"/>
                                        </p:tgtEl>
                                        <p:attrNameLst>
                                          <p:attrName>style.visibility</p:attrName>
                                        </p:attrNameLst>
                                      </p:cBhvr>
                                      <p:to>
                                        <p:strVal val="visible"/>
                                      </p:to>
                                    </p:set>
                                    <p:animEffect transition="in" filter="dissolve">
                                      <p:cBhvr>
                                        <p:cTn id="7" dur="500"/>
                                        <p:tgtEl>
                                          <p:spTgt spid="226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94" name="Rectangle 66"/>
          <p:cNvSpPr>
            <a:spLocks noChangeArrowheads="1"/>
          </p:cNvSpPr>
          <p:nvPr/>
        </p:nvSpPr>
        <p:spPr bwMode="auto">
          <a:xfrm>
            <a:off x="611560" y="1173163"/>
            <a:ext cx="8432428" cy="5186362"/>
          </a:xfrm>
          <a:prstGeom prst="rect">
            <a:avLst/>
          </a:prstGeom>
          <a:solidFill>
            <a:srgbClr val="FFFFFF"/>
          </a:solidFill>
          <a:ln w="317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27330" name="Rectangle 2"/>
          <p:cNvSpPr>
            <a:spLocks noChangeArrowheads="1"/>
          </p:cNvSpPr>
          <p:nvPr/>
        </p:nvSpPr>
        <p:spPr bwMode="auto">
          <a:xfrm>
            <a:off x="1971675" y="5194300"/>
            <a:ext cx="76200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a:r>
              <a:rPr lang="hu-HU" sz="1400">
                <a:solidFill>
                  <a:srgbClr val="000000"/>
                </a:solidFill>
                <a:latin typeface="Comic Sans MS" pitchFamily="66" charset="0"/>
              </a:rPr>
              <a:t>Előélet</a:t>
            </a:r>
          </a:p>
        </p:txBody>
      </p:sp>
      <p:sp>
        <p:nvSpPr>
          <p:cNvPr id="227332" name="Rectangle 4"/>
          <p:cNvSpPr>
            <a:spLocks noChangeArrowheads="1"/>
          </p:cNvSpPr>
          <p:nvPr/>
        </p:nvSpPr>
        <p:spPr bwMode="auto">
          <a:xfrm>
            <a:off x="3273425" y="5227638"/>
            <a:ext cx="1243013"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a:r>
              <a:rPr lang="hu-HU" sz="1400">
                <a:solidFill>
                  <a:srgbClr val="000000"/>
                </a:solidFill>
                <a:latin typeface="Comic Sans MS" pitchFamily="66" charset="0"/>
              </a:rPr>
              <a:t>Szerveződés</a:t>
            </a:r>
          </a:p>
        </p:txBody>
      </p:sp>
      <p:sp>
        <p:nvSpPr>
          <p:cNvPr id="227337" name="Rectangle 9"/>
          <p:cNvSpPr>
            <a:spLocks noChangeArrowheads="1"/>
          </p:cNvSpPr>
          <p:nvPr/>
        </p:nvSpPr>
        <p:spPr bwMode="auto">
          <a:xfrm>
            <a:off x="1962150" y="3832225"/>
            <a:ext cx="1704975"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a:r>
              <a:rPr lang="hu-HU" sz="1400">
                <a:solidFill>
                  <a:srgbClr val="000000"/>
                </a:solidFill>
                <a:latin typeface="Comic Sans MS" pitchFamily="66" charset="0"/>
              </a:rPr>
              <a:t>Meggyökeresedési</a:t>
            </a:r>
          </a:p>
          <a:p>
            <a:pPr algn="l" defTabSz="762000"/>
            <a:r>
              <a:rPr lang="hu-HU" sz="1400">
                <a:solidFill>
                  <a:srgbClr val="000000"/>
                </a:solidFill>
                <a:latin typeface="Comic Sans MS" pitchFamily="66" charset="0"/>
              </a:rPr>
              <a:t>szakasz</a:t>
            </a:r>
          </a:p>
        </p:txBody>
      </p:sp>
      <p:sp>
        <p:nvSpPr>
          <p:cNvPr id="227342" name="Rectangle 14"/>
          <p:cNvSpPr>
            <a:spLocks noChangeArrowheads="1"/>
          </p:cNvSpPr>
          <p:nvPr/>
        </p:nvSpPr>
        <p:spPr bwMode="auto">
          <a:xfrm>
            <a:off x="3857625" y="4164013"/>
            <a:ext cx="6477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a:r>
              <a:rPr lang="hu-HU" sz="1400">
                <a:solidFill>
                  <a:srgbClr val="000000"/>
                </a:solidFill>
                <a:latin typeface="Comic Sans MS" pitchFamily="66" charset="0"/>
              </a:rPr>
              <a:t>beru-</a:t>
            </a:r>
          </a:p>
          <a:p>
            <a:pPr algn="r" defTabSz="762000"/>
            <a:r>
              <a:rPr lang="hu-HU" sz="1400">
                <a:solidFill>
                  <a:srgbClr val="000000"/>
                </a:solidFill>
                <a:latin typeface="Comic Sans MS" pitchFamily="66" charset="0"/>
              </a:rPr>
              <a:t>házás</a:t>
            </a:r>
          </a:p>
        </p:txBody>
      </p:sp>
      <p:sp>
        <p:nvSpPr>
          <p:cNvPr id="227345" name="Rectangle 17"/>
          <p:cNvSpPr>
            <a:spLocks noChangeArrowheads="1"/>
          </p:cNvSpPr>
          <p:nvPr/>
        </p:nvSpPr>
        <p:spPr bwMode="auto">
          <a:xfrm>
            <a:off x="3698875" y="3505200"/>
            <a:ext cx="744538"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a:r>
              <a:rPr lang="hu-HU" sz="1400">
                <a:solidFill>
                  <a:srgbClr val="000000"/>
                </a:solidFill>
                <a:latin typeface="Comic Sans MS" pitchFamily="66" charset="0"/>
              </a:rPr>
              <a:t>kis</a:t>
            </a:r>
          </a:p>
          <a:p>
            <a:pPr algn="r" defTabSz="762000"/>
            <a:r>
              <a:rPr lang="hu-HU" sz="1400">
                <a:solidFill>
                  <a:srgbClr val="000000"/>
                </a:solidFill>
                <a:latin typeface="Comic Sans MS" pitchFamily="66" charset="0"/>
              </a:rPr>
              <a:t>haszon</a:t>
            </a:r>
          </a:p>
        </p:txBody>
      </p:sp>
      <p:sp>
        <p:nvSpPr>
          <p:cNvPr id="227348" name="Rectangle 20"/>
          <p:cNvSpPr>
            <a:spLocks noChangeArrowheads="1"/>
          </p:cNvSpPr>
          <p:nvPr/>
        </p:nvSpPr>
        <p:spPr bwMode="auto">
          <a:xfrm>
            <a:off x="1973263" y="2422525"/>
            <a:ext cx="862012"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a:r>
              <a:rPr lang="hu-HU" sz="1400">
                <a:solidFill>
                  <a:srgbClr val="000000"/>
                </a:solidFill>
                <a:latin typeface="Comic Sans MS" pitchFamily="66" charset="0"/>
              </a:rPr>
              <a:t>Termelő</a:t>
            </a:r>
          </a:p>
          <a:p>
            <a:pPr algn="l" defTabSz="762000"/>
            <a:r>
              <a:rPr lang="hu-HU" sz="1400">
                <a:solidFill>
                  <a:srgbClr val="000000"/>
                </a:solidFill>
                <a:latin typeface="Comic Sans MS" pitchFamily="66" charset="0"/>
              </a:rPr>
              <a:t>szakasz</a:t>
            </a:r>
          </a:p>
        </p:txBody>
      </p:sp>
      <p:sp>
        <p:nvSpPr>
          <p:cNvPr id="227351" name="Rectangle 23"/>
          <p:cNvSpPr>
            <a:spLocks noChangeArrowheads="1"/>
          </p:cNvSpPr>
          <p:nvPr/>
        </p:nvSpPr>
        <p:spPr bwMode="auto">
          <a:xfrm>
            <a:off x="3595688" y="2254250"/>
            <a:ext cx="900112"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a:r>
              <a:rPr lang="hu-HU" sz="1400">
                <a:solidFill>
                  <a:srgbClr val="000000"/>
                </a:solidFill>
                <a:latin typeface="Comic Sans MS" pitchFamily="66" charset="0"/>
              </a:rPr>
              <a:t>jelentős</a:t>
            </a:r>
          </a:p>
          <a:p>
            <a:pPr algn="r" defTabSz="762000"/>
            <a:r>
              <a:rPr lang="hu-HU" sz="1400">
                <a:solidFill>
                  <a:srgbClr val="000000"/>
                </a:solidFill>
                <a:latin typeface="Comic Sans MS" pitchFamily="66" charset="0"/>
              </a:rPr>
              <a:t>expanzió</a:t>
            </a:r>
          </a:p>
        </p:txBody>
      </p:sp>
      <p:sp>
        <p:nvSpPr>
          <p:cNvPr id="227354" name="Rectangle 26"/>
          <p:cNvSpPr>
            <a:spLocks noChangeArrowheads="1"/>
          </p:cNvSpPr>
          <p:nvPr/>
        </p:nvSpPr>
        <p:spPr bwMode="auto">
          <a:xfrm>
            <a:off x="3600450" y="2863850"/>
            <a:ext cx="900113"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a:r>
              <a:rPr lang="hu-HU" sz="1400">
                <a:solidFill>
                  <a:srgbClr val="000000"/>
                </a:solidFill>
                <a:latin typeface="Comic Sans MS" pitchFamily="66" charset="0"/>
              </a:rPr>
              <a:t>szerény</a:t>
            </a:r>
          </a:p>
          <a:p>
            <a:pPr algn="r" defTabSz="762000"/>
            <a:r>
              <a:rPr lang="hu-HU" sz="1400">
                <a:solidFill>
                  <a:srgbClr val="000000"/>
                </a:solidFill>
                <a:latin typeface="Comic Sans MS" pitchFamily="66" charset="0"/>
              </a:rPr>
              <a:t>expanzió</a:t>
            </a:r>
          </a:p>
        </p:txBody>
      </p:sp>
      <p:sp>
        <p:nvSpPr>
          <p:cNvPr id="227356" name="Rectangle 28"/>
          <p:cNvSpPr>
            <a:spLocks noChangeArrowheads="1"/>
          </p:cNvSpPr>
          <p:nvPr/>
        </p:nvSpPr>
        <p:spPr bwMode="auto">
          <a:xfrm>
            <a:off x="4772025" y="5737225"/>
            <a:ext cx="808038"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a:r>
              <a:rPr lang="hu-HU" sz="1400">
                <a:solidFill>
                  <a:srgbClr val="000000"/>
                </a:solidFill>
                <a:latin typeface="Comic Sans MS" pitchFamily="66" charset="0"/>
              </a:rPr>
              <a:t>Vetélés</a:t>
            </a:r>
          </a:p>
        </p:txBody>
      </p:sp>
      <p:sp>
        <p:nvSpPr>
          <p:cNvPr id="227358" name="Rectangle 30"/>
          <p:cNvSpPr>
            <a:spLocks noChangeArrowheads="1"/>
          </p:cNvSpPr>
          <p:nvPr/>
        </p:nvSpPr>
        <p:spPr bwMode="auto">
          <a:xfrm>
            <a:off x="5392738" y="4984750"/>
            <a:ext cx="1303337"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400">
                <a:solidFill>
                  <a:srgbClr val="000000"/>
                </a:solidFill>
                <a:latin typeface="Comic Sans MS" pitchFamily="66" charset="0"/>
              </a:rPr>
              <a:t>Csecsemőkori</a:t>
            </a:r>
          </a:p>
          <a:p>
            <a:pPr defTabSz="762000"/>
            <a:r>
              <a:rPr lang="hu-HU" sz="1400">
                <a:solidFill>
                  <a:srgbClr val="000000"/>
                </a:solidFill>
                <a:latin typeface="Comic Sans MS" pitchFamily="66" charset="0"/>
              </a:rPr>
              <a:t>halál</a:t>
            </a:r>
          </a:p>
        </p:txBody>
      </p:sp>
      <p:sp>
        <p:nvSpPr>
          <p:cNvPr id="227361" name="Rectangle 33"/>
          <p:cNvSpPr>
            <a:spLocks noChangeArrowheads="1"/>
          </p:cNvSpPr>
          <p:nvPr/>
        </p:nvSpPr>
        <p:spPr bwMode="auto">
          <a:xfrm>
            <a:off x="5689600" y="4116388"/>
            <a:ext cx="12827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400">
                <a:solidFill>
                  <a:srgbClr val="000000"/>
                </a:solidFill>
                <a:latin typeface="Comic Sans MS" pitchFamily="66" charset="0"/>
              </a:rPr>
              <a:t>Gyermekkori </a:t>
            </a:r>
          </a:p>
          <a:p>
            <a:pPr defTabSz="762000"/>
            <a:r>
              <a:rPr lang="hu-HU" sz="1400">
                <a:solidFill>
                  <a:srgbClr val="000000"/>
                </a:solidFill>
                <a:latin typeface="Comic Sans MS" pitchFamily="66" charset="0"/>
              </a:rPr>
              <a:t>halál</a:t>
            </a:r>
          </a:p>
        </p:txBody>
      </p:sp>
      <p:sp>
        <p:nvSpPr>
          <p:cNvPr id="227364" name="Rectangle 36"/>
          <p:cNvSpPr>
            <a:spLocks noChangeArrowheads="1"/>
          </p:cNvSpPr>
          <p:nvPr/>
        </p:nvSpPr>
        <p:spPr bwMode="auto">
          <a:xfrm>
            <a:off x="6311900" y="2901950"/>
            <a:ext cx="121285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400">
                <a:solidFill>
                  <a:srgbClr val="000000"/>
                </a:solidFill>
                <a:latin typeface="Comic Sans MS" pitchFamily="66" charset="0"/>
              </a:rPr>
              <a:t>Baleset vagy</a:t>
            </a:r>
          </a:p>
          <a:p>
            <a:pPr defTabSz="762000"/>
            <a:r>
              <a:rPr lang="hu-HU" sz="1400">
                <a:solidFill>
                  <a:srgbClr val="000000"/>
                </a:solidFill>
                <a:latin typeface="Comic Sans MS" pitchFamily="66" charset="0"/>
              </a:rPr>
              <a:t>merénylet</a:t>
            </a:r>
          </a:p>
        </p:txBody>
      </p:sp>
      <p:sp>
        <p:nvSpPr>
          <p:cNvPr id="227367" name="Rectangle 39"/>
          <p:cNvSpPr>
            <a:spLocks noChangeArrowheads="1"/>
          </p:cNvSpPr>
          <p:nvPr/>
        </p:nvSpPr>
        <p:spPr bwMode="auto">
          <a:xfrm>
            <a:off x="7205663" y="3595688"/>
            <a:ext cx="822325"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400">
                <a:solidFill>
                  <a:srgbClr val="000000"/>
                </a:solidFill>
                <a:latin typeface="Comic Sans MS" pitchFamily="66" charset="0"/>
              </a:rPr>
              <a:t>Aggkori</a:t>
            </a:r>
          </a:p>
          <a:p>
            <a:pPr defTabSz="762000"/>
            <a:r>
              <a:rPr lang="hu-HU" sz="1400">
                <a:solidFill>
                  <a:srgbClr val="000000"/>
                </a:solidFill>
                <a:latin typeface="Comic Sans MS" pitchFamily="66" charset="0"/>
              </a:rPr>
              <a:t>elmúlás</a:t>
            </a:r>
          </a:p>
        </p:txBody>
      </p:sp>
      <p:sp>
        <p:nvSpPr>
          <p:cNvPr id="227370" name="Rectangle 42"/>
          <p:cNvSpPr>
            <a:spLocks noChangeArrowheads="1"/>
          </p:cNvSpPr>
          <p:nvPr/>
        </p:nvSpPr>
        <p:spPr bwMode="auto">
          <a:xfrm>
            <a:off x="2100263" y="1411288"/>
            <a:ext cx="2357437"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lang="hu-HU" sz="1400" b="1">
                <a:solidFill>
                  <a:srgbClr val="000000"/>
                </a:solidFill>
                <a:latin typeface="Comic Sans MS" pitchFamily="66" charset="0"/>
              </a:rPr>
              <a:t>A vállalkozás</a:t>
            </a:r>
          </a:p>
          <a:p>
            <a:pPr defTabSz="762000"/>
            <a:r>
              <a:rPr lang="hu-HU" sz="1400" b="1">
                <a:solidFill>
                  <a:srgbClr val="000000"/>
                </a:solidFill>
                <a:latin typeface="Comic Sans MS" pitchFamily="66" charset="0"/>
              </a:rPr>
              <a:t>kibontakozási lehetőségei</a:t>
            </a:r>
          </a:p>
        </p:txBody>
      </p:sp>
      <p:sp>
        <p:nvSpPr>
          <p:cNvPr id="227377" name="Line 49"/>
          <p:cNvSpPr>
            <a:spLocks noChangeShapeType="1"/>
          </p:cNvSpPr>
          <p:nvPr/>
        </p:nvSpPr>
        <p:spPr bwMode="auto">
          <a:xfrm>
            <a:off x="2043113" y="4689475"/>
            <a:ext cx="6448425" cy="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27378" name="Line 50"/>
          <p:cNvSpPr>
            <a:spLocks noChangeShapeType="1"/>
          </p:cNvSpPr>
          <p:nvPr/>
        </p:nvSpPr>
        <p:spPr bwMode="auto">
          <a:xfrm>
            <a:off x="2055813" y="3406775"/>
            <a:ext cx="6445250" cy="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27379" name="Line 51"/>
          <p:cNvSpPr>
            <a:spLocks noChangeShapeType="1"/>
          </p:cNvSpPr>
          <p:nvPr/>
        </p:nvSpPr>
        <p:spPr bwMode="auto">
          <a:xfrm>
            <a:off x="3690938" y="4124325"/>
            <a:ext cx="868362" cy="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grpSp>
        <p:nvGrpSpPr>
          <p:cNvPr id="227405" name="Group 77"/>
          <p:cNvGrpSpPr>
            <a:grpSpLocks/>
          </p:cNvGrpSpPr>
          <p:nvPr/>
        </p:nvGrpSpPr>
        <p:grpSpPr bwMode="auto">
          <a:xfrm>
            <a:off x="4570413" y="2435225"/>
            <a:ext cx="3100387" cy="3586163"/>
            <a:chOff x="2469" y="1584"/>
            <a:chExt cx="1953" cy="2259"/>
          </a:xfrm>
        </p:grpSpPr>
        <p:sp>
          <p:nvSpPr>
            <p:cNvPr id="21545" name="Arc 52"/>
            <p:cNvSpPr>
              <a:spLocks/>
            </p:cNvSpPr>
            <p:nvPr/>
          </p:nvSpPr>
          <p:spPr bwMode="auto">
            <a:xfrm>
              <a:off x="3783" y="1584"/>
              <a:ext cx="595" cy="739"/>
            </a:xfrm>
            <a:custGeom>
              <a:avLst/>
              <a:gdLst>
                <a:gd name="T0" fmla="*/ 0 w 21709"/>
                <a:gd name="T1" fmla="*/ 0 h 21600"/>
                <a:gd name="T2" fmla="*/ 16 w 21709"/>
                <a:gd name="T3" fmla="*/ 25 h 21600"/>
                <a:gd name="T4" fmla="*/ 0 w 21709"/>
                <a:gd name="T5" fmla="*/ 25 h 21600"/>
                <a:gd name="T6" fmla="*/ 0 60000 65536"/>
                <a:gd name="T7" fmla="*/ 0 60000 65536"/>
                <a:gd name="T8" fmla="*/ 0 60000 65536"/>
              </a:gdLst>
              <a:ahLst/>
              <a:cxnLst>
                <a:cxn ang="T6">
                  <a:pos x="T0" y="T1"/>
                </a:cxn>
                <a:cxn ang="T7">
                  <a:pos x="T2" y="T3"/>
                </a:cxn>
                <a:cxn ang="T8">
                  <a:pos x="T4" y="T5"/>
                </a:cxn>
              </a:cxnLst>
              <a:rect l="0" t="0" r="r" b="b"/>
              <a:pathLst>
                <a:path w="21709" h="21600" fill="none" extrusionOk="0">
                  <a:moveTo>
                    <a:pt x="0" y="0"/>
                  </a:moveTo>
                  <a:cubicBezTo>
                    <a:pt x="36" y="0"/>
                    <a:pt x="72" y="-1"/>
                    <a:pt x="109" y="0"/>
                  </a:cubicBezTo>
                  <a:cubicBezTo>
                    <a:pt x="12015" y="0"/>
                    <a:pt x="21676" y="9634"/>
                    <a:pt x="21708" y="21541"/>
                  </a:cubicBezTo>
                </a:path>
                <a:path w="21709" h="21600" stroke="0" extrusionOk="0">
                  <a:moveTo>
                    <a:pt x="0" y="0"/>
                  </a:moveTo>
                  <a:cubicBezTo>
                    <a:pt x="36" y="0"/>
                    <a:pt x="72" y="-1"/>
                    <a:pt x="109" y="0"/>
                  </a:cubicBezTo>
                  <a:cubicBezTo>
                    <a:pt x="12015" y="0"/>
                    <a:pt x="21676" y="9634"/>
                    <a:pt x="21708" y="21541"/>
                  </a:cubicBezTo>
                  <a:lnTo>
                    <a:pt x="109" y="21600"/>
                  </a:lnTo>
                  <a:lnTo>
                    <a:pt x="0" y="0"/>
                  </a:lnTo>
                  <a:close/>
                </a:path>
              </a:pathLst>
            </a:custGeom>
            <a:noFill/>
            <a:ln w="1905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1546" name="Arc 48"/>
            <p:cNvSpPr>
              <a:spLocks/>
            </p:cNvSpPr>
            <p:nvPr/>
          </p:nvSpPr>
          <p:spPr bwMode="auto">
            <a:xfrm>
              <a:off x="2469" y="1584"/>
              <a:ext cx="1317" cy="2259"/>
            </a:xfrm>
            <a:custGeom>
              <a:avLst/>
              <a:gdLst>
                <a:gd name="T0" fmla="*/ 0 w 21600"/>
                <a:gd name="T1" fmla="*/ 236 h 21600"/>
                <a:gd name="T2" fmla="*/ 80 w 21600"/>
                <a:gd name="T3" fmla="*/ 0 h 21600"/>
                <a:gd name="T4" fmla="*/ 80 w 21600"/>
                <a:gd name="T5" fmla="*/ 236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590"/>
                  </a:moveTo>
                  <a:cubicBezTo>
                    <a:pt x="5" y="9670"/>
                    <a:pt x="9664" y="8"/>
                    <a:pt x="21584" y="0"/>
                  </a:cubicBezTo>
                </a:path>
                <a:path w="21600" h="21600" stroke="0" extrusionOk="0">
                  <a:moveTo>
                    <a:pt x="0" y="21590"/>
                  </a:moveTo>
                  <a:cubicBezTo>
                    <a:pt x="5" y="9670"/>
                    <a:pt x="9664" y="8"/>
                    <a:pt x="21584" y="0"/>
                  </a:cubicBezTo>
                  <a:lnTo>
                    <a:pt x="21600" y="21600"/>
                  </a:lnTo>
                  <a:lnTo>
                    <a:pt x="0" y="21590"/>
                  </a:lnTo>
                  <a:close/>
                </a:path>
              </a:pathLst>
            </a:custGeom>
            <a:noFill/>
            <a:ln w="1905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1547" name="Freeform 53"/>
            <p:cNvSpPr>
              <a:spLocks/>
            </p:cNvSpPr>
            <p:nvPr/>
          </p:nvSpPr>
          <p:spPr bwMode="auto">
            <a:xfrm>
              <a:off x="4336" y="2270"/>
              <a:ext cx="86" cy="66"/>
            </a:xfrm>
            <a:custGeom>
              <a:avLst/>
              <a:gdLst>
                <a:gd name="T0" fmla="*/ 43 w 86"/>
                <a:gd name="T1" fmla="*/ 65 h 66"/>
                <a:gd name="T2" fmla="*/ 0 w 86"/>
                <a:gd name="T3" fmla="*/ 0 h 66"/>
                <a:gd name="T4" fmla="*/ 85 w 86"/>
                <a:gd name="T5" fmla="*/ 0 h 66"/>
                <a:gd name="T6" fmla="*/ 43 w 86"/>
                <a:gd name="T7" fmla="*/ 65 h 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 h="66">
                  <a:moveTo>
                    <a:pt x="43" y="65"/>
                  </a:moveTo>
                  <a:lnTo>
                    <a:pt x="0" y="0"/>
                  </a:lnTo>
                  <a:lnTo>
                    <a:pt x="85" y="0"/>
                  </a:lnTo>
                  <a:lnTo>
                    <a:pt x="43" y="65"/>
                  </a:lnTo>
                </a:path>
              </a:pathLst>
            </a:custGeom>
            <a:solidFill>
              <a:srgbClr val="000000"/>
            </a:solidFill>
            <a:ln w="3175"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u-HU"/>
            </a:p>
          </p:txBody>
        </p:sp>
      </p:grpSp>
      <p:grpSp>
        <p:nvGrpSpPr>
          <p:cNvPr id="227400" name="Group 72"/>
          <p:cNvGrpSpPr>
            <a:grpSpLocks/>
          </p:cNvGrpSpPr>
          <p:nvPr/>
        </p:nvGrpSpPr>
        <p:grpSpPr bwMode="auto">
          <a:xfrm>
            <a:off x="4567238" y="5411788"/>
            <a:ext cx="666750" cy="357187"/>
            <a:chOff x="2368" y="3459"/>
            <a:chExt cx="420" cy="225"/>
          </a:xfrm>
        </p:grpSpPr>
        <p:sp>
          <p:nvSpPr>
            <p:cNvPr id="21543" name="Arc 54"/>
            <p:cNvSpPr>
              <a:spLocks/>
            </p:cNvSpPr>
            <p:nvPr/>
          </p:nvSpPr>
          <p:spPr bwMode="auto">
            <a:xfrm>
              <a:off x="2368" y="3459"/>
              <a:ext cx="379" cy="190"/>
            </a:xfrm>
            <a:custGeom>
              <a:avLst/>
              <a:gdLst>
                <a:gd name="T0" fmla="*/ 0 w 21657"/>
                <a:gd name="T1" fmla="*/ 0 h 21600"/>
                <a:gd name="T2" fmla="*/ 7 w 21657"/>
                <a:gd name="T3" fmla="*/ 2 h 21600"/>
                <a:gd name="T4" fmla="*/ 0 w 21657"/>
                <a:gd name="T5" fmla="*/ 2 h 21600"/>
                <a:gd name="T6" fmla="*/ 0 60000 65536"/>
                <a:gd name="T7" fmla="*/ 0 60000 65536"/>
                <a:gd name="T8" fmla="*/ 0 60000 65536"/>
              </a:gdLst>
              <a:ahLst/>
              <a:cxnLst>
                <a:cxn ang="T6">
                  <a:pos x="T0" y="T1"/>
                </a:cxn>
                <a:cxn ang="T7">
                  <a:pos x="T2" y="T3"/>
                </a:cxn>
                <a:cxn ang="T8">
                  <a:pos x="T4" y="T5"/>
                </a:cxn>
              </a:cxnLst>
              <a:rect l="0" t="0" r="r" b="b"/>
              <a:pathLst>
                <a:path w="21657" h="21600" fill="none" extrusionOk="0">
                  <a:moveTo>
                    <a:pt x="0" y="0"/>
                  </a:moveTo>
                  <a:cubicBezTo>
                    <a:pt x="19" y="0"/>
                    <a:pt x="38" y="-1"/>
                    <a:pt x="57" y="0"/>
                  </a:cubicBezTo>
                  <a:cubicBezTo>
                    <a:pt x="11986" y="0"/>
                    <a:pt x="21657" y="9670"/>
                    <a:pt x="21657" y="21600"/>
                  </a:cubicBezTo>
                </a:path>
                <a:path w="21657" h="21600" stroke="0" extrusionOk="0">
                  <a:moveTo>
                    <a:pt x="0" y="0"/>
                  </a:moveTo>
                  <a:cubicBezTo>
                    <a:pt x="19" y="0"/>
                    <a:pt x="38" y="-1"/>
                    <a:pt x="57" y="0"/>
                  </a:cubicBezTo>
                  <a:cubicBezTo>
                    <a:pt x="11986" y="0"/>
                    <a:pt x="21657" y="9670"/>
                    <a:pt x="21657" y="21600"/>
                  </a:cubicBezTo>
                  <a:lnTo>
                    <a:pt x="57" y="21600"/>
                  </a:lnTo>
                  <a:lnTo>
                    <a:pt x="0" y="0"/>
                  </a:lnTo>
                  <a:close/>
                </a:path>
              </a:pathLst>
            </a:custGeom>
            <a:noFill/>
            <a:ln w="1905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1544" name="Freeform 55"/>
            <p:cNvSpPr>
              <a:spLocks/>
            </p:cNvSpPr>
            <p:nvPr/>
          </p:nvSpPr>
          <p:spPr bwMode="auto">
            <a:xfrm>
              <a:off x="2700" y="3618"/>
              <a:ext cx="88" cy="66"/>
            </a:xfrm>
            <a:custGeom>
              <a:avLst/>
              <a:gdLst>
                <a:gd name="T0" fmla="*/ 44 w 88"/>
                <a:gd name="T1" fmla="*/ 65 h 66"/>
                <a:gd name="T2" fmla="*/ 0 w 88"/>
                <a:gd name="T3" fmla="*/ 0 h 66"/>
                <a:gd name="T4" fmla="*/ 44 w 88"/>
                <a:gd name="T5" fmla="*/ 0 h 66"/>
                <a:gd name="T6" fmla="*/ 87 w 88"/>
                <a:gd name="T7" fmla="*/ 0 h 66"/>
                <a:gd name="T8" fmla="*/ 44 w 88"/>
                <a:gd name="T9" fmla="*/ 65 h 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66">
                  <a:moveTo>
                    <a:pt x="44" y="65"/>
                  </a:moveTo>
                  <a:lnTo>
                    <a:pt x="0" y="0"/>
                  </a:lnTo>
                  <a:lnTo>
                    <a:pt x="44" y="0"/>
                  </a:lnTo>
                  <a:lnTo>
                    <a:pt x="87" y="0"/>
                  </a:lnTo>
                  <a:lnTo>
                    <a:pt x="44" y="65"/>
                  </a:lnTo>
                </a:path>
              </a:pathLst>
            </a:custGeom>
            <a:solidFill>
              <a:srgbClr val="000000"/>
            </a:solidFill>
            <a:ln w="3175"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u-HU"/>
            </a:p>
          </p:txBody>
        </p:sp>
      </p:grpSp>
      <p:grpSp>
        <p:nvGrpSpPr>
          <p:cNvPr id="227401" name="Group 73"/>
          <p:cNvGrpSpPr>
            <a:grpSpLocks/>
          </p:cNvGrpSpPr>
          <p:nvPr/>
        </p:nvGrpSpPr>
        <p:grpSpPr bwMode="auto">
          <a:xfrm>
            <a:off x="4764088" y="4387850"/>
            <a:ext cx="1338262" cy="650875"/>
            <a:chOff x="2492" y="2814"/>
            <a:chExt cx="843" cy="410"/>
          </a:xfrm>
        </p:grpSpPr>
        <p:sp>
          <p:nvSpPr>
            <p:cNvPr id="21541" name="Arc 56"/>
            <p:cNvSpPr>
              <a:spLocks/>
            </p:cNvSpPr>
            <p:nvPr/>
          </p:nvSpPr>
          <p:spPr bwMode="auto">
            <a:xfrm>
              <a:off x="2492" y="2814"/>
              <a:ext cx="804" cy="386"/>
            </a:xfrm>
            <a:custGeom>
              <a:avLst/>
              <a:gdLst>
                <a:gd name="T0" fmla="*/ 1 w 21600"/>
                <a:gd name="T1" fmla="*/ 0 h 21594"/>
                <a:gd name="T2" fmla="*/ 30 w 21600"/>
                <a:gd name="T3" fmla="*/ 7 h 21594"/>
                <a:gd name="T4" fmla="*/ 0 w 21600"/>
                <a:gd name="T5" fmla="*/ 7 h 21594"/>
                <a:gd name="T6" fmla="*/ 0 60000 65536"/>
                <a:gd name="T7" fmla="*/ 0 60000 65536"/>
                <a:gd name="T8" fmla="*/ 0 60000 65536"/>
              </a:gdLst>
              <a:ahLst/>
              <a:cxnLst>
                <a:cxn ang="T6">
                  <a:pos x="T0" y="T1"/>
                </a:cxn>
                <a:cxn ang="T7">
                  <a:pos x="T2" y="T3"/>
                </a:cxn>
                <a:cxn ang="T8">
                  <a:pos x="T4" y="T5"/>
                </a:cxn>
              </a:cxnLst>
              <a:rect l="0" t="0" r="r" b="b"/>
              <a:pathLst>
                <a:path w="21600" h="21594" fill="none" extrusionOk="0">
                  <a:moveTo>
                    <a:pt x="509" y="0"/>
                  </a:moveTo>
                  <a:cubicBezTo>
                    <a:pt x="12215" y="276"/>
                    <a:pt x="21569" y="9829"/>
                    <a:pt x="21599" y="21538"/>
                  </a:cubicBezTo>
                </a:path>
                <a:path w="21600" h="21594" stroke="0" extrusionOk="0">
                  <a:moveTo>
                    <a:pt x="509" y="0"/>
                  </a:moveTo>
                  <a:cubicBezTo>
                    <a:pt x="12215" y="276"/>
                    <a:pt x="21569" y="9829"/>
                    <a:pt x="21599" y="21538"/>
                  </a:cubicBezTo>
                  <a:lnTo>
                    <a:pt x="0" y="21594"/>
                  </a:lnTo>
                  <a:lnTo>
                    <a:pt x="509" y="0"/>
                  </a:lnTo>
                  <a:close/>
                </a:path>
              </a:pathLst>
            </a:custGeom>
            <a:noFill/>
            <a:ln w="1905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1542" name="Freeform 57"/>
            <p:cNvSpPr>
              <a:spLocks/>
            </p:cNvSpPr>
            <p:nvPr/>
          </p:nvSpPr>
          <p:spPr bwMode="auto">
            <a:xfrm>
              <a:off x="3249" y="3159"/>
              <a:ext cx="86" cy="65"/>
            </a:xfrm>
            <a:custGeom>
              <a:avLst/>
              <a:gdLst>
                <a:gd name="T0" fmla="*/ 43 w 86"/>
                <a:gd name="T1" fmla="*/ 65 h 65"/>
                <a:gd name="T2" fmla="*/ 0 w 86"/>
                <a:gd name="T3" fmla="*/ 0 h 65"/>
                <a:gd name="T4" fmla="*/ 86 w 86"/>
                <a:gd name="T5" fmla="*/ 0 h 65"/>
                <a:gd name="T6" fmla="*/ 43 w 86"/>
                <a:gd name="T7" fmla="*/ 65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 h="65">
                  <a:moveTo>
                    <a:pt x="43" y="65"/>
                  </a:moveTo>
                  <a:lnTo>
                    <a:pt x="0" y="0"/>
                  </a:lnTo>
                  <a:lnTo>
                    <a:pt x="86" y="0"/>
                  </a:lnTo>
                  <a:lnTo>
                    <a:pt x="43" y="65"/>
                  </a:lnTo>
                </a:path>
              </a:pathLst>
            </a:custGeom>
            <a:solidFill>
              <a:srgbClr val="000000"/>
            </a:solidFill>
            <a:ln w="3175"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u-HU"/>
            </a:p>
          </p:txBody>
        </p:sp>
      </p:grpSp>
      <p:grpSp>
        <p:nvGrpSpPr>
          <p:cNvPr id="227402" name="Group 74"/>
          <p:cNvGrpSpPr>
            <a:grpSpLocks/>
          </p:cNvGrpSpPr>
          <p:nvPr/>
        </p:nvGrpSpPr>
        <p:grpSpPr bwMode="auto">
          <a:xfrm>
            <a:off x="5100638" y="3567113"/>
            <a:ext cx="1276350" cy="619125"/>
            <a:chOff x="2704" y="2297"/>
            <a:chExt cx="804" cy="390"/>
          </a:xfrm>
        </p:grpSpPr>
        <p:sp>
          <p:nvSpPr>
            <p:cNvPr id="21539" name="Arc 58"/>
            <p:cNvSpPr>
              <a:spLocks/>
            </p:cNvSpPr>
            <p:nvPr/>
          </p:nvSpPr>
          <p:spPr bwMode="auto">
            <a:xfrm>
              <a:off x="2704" y="2297"/>
              <a:ext cx="763" cy="351"/>
            </a:xfrm>
            <a:custGeom>
              <a:avLst/>
              <a:gdLst>
                <a:gd name="T0" fmla="*/ 1 w 21600"/>
                <a:gd name="T1" fmla="*/ 0 h 21591"/>
                <a:gd name="T2" fmla="*/ 27 w 21600"/>
                <a:gd name="T3" fmla="*/ 6 h 21591"/>
                <a:gd name="T4" fmla="*/ 0 w 21600"/>
                <a:gd name="T5" fmla="*/ 6 h 21591"/>
                <a:gd name="T6" fmla="*/ 0 60000 65536"/>
                <a:gd name="T7" fmla="*/ 0 60000 65536"/>
                <a:gd name="T8" fmla="*/ 0 60000 65536"/>
              </a:gdLst>
              <a:ahLst/>
              <a:cxnLst>
                <a:cxn ang="T6">
                  <a:pos x="T0" y="T1"/>
                </a:cxn>
                <a:cxn ang="T7">
                  <a:pos x="T2" y="T3"/>
                </a:cxn>
                <a:cxn ang="T8">
                  <a:pos x="T4" y="T5"/>
                </a:cxn>
              </a:cxnLst>
              <a:rect l="0" t="0" r="r" b="b"/>
              <a:pathLst>
                <a:path w="21600" h="21591" fill="none" extrusionOk="0">
                  <a:moveTo>
                    <a:pt x="606" y="-1"/>
                  </a:moveTo>
                  <a:cubicBezTo>
                    <a:pt x="12247" y="326"/>
                    <a:pt x="21533" y="9822"/>
                    <a:pt x="21599" y="21468"/>
                  </a:cubicBezTo>
                </a:path>
                <a:path w="21600" h="21591" stroke="0" extrusionOk="0">
                  <a:moveTo>
                    <a:pt x="606" y="-1"/>
                  </a:moveTo>
                  <a:cubicBezTo>
                    <a:pt x="12247" y="326"/>
                    <a:pt x="21533" y="9822"/>
                    <a:pt x="21599" y="21468"/>
                  </a:cubicBezTo>
                  <a:lnTo>
                    <a:pt x="0" y="21591"/>
                  </a:lnTo>
                  <a:lnTo>
                    <a:pt x="606" y="-1"/>
                  </a:lnTo>
                  <a:close/>
                </a:path>
              </a:pathLst>
            </a:custGeom>
            <a:noFill/>
            <a:ln w="1905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1540" name="Freeform 59"/>
            <p:cNvSpPr>
              <a:spLocks/>
            </p:cNvSpPr>
            <p:nvPr/>
          </p:nvSpPr>
          <p:spPr bwMode="auto">
            <a:xfrm>
              <a:off x="3423" y="2622"/>
              <a:ext cx="85" cy="65"/>
            </a:xfrm>
            <a:custGeom>
              <a:avLst/>
              <a:gdLst>
                <a:gd name="T0" fmla="*/ 42 w 85"/>
                <a:gd name="T1" fmla="*/ 65 h 65"/>
                <a:gd name="T2" fmla="*/ 0 w 85"/>
                <a:gd name="T3" fmla="*/ 0 h 65"/>
                <a:gd name="T4" fmla="*/ 85 w 85"/>
                <a:gd name="T5" fmla="*/ 0 h 65"/>
                <a:gd name="T6" fmla="*/ 42 w 85"/>
                <a:gd name="T7" fmla="*/ 65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5" h="65">
                  <a:moveTo>
                    <a:pt x="42" y="65"/>
                  </a:moveTo>
                  <a:lnTo>
                    <a:pt x="0" y="0"/>
                  </a:lnTo>
                  <a:lnTo>
                    <a:pt x="85" y="0"/>
                  </a:lnTo>
                  <a:lnTo>
                    <a:pt x="42" y="65"/>
                  </a:lnTo>
                </a:path>
              </a:pathLst>
            </a:custGeom>
            <a:solidFill>
              <a:srgbClr val="000000"/>
            </a:solidFill>
            <a:ln w="3175"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u-HU"/>
            </a:p>
          </p:txBody>
        </p:sp>
      </p:grpSp>
      <p:grpSp>
        <p:nvGrpSpPr>
          <p:cNvPr id="227403" name="Group 75"/>
          <p:cNvGrpSpPr>
            <a:grpSpLocks/>
          </p:cNvGrpSpPr>
          <p:nvPr/>
        </p:nvGrpSpPr>
        <p:grpSpPr bwMode="auto">
          <a:xfrm>
            <a:off x="6253163" y="2489200"/>
            <a:ext cx="738187" cy="465138"/>
            <a:chOff x="3430" y="1618"/>
            <a:chExt cx="465" cy="293"/>
          </a:xfrm>
        </p:grpSpPr>
        <p:sp>
          <p:nvSpPr>
            <p:cNvPr id="21537" name="Arc 60"/>
            <p:cNvSpPr>
              <a:spLocks/>
            </p:cNvSpPr>
            <p:nvPr/>
          </p:nvSpPr>
          <p:spPr bwMode="auto">
            <a:xfrm>
              <a:off x="3430" y="1618"/>
              <a:ext cx="421" cy="255"/>
            </a:xfrm>
            <a:custGeom>
              <a:avLst/>
              <a:gdLst>
                <a:gd name="T0" fmla="*/ 0 w 21600"/>
                <a:gd name="T1" fmla="*/ 0 h 21565"/>
                <a:gd name="T2" fmla="*/ 8 w 21600"/>
                <a:gd name="T3" fmla="*/ 3 h 21565"/>
                <a:gd name="T4" fmla="*/ 0 w 21600"/>
                <a:gd name="T5" fmla="*/ 3 h 21565"/>
                <a:gd name="T6" fmla="*/ 0 60000 65536"/>
                <a:gd name="T7" fmla="*/ 0 60000 65536"/>
                <a:gd name="T8" fmla="*/ 0 60000 65536"/>
              </a:gdLst>
              <a:ahLst/>
              <a:cxnLst>
                <a:cxn ang="T6">
                  <a:pos x="T0" y="T1"/>
                </a:cxn>
                <a:cxn ang="T7">
                  <a:pos x="T2" y="T3"/>
                </a:cxn>
                <a:cxn ang="T8">
                  <a:pos x="T4" y="T5"/>
                </a:cxn>
              </a:cxnLst>
              <a:rect l="0" t="0" r="r" b="b"/>
              <a:pathLst>
                <a:path w="21600" h="21565" fill="none" extrusionOk="0">
                  <a:moveTo>
                    <a:pt x="1233" y="0"/>
                  </a:moveTo>
                  <a:cubicBezTo>
                    <a:pt x="12632" y="652"/>
                    <a:pt x="21554" y="10062"/>
                    <a:pt x="21599" y="21480"/>
                  </a:cubicBezTo>
                </a:path>
                <a:path w="21600" h="21565" stroke="0" extrusionOk="0">
                  <a:moveTo>
                    <a:pt x="1233" y="0"/>
                  </a:moveTo>
                  <a:cubicBezTo>
                    <a:pt x="12632" y="652"/>
                    <a:pt x="21554" y="10062"/>
                    <a:pt x="21599" y="21480"/>
                  </a:cubicBezTo>
                  <a:lnTo>
                    <a:pt x="0" y="21565"/>
                  </a:lnTo>
                  <a:lnTo>
                    <a:pt x="1233" y="0"/>
                  </a:lnTo>
                  <a:close/>
                </a:path>
              </a:pathLst>
            </a:custGeom>
            <a:noFill/>
            <a:ln w="19050" cap="rnd">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1538" name="Freeform 61"/>
            <p:cNvSpPr>
              <a:spLocks/>
            </p:cNvSpPr>
            <p:nvPr/>
          </p:nvSpPr>
          <p:spPr bwMode="auto">
            <a:xfrm>
              <a:off x="3811" y="1846"/>
              <a:ext cx="84" cy="65"/>
            </a:xfrm>
            <a:custGeom>
              <a:avLst/>
              <a:gdLst>
                <a:gd name="T0" fmla="*/ 41 w 84"/>
                <a:gd name="T1" fmla="*/ 65 h 65"/>
                <a:gd name="T2" fmla="*/ 0 w 84"/>
                <a:gd name="T3" fmla="*/ 0 h 65"/>
                <a:gd name="T4" fmla="*/ 84 w 84"/>
                <a:gd name="T5" fmla="*/ 0 h 65"/>
                <a:gd name="T6" fmla="*/ 41 w 84"/>
                <a:gd name="T7" fmla="*/ 65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65">
                  <a:moveTo>
                    <a:pt x="41" y="65"/>
                  </a:moveTo>
                  <a:lnTo>
                    <a:pt x="0" y="0"/>
                  </a:lnTo>
                  <a:lnTo>
                    <a:pt x="84" y="0"/>
                  </a:lnTo>
                  <a:lnTo>
                    <a:pt x="41" y="65"/>
                  </a:lnTo>
                </a:path>
              </a:pathLst>
            </a:custGeom>
            <a:solidFill>
              <a:srgbClr val="000000"/>
            </a:solidFill>
            <a:ln w="3175"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u-HU"/>
            </a:p>
          </p:txBody>
        </p:sp>
      </p:grpSp>
      <p:grpSp>
        <p:nvGrpSpPr>
          <p:cNvPr id="227398" name="Group 70"/>
          <p:cNvGrpSpPr>
            <a:grpSpLocks/>
          </p:cNvGrpSpPr>
          <p:nvPr/>
        </p:nvGrpSpPr>
        <p:grpSpPr bwMode="auto">
          <a:xfrm>
            <a:off x="4508500" y="1370013"/>
            <a:ext cx="111125" cy="4657725"/>
            <a:chOff x="2331" y="913"/>
            <a:chExt cx="70" cy="2934"/>
          </a:xfrm>
        </p:grpSpPr>
        <p:sp>
          <p:nvSpPr>
            <p:cNvPr id="21535" name="Line 46"/>
            <p:cNvSpPr>
              <a:spLocks noChangeShapeType="1"/>
            </p:cNvSpPr>
            <p:nvPr/>
          </p:nvSpPr>
          <p:spPr bwMode="auto">
            <a:xfrm>
              <a:off x="2367" y="1007"/>
              <a:ext cx="0" cy="284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1536" name="Freeform 63"/>
            <p:cNvSpPr>
              <a:spLocks noChangeAspect="1"/>
            </p:cNvSpPr>
            <p:nvPr/>
          </p:nvSpPr>
          <p:spPr bwMode="auto">
            <a:xfrm>
              <a:off x="2331" y="913"/>
              <a:ext cx="70" cy="95"/>
            </a:xfrm>
            <a:custGeom>
              <a:avLst/>
              <a:gdLst>
                <a:gd name="T0" fmla="*/ 28 w 89"/>
                <a:gd name="T1" fmla="*/ 0 h 121"/>
                <a:gd name="T2" fmla="*/ 0 w 89"/>
                <a:gd name="T3" fmla="*/ 75 h 121"/>
                <a:gd name="T4" fmla="*/ 55 w 89"/>
                <a:gd name="T5" fmla="*/ 75 h 121"/>
                <a:gd name="T6" fmla="*/ 28 w 89"/>
                <a:gd name="T7" fmla="*/ 0 h 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9" h="121">
                  <a:moveTo>
                    <a:pt x="45" y="0"/>
                  </a:moveTo>
                  <a:lnTo>
                    <a:pt x="0" y="121"/>
                  </a:lnTo>
                  <a:lnTo>
                    <a:pt x="89" y="121"/>
                  </a:lnTo>
                  <a:lnTo>
                    <a:pt x="45" y="0"/>
                  </a:lnTo>
                </a:path>
              </a:pathLst>
            </a:custGeom>
            <a:solidFill>
              <a:srgbClr val="000000"/>
            </a:solidFill>
            <a:ln w="3175"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u-HU"/>
            </a:p>
          </p:txBody>
        </p:sp>
      </p:grpSp>
      <p:sp>
        <p:nvSpPr>
          <p:cNvPr id="21530" name="Rectangle 64"/>
          <p:cNvSpPr>
            <a:spLocks noChangeArrowheads="1"/>
          </p:cNvSpPr>
          <p:nvPr/>
        </p:nvSpPr>
        <p:spPr bwMode="auto">
          <a:xfrm>
            <a:off x="1258888" y="6584950"/>
            <a:ext cx="7239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hu-HU" sz="1200">
                <a:latin typeface="Comic Sans MS" pitchFamily="66" charset="0"/>
              </a:rPr>
              <a:t> Kozma Ferenc (1992): A menedzser közgazdasági szemlélete. KJK, Bp.</a:t>
            </a:r>
          </a:p>
        </p:txBody>
      </p:sp>
      <p:grpSp>
        <p:nvGrpSpPr>
          <p:cNvPr id="227397" name="Group 69"/>
          <p:cNvGrpSpPr>
            <a:grpSpLocks/>
          </p:cNvGrpSpPr>
          <p:nvPr/>
        </p:nvGrpSpPr>
        <p:grpSpPr bwMode="auto">
          <a:xfrm>
            <a:off x="4568825" y="5969000"/>
            <a:ext cx="4208463" cy="111125"/>
            <a:chOff x="2369" y="3810"/>
            <a:chExt cx="2651" cy="70"/>
          </a:xfrm>
        </p:grpSpPr>
        <p:sp>
          <p:nvSpPr>
            <p:cNvPr id="21533" name="Line 47"/>
            <p:cNvSpPr>
              <a:spLocks noChangeShapeType="1"/>
            </p:cNvSpPr>
            <p:nvPr/>
          </p:nvSpPr>
          <p:spPr bwMode="auto">
            <a:xfrm>
              <a:off x="2369" y="3845"/>
              <a:ext cx="2593"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u-HU"/>
            </a:p>
          </p:txBody>
        </p:sp>
        <p:sp>
          <p:nvSpPr>
            <p:cNvPr id="21534" name="Freeform 67"/>
            <p:cNvSpPr>
              <a:spLocks noChangeAspect="1"/>
            </p:cNvSpPr>
            <p:nvPr/>
          </p:nvSpPr>
          <p:spPr bwMode="auto">
            <a:xfrm rot="5400000">
              <a:off x="4938" y="3797"/>
              <a:ext cx="70" cy="95"/>
            </a:xfrm>
            <a:custGeom>
              <a:avLst/>
              <a:gdLst>
                <a:gd name="T0" fmla="*/ 28 w 89"/>
                <a:gd name="T1" fmla="*/ 0 h 121"/>
                <a:gd name="T2" fmla="*/ 0 w 89"/>
                <a:gd name="T3" fmla="*/ 75 h 121"/>
                <a:gd name="T4" fmla="*/ 55 w 89"/>
                <a:gd name="T5" fmla="*/ 75 h 121"/>
                <a:gd name="T6" fmla="*/ 28 w 89"/>
                <a:gd name="T7" fmla="*/ 0 h 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9" h="121">
                  <a:moveTo>
                    <a:pt x="45" y="0"/>
                  </a:moveTo>
                  <a:lnTo>
                    <a:pt x="0" y="121"/>
                  </a:lnTo>
                  <a:lnTo>
                    <a:pt x="89" y="121"/>
                  </a:lnTo>
                  <a:lnTo>
                    <a:pt x="45" y="0"/>
                  </a:lnTo>
                </a:path>
              </a:pathLst>
            </a:custGeom>
            <a:solidFill>
              <a:srgbClr val="000000"/>
            </a:solidFill>
            <a:ln w="3175"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u-HU"/>
            </a:p>
          </p:txBody>
        </p:sp>
      </p:grpSp>
      <p:sp>
        <p:nvSpPr>
          <p:cNvPr id="227406" name="Rectangle 78"/>
          <p:cNvSpPr>
            <a:spLocks noGrp="1" noChangeArrowheads="1"/>
          </p:cNvSpPr>
          <p:nvPr>
            <p:ph type="title"/>
          </p:nvPr>
        </p:nvSpPr>
        <p:spPr>
          <a:xfrm>
            <a:off x="1258888" y="260648"/>
            <a:ext cx="6696075" cy="584200"/>
          </a:xfrm>
        </p:spPr>
        <p:txBody>
          <a:bodyPr>
            <a:normAutofit fontScale="90000"/>
          </a:bodyPr>
          <a:lstStyle/>
          <a:p>
            <a:pPr eaLnBrk="1" hangingPunct="1">
              <a:defRPr/>
            </a:pPr>
            <a:r>
              <a:rPr lang="hu-HU" dirty="0" smtClean="0"/>
              <a:t>Vállalatok életciklusai</a:t>
            </a:r>
          </a:p>
        </p:txBody>
      </p:sp>
    </p:spTree>
    <p:extLst>
      <p:ext uri="{BB962C8B-B14F-4D97-AF65-F5344CB8AC3E}">
        <p14:creationId xmlns:p14="http://schemas.microsoft.com/office/powerpoint/2010/main" val="12386683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27394"/>
                                        </p:tgtEl>
                                        <p:attrNameLst>
                                          <p:attrName>style.visibility</p:attrName>
                                        </p:attrNameLst>
                                      </p:cBhvr>
                                      <p:to>
                                        <p:strVal val="visible"/>
                                      </p:to>
                                    </p:set>
                                    <p:animEffect transition="in" filter="box(out)">
                                      <p:cBhvr>
                                        <p:cTn id="7" dur="500"/>
                                        <p:tgtEl>
                                          <p:spTgt spid="227394"/>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27397"/>
                                        </p:tgtEl>
                                        <p:attrNameLst>
                                          <p:attrName>style.visibility</p:attrName>
                                        </p:attrNameLst>
                                      </p:cBhvr>
                                      <p:to>
                                        <p:strVal val="visible"/>
                                      </p:to>
                                    </p:set>
                                    <p:animEffect transition="in" filter="wipe(left)">
                                      <p:cBhvr>
                                        <p:cTn id="11" dur="500"/>
                                        <p:tgtEl>
                                          <p:spTgt spid="227397"/>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227398"/>
                                        </p:tgtEl>
                                        <p:attrNameLst>
                                          <p:attrName>style.visibility</p:attrName>
                                        </p:attrNameLst>
                                      </p:cBhvr>
                                      <p:to>
                                        <p:strVal val="visible"/>
                                      </p:to>
                                    </p:set>
                                    <p:animEffect transition="in" filter="wipe(down)">
                                      <p:cBhvr>
                                        <p:cTn id="15" dur="500"/>
                                        <p:tgtEl>
                                          <p:spTgt spid="227398"/>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7377"/>
                                        </p:tgtEl>
                                        <p:attrNameLst>
                                          <p:attrName>style.visibility</p:attrName>
                                        </p:attrNameLst>
                                      </p:cBhvr>
                                      <p:to>
                                        <p:strVal val="visible"/>
                                      </p:to>
                                    </p:set>
                                    <p:animEffect transition="in" filter="wipe(left)">
                                      <p:cBhvr>
                                        <p:cTn id="19" dur="500"/>
                                        <p:tgtEl>
                                          <p:spTgt spid="227377"/>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27378"/>
                                        </p:tgtEl>
                                        <p:attrNameLst>
                                          <p:attrName>style.visibility</p:attrName>
                                        </p:attrNameLst>
                                      </p:cBhvr>
                                      <p:to>
                                        <p:strVal val="visible"/>
                                      </p:to>
                                    </p:set>
                                    <p:animEffect transition="in" filter="wipe(left)">
                                      <p:cBhvr>
                                        <p:cTn id="23" dur="500"/>
                                        <p:tgtEl>
                                          <p:spTgt spid="227378"/>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27379"/>
                                        </p:tgtEl>
                                        <p:attrNameLst>
                                          <p:attrName>style.visibility</p:attrName>
                                        </p:attrNameLst>
                                      </p:cBhvr>
                                      <p:to>
                                        <p:strVal val="visible"/>
                                      </p:to>
                                    </p:set>
                                    <p:animEffect transition="in" filter="wipe(left)">
                                      <p:cBhvr>
                                        <p:cTn id="27" dur="500"/>
                                        <p:tgtEl>
                                          <p:spTgt spid="227379"/>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227370"/>
                                        </p:tgtEl>
                                        <p:attrNameLst>
                                          <p:attrName>style.visibility</p:attrName>
                                        </p:attrNameLst>
                                      </p:cBhvr>
                                      <p:to>
                                        <p:strVal val="visible"/>
                                      </p:to>
                                    </p:set>
                                    <p:animEffect transition="in" filter="strips(downRight)">
                                      <p:cBhvr>
                                        <p:cTn id="31" dur="500"/>
                                        <p:tgtEl>
                                          <p:spTgt spid="227370"/>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227330"/>
                                        </p:tgtEl>
                                        <p:attrNameLst>
                                          <p:attrName>style.visibility</p:attrName>
                                        </p:attrNameLst>
                                      </p:cBhvr>
                                      <p:to>
                                        <p:strVal val="visible"/>
                                      </p:to>
                                    </p:set>
                                    <p:animEffect transition="in" filter="strips(downRight)">
                                      <p:cBhvr>
                                        <p:cTn id="35" dur="500"/>
                                        <p:tgtEl>
                                          <p:spTgt spid="227330"/>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227332"/>
                                        </p:tgtEl>
                                        <p:attrNameLst>
                                          <p:attrName>style.visibility</p:attrName>
                                        </p:attrNameLst>
                                      </p:cBhvr>
                                      <p:to>
                                        <p:strVal val="visible"/>
                                      </p:to>
                                    </p:set>
                                    <p:animEffect transition="in" filter="strips(downRight)">
                                      <p:cBhvr>
                                        <p:cTn id="39" dur="500"/>
                                        <p:tgtEl>
                                          <p:spTgt spid="227332"/>
                                        </p:tgtEl>
                                      </p:cBhvr>
                                    </p:animEffect>
                                  </p:childTnLst>
                                </p:cTn>
                              </p:par>
                            </p:childTnLst>
                          </p:cTn>
                        </p:par>
                        <p:par>
                          <p:cTn id="40" fill="hold" nodeType="afterGroup">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227337"/>
                                        </p:tgtEl>
                                        <p:attrNameLst>
                                          <p:attrName>style.visibility</p:attrName>
                                        </p:attrNameLst>
                                      </p:cBhvr>
                                      <p:to>
                                        <p:strVal val="visible"/>
                                      </p:to>
                                    </p:set>
                                    <p:animEffect transition="in" filter="strips(downRight)">
                                      <p:cBhvr>
                                        <p:cTn id="43" dur="500"/>
                                        <p:tgtEl>
                                          <p:spTgt spid="227337"/>
                                        </p:tgtEl>
                                      </p:cBhvr>
                                    </p:animEffect>
                                  </p:childTnLst>
                                </p:cTn>
                              </p:par>
                            </p:childTnLst>
                          </p:cTn>
                        </p:par>
                        <p:par>
                          <p:cTn id="44" fill="hold" nodeType="afterGroup">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227342"/>
                                        </p:tgtEl>
                                        <p:attrNameLst>
                                          <p:attrName>style.visibility</p:attrName>
                                        </p:attrNameLst>
                                      </p:cBhvr>
                                      <p:to>
                                        <p:strVal val="visible"/>
                                      </p:to>
                                    </p:set>
                                    <p:animEffect transition="in" filter="strips(downRight)">
                                      <p:cBhvr>
                                        <p:cTn id="47" dur="500"/>
                                        <p:tgtEl>
                                          <p:spTgt spid="227342"/>
                                        </p:tgtEl>
                                      </p:cBhvr>
                                    </p:animEffect>
                                  </p:childTnLst>
                                </p:cTn>
                              </p:par>
                            </p:childTnLst>
                          </p:cTn>
                        </p:par>
                        <p:par>
                          <p:cTn id="48" fill="hold" nodeType="afterGroup">
                            <p:stCondLst>
                              <p:cond delay="5500"/>
                            </p:stCondLst>
                            <p:childTnLst>
                              <p:par>
                                <p:cTn id="49" presetID="18" presetClass="entr" presetSubtype="6" fill="hold" grpId="0" nodeType="afterEffect">
                                  <p:stCondLst>
                                    <p:cond delay="0"/>
                                  </p:stCondLst>
                                  <p:childTnLst>
                                    <p:set>
                                      <p:cBhvr>
                                        <p:cTn id="50" dur="1" fill="hold">
                                          <p:stCondLst>
                                            <p:cond delay="0"/>
                                          </p:stCondLst>
                                        </p:cTn>
                                        <p:tgtEl>
                                          <p:spTgt spid="227345"/>
                                        </p:tgtEl>
                                        <p:attrNameLst>
                                          <p:attrName>style.visibility</p:attrName>
                                        </p:attrNameLst>
                                      </p:cBhvr>
                                      <p:to>
                                        <p:strVal val="visible"/>
                                      </p:to>
                                    </p:set>
                                    <p:animEffect transition="in" filter="strips(downRight)">
                                      <p:cBhvr>
                                        <p:cTn id="51" dur="500"/>
                                        <p:tgtEl>
                                          <p:spTgt spid="227345"/>
                                        </p:tgtEl>
                                      </p:cBhvr>
                                    </p:animEffect>
                                  </p:childTnLst>
                                </p:cTn>
                              </p:par>
                            </p:childTnLst>
                          </p:cTn>
                        </p:par>
                        <p:par>
                          <p:cTn id="52" fill="hold" nodeType="afterGroup">
                            <p:stCondLst>
                              <p:cond delay="6000"/>
                            </p:stCondLst>
                            <p:childTnLst>
                              <p:par>
                                <p:cTn id="53" presetID="18" presetClass="entr" presetSubtype="6" fill="hold" grpId="0" nodeType="afterEffect">
                                  <p:stCondLst>
                                    <p:cond delay="0"/>
                                  </p:stCondLst>
                                  <p:childTnLst>
                                    <p:set>
                                      <p:cBhvr>
                                        <p:cTn id="54" dur="1" fill="hold">
                                          <p:stCondLst>
                                            <p:cond delay="0"/>
                                          </p:stCondLst>
                                        </p:cTn>
                                        <p:tgtEl>
                                          <p:spTgt spid="227348"/>
                                        </p:tgtEl>
                                        <p:attrNameLst>
                                          <p:attrName>style.visibility</p:attrName>
                                        </p:attrNameLst>
                                      </p:cBhvr>
                                      <p:to>
                                        <p:strVal val="visible"/>
                                      </p:to>
                                    </p:set>
                                    <p:animEffect transition="in" filter="strips(downRight)">
                                      <p:cBhvr>
                                        <p:cTn id="55" dur="500"/>
                                        <p:tgtEl>
                                          <p:spTgt spid="227348"/>
                                        </p:tgtEl>
                                      </p:cBhvr>
                                    </p:animEffect>
                                  </p:childTnLst>
                                </p:cTn>
                              </p:par>
                            </p:childTnLst>
                          </p:cTn>
                        </p:par>
                        <p:par>
                          <p:cTn id="56" fill="hold" nodeType="afterGroup">
                            <p:stCondLst>
                              <p:cond delay="6500"/>
                            </p:stCondLst>
                            <p:childTnLst>
                              <p:par>
                                <p:cTn id="57" presetID="18" presetClass="entr" presetSubtype="6" fill="hold" grpId="0" nodeType="afterEffect">
                                  <p:stCondLst>
                                    <p:cond delay="0"/>
                                  </p:stCondLst>
                                  <p:childTnLst>
                                    <p:set>
                                      <p:cBhvr>
                                        <p:cTn id="58" dur="1" fill="hold">
                                          <p:stCondLst>
                                            <p:cond delay="0"/>
                                          </p:stCondLst>
                                        </p:cTn>
                                        <p:tgtEl>
                                          <p:spTgt spid="227354"/>
                                        </p:tgtEl>
                                        <p:attrNameLst>
                                          <p:attrName>style.visibility</p:attrName>
                                        </p:attrNameLst>
                                      </p:cBhvr>
                                      <p:to>
                                        <p:strVal val="visible"/>
                                      </p:to>
                                    </p:set>
                                    <p:animEffect transition="in" filter="strips(downRight)">
                                      <p:cBhvr>
                                        <p:cTn id="59" dur="500"/>
                                        <p:tgtEl>
                                          <p:spTgt spid="227354"/>
                                        </p:tgtEl>
                                      </p:cBhvr>
                                    </p:animEffect>
                                  </p:childTnLst>
                                </p:cTn>
                              </p:par>
                            </p:childTnLst>
                          </p:cTn>
                        </p:par>
                        <p:par>
                          <p:cTn id="60" fill="hold" nodeType="afterGroup">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227351"/>
                                        </p:tgtEl>
                                        <p:attrNameLst>
                                          <p:attrName>style.visibility</p:attrName>
                                        </p:attrNameLst>
                                      </p:cBhvr>
                                      <p:to>
                                        <p:strVal val="visible"/>
                                      </p:to>
                                    </p:set>
                                    <p:animEffect transition="in" filter="strips(downRight)">
                                      <p:cBhvr>
                                        <p:cTn id="63" dur="500"/>
                                        <p:tgtEl>
                                          <p:spTgt spid="227351"/>
                                        </p:tgtEl>
                                      </p:cBhvr>
                                    </p:animEffect>
                                  </p:childTnLst>
                                </p:cTn>
                              </p:par>
                            </p:childTnLst>
                          </p:cTn>
                        </p:par>
                        <p:par>
                          <p:cTn id="64" fill="hold" nodeType="afterGroup">
                            <p:stCondLst>
                              <p:cond delay="7500"/>
                            </p:stCondLst>
                            <p:childTnLst>
                              <p:par>
                                <p:cTn id="65" presetID="22" presetClass="entr" presetSubtype="8" fill="hold" nodeType="afterEffect">
                                  <p:stCondLst>
                                    <p:cond delay="0"/>
                                  </p:stCondLst>
                                  <p:childTnLst>
                                    <p:set>
                                      <p:cBhvr>
                                        <p:cTn id="66" dur="1" fill="hold">
                                          <p:stCondLst>
                                            <p:cond delay="0"/>
                                          </p:stCondLst>
                                        </p:cTn>
                                        <p:tgtEl>
                                          <p:spTgt spid="227405"/>
                                        </p:tgtEl>
                                        <p:attrNameLst>
                                          <p:attrName>style.visibility</p:attrName>
                                        </p:attrNameLst>
                                      </p:cBhvr>
                                      <p:to>
                                        <p:strVal val="visible"/>
                                      </p:to>
                                    </p:set>
                                    <p:animEffect transition="in" filter="wipe(left)">
                                      <p:cBhvr>
                                        <p:cTn id="67" dur="500"/>
                                        <p:tgtEl>
                                          <p:spTgt spid="227405"/>
                                        </p:tgtEl>
                                      </p:cBhvr>
                                    </p:animEffect>
                                  </p:childTnLst>
                                </p:cTn>
                              </p:par>
                            </p:childTnLst>
                          </p:cTn>
                        </p:par>
                        <p:par>
                          <p:cTn id="68" fill="hold" nodeType="afterGroup">
                            <p:stCondLst>
                              <p:cond delay="8000"/>
                            </p:stCondLst>
                            <p:childTnLst>
                              <p:par>
                                <p:cTn id="69" presetID="22" presetClass="entr" presetSubtype="8" fill="hold" nodeType="afterEffect">
                                  <p:stCondLst>
                                    <p:cond delay="0"/>
                                  </p:stCondLst>
                                  <p:childTnLst>
                                    <p:set>
                                      <p:cBhvr>
                                        <p:cTn id="70" dur="1" fill="hold">
                                          <p:stCondLst>
                                            <p:cond delay="0"/>
                                          </p:stCondLst>
                                        </p:cTn>
                                        <p:tgtEl>
                                          <p:spTgt spid="227400"/>
                                        </p:tgtEl>
                                        <p:attrNameLst>
                                          <p:attrName>style.visibility</p:attrName>
                                        </p:attrNameLst>
                                      </p:cBhvr>
                                      <p:to>
                                        <p:strVal val="visible"/>
                                      </p:to>
                                    </p:set>
                                    <p:animEffect transition="in" filter="wipe(left)">
                                      <p:cBhvr>
                                        <p:cTn id="71" dur="500"/>
                                        <p:tgtEl>
                                          <p:spTgt spid="227400"/>
                                        </p:tgtEl>
                                      </p:cBhvr>
                                    </p:animEffect>
                                  </p:childTnLst>
                                </p:cTn>
                              </p:par>
                            </p:childTnLst>
                          </p:cTn>
                        </p:par>
                        <p:par>
                          <p:cTn id="72" fill="hold" nodeType="afterGroup">
                            <p:stCondLst>
                              <p:cond delay="8500"/>
                            </p:stCondLst>
                            <p:childTnLst>
                              <p:par>
                                <p:cTn id="73" presetID="22" presetClass="entr" presetSubtype="8" fill="hold" nodeType="afterEffect">
                                  <p:stCondLst>
                                    <p:cond delay="0"/>
                                  </p:stCondLst>
                                  <p:childTnLst>
                                    <p:set>
                                      <p:cBhvr>
                                        <p:cTn id="74" dur="1" fill="hold">
                                          <p:stCondLst>
                                            <p:cond delay="0"/>
                                          </p:stCondLst>
                                        </p:cTn>
                                        <p:tgtEl>
                                          <p:spTgt spid="227401"/>
                                        </p:tgtEl>
                                        <p:attrNameLst>
                                          <p:attrName>style.visibility</p:attrName>
                                        </p:attrNameLst>
                                      </p:cBhvr>
                                      <p:to>
                                        <p:strVal val="visible"/>
                                      </p:to>
                                    </p:set>
                                    <p:animEffect transition="in" filter="wipe(left)">
                                      <p:cBhvr>
                                        <p:cTn id="75" dur="500"/>
                                        <p:tgtEl>
                                          <p:spTgt spid="227401"/>
                                        </p:tgtEl>
                                      </p:cBhvr>
                                    </p:animEffect>
                                  </p:childTnLst>
                                </p:cTn>
                              </p:par>
                            </p:childTnLst>
                          </p:cTn>
                        </p:par>
                        <p:par>
                          <p:cTn id="76" fill="hold" nodeType="afterGroup">
                            <p:stCondLst>
                              <p:cond delay="9000"/>
                            </p:stCondLst>
                            <p:childTnLst>
                              <p:par>
                                <p:cTn id="77" presetID="22" presetClass="entr" presetSubtype="8" fill="hold" nodeType="afterEffect">
                                  <p:stCondLst>
                                    <p:cond delay="0"/>
                                  </p:stCondLst>
                                  <p:childTnLst>
                                    <p:set>
                                      <p:cBhvr>
                                        <p:cTn id="78" dur="1" fill="hold">
                                          <p:stCondLst>
                                            <p:cond delay="0"/>
                                          </p:stCondLst>
                                        </p:cTn>
                                        <p:tgtEl>
                                          <p:spTgt spid="227402"/>
                                        </p:tgtEl>
                                        <p:attrNameLst>
                                          <p:attrName>style.visibility</p:attrName>
                                        </p:attrNameLst>
                                      </p:cBhvr>
                                      <p:to>
                                        <p:strVal val="visible"/>
                                      </p:to>
                                    </p:set>
                                    <p:animEffect transition="in" filter="wipe(left)">
                                      <p:cBhvr>
                                        <p:cTn id="79" dur="500"/>
                                        <p:tgtEl>
                                          <p:spTgt spid="227402"/>
                                        </p:tgtEl>
                                      </p:cBhvr>
                                    </p:animEffect>
                                  </p:childTnLst>
                                </p:cTn>
                              </p:par>
                            </p:childTnLst>
                          </p:cTn>
                        </p:par>
                        <p:par>
                          <p:cTn id="80" fill="hold" nodeType="afterGroup">
                            <p:stCondLst>
                              <p:cond delay="9500"/>
                            </p:stCondLst>
                            <p:childTnLst>
                              <p:par>
                                <p:cTn id="81" presetID="22" presetClass="entr" presetSubtype="8" fill="hold" nodeType="afterEffect">
                                  <p:stCondLst>
                                    <p:cond delay="0"/>
                                  </p:stCondLst>
                                  <p:childTnLst>
                                    <p:set>
                                      <p:cBhvr>
                                        <p:cTn id="82" dur="1" fill="hold">
                                          <p:stCondLst>
                                            <p:cond delay="0"/>
                                          </p:stCondLst>
                                        </p:cTn>
                                        <p:tgtEl>
                                          <p:spTgt spid="227403"/>
                                        </p:tgtEl>
                                        <p:attrNameLst>
                                          <p:attrName>style.visibility</p:attrName>
                                        </p:attrNameLst>
                                      </p:cBhvr>
                                      <p:to>
                                        <p:strVal val="visible"/>
                                      </p:to>
                                    </p:set>
                                    <p:animEffect transition="in" filter="wipe(left)">
                                      <p:cBhvr>
                                        <p:cTn id="83" dur="500"/>
                                        <p:tgtEl>
                                          <p:spTgt spid="227403"/>
                                        </p:tgtEl>
                                      </p:cBhvr>
                                    </p:animEffect>
                                  </p:childTnLst>
                                </p:cTn>
                              </p:par>
                            </p:childTnLst>
                          </p:cTn>
                        </p:par>
                        <p:par>
                          <p:cTn id="84" fill="hold" nodeType="afterGroup">
                            <p:stCondLst>
                              <p:cond delay="10000"/>
                            </p:stCondLst>
                            <p:childTnLst>
                              <p:par>
                                <p:cTn id="85" presetID="18" presetClass="entr" presetSubtype="6" fill="hold" grpId="0" nodeType="afterEffect">
                                  <p:stCondLst>
                                    <p:cond delay="0"/>
                                  </p:stCondLst>
                                  <p:childTnLst>
                                    <p:set>
                                      <p:cBhvr>
                                        <p:cTn id="86" dur="1" fill="hold">
                                          <p:stCondLst>
                                            <p:cond delay="0"/>
                                          </p:stCondLst>
                                        </p:cTn>
                                        <p:tgtEl>
                                          <p:spTgt spid="227356"/>
                                        </p:tgtEl>
                                        <p:attrNameLst>
                                          <p:attrName>style.visibility</p:attrName>
                                        </p:attrNameLst>
                                      </p:cBhvr>
                                      <p:to>
                                        <p:strVal val="visible"/>
                                      </p:to>
                                    </p:set>
                                    <p:animEffect transition="in" filter="strips(downRight)">
                                      <p:cBhvr>
                                        <p:cTn id="87" dur="500"/>
                                        <p:tgtEl>
                                          <p:spTgt spid="227356"/>
                                        </p:tgtEl>
                                      </p:cBhvr>
                                    </p:animEffect>
                                  </p:childTnLst>
                                </p:cTn>
                              </p:par>
                            </p:childTnLst>
                          </p:cTn>
                        </p:par>
                        <p:par>
                          <p:cTn id="88" fill="hold" nodeType="afterGroup">
                            <p:stCondLst>
                              <p:cond delay="10500"/>
                            </p:stCondLst>
                            <p:childTnLst>
                              <p:par>
                                <p:cTn id="89" presetID="18" presetClass="entr" presetSubtype="6" fill="hold" grpId="0" nodeType="afterEffect">
                                  <p:stCondLst>
                                    <p:cond delay="0"/>
                                  </p:stCondLst>
                                  <p:childTnLst>
                                    <p:set>
                                      <p:cBhvr>
                                        <p:cTn id="90" dur="1" fill="hold">
                                          <p:stCondLst>
                                            <p:cond delay="0"/>
                                          </p:stCondLst>
                                        </p:cTn>
                                        <p:tgtEl>
                                          <p:spTgt spid="227358"/>
                                        </p:tgtEl>
                                        <p:attrNameLst>
                                          <p:attrName>style.visibility</p:attrName>
                                        </p:attrNameLst>
                                      </p:cBhvr>
                                      <p:to>
                                        <p:strVal val="visible"/>
                                      </p:to>
                                    </p:set>
                                    <p:animEffect transition="in" filter="strips(downRight)">
                                      <p:cBhvr>
                                        <p:cTn id="91" dur="500"/>
                                        <p:tgtEl>
                                          <p:spTgt spid="227358"/>
                                        </p:tgtEl>
                                      </p:cBhvr>
                                    </p:animEffect>
                                  </p:childTnLst>
                                </p:cTn>
                              </p:par>
                            </p:childTnLst>
                          </p:cTn>
                        </p:par>
                        <p:par>
                          <p:cTn id="92" fill="hold" nodeType="afterGroup">
                            <p:stCondLst>
                              <p:cond delay="11000"/>
                            </p:stCondLst>
                            <p:childTnLst>
                              <p:par>
                                <p:cTn id="93" presetID="18" presetClass="entr" presetSubtype="6" fill="hold" grpId="0" nodeType="afterEffect">
                                  <p:stCondLst>
                                    <p:cond delay="0"/>
                                  </p:stCondLst>
                                  <p:childTnLst>
                                    <p:set>
                                      <p:cBhvr>
                                        <p:cTn id="94" dur="1" fill="hold">
                                          <p:stCondLst>
                                            <p:cond delay="0"/>
                                          </p:stCondLst>
                                        </p:cTn>
                                        <p:tgtEl>
                                          <p:spTgt spid="227361"/>
                                        </p:tgtEl>
                                        <p:attrNameLst>
                                          <p:attrName>style.visibility</p:attrName>
                                        </p:attrNameLst>
                                      </p:cBhvr>
                                      <p:to>
                                        <p:strVal val="visible"/>
                                      </p:to>
                                    </p:set>
                                    <p:animEffect transition="in" filter="strips(downRight)">
                                      <p:cBhvr>
                                        <p:cTn id="95" dur="500"/>
                                        <p:tgtEl>
                                          <p:spTgt spid="227361"/>
                                        </p:tgtEl>
                                      </p:cBhvr>
                                    </p:animEffect>
                                  </p:childTnLst>
                                </p:cTn>
                              </p:par>
                            </p:childTnLst>
                          </p:cTn>
                        </p:par>
                        <p:par>
                          <p:cTn id="96" fill="hold" nodeType="afterGroup">
                            <p:stCondLst>
                              <p:cond delay="11500"/>
                            </p:stCondLst>
                            <p:childTnLst>
                              <p:par>
                                <p:cTn id="97" presetID="18" presetClass="entr" presetSubtype="6" fill="hold" grpId="0" nodeType="afterEffect">
                                  <p:stCondLst>
                                    <p:cond delay="0"/>
                                  </p:stCondLst>
                                  <p:childTnLst>
                                    <p:set>
                                      <p:cBhvr>
                                        <p:cTn id="98" dur="1" fill="hold">
                                          <p:stCondLst>
                                            <p:cond delay="0"/>
                                          </p:stCondLst>
                                        </p:cTn>
                                        <p:tgtEl>
                                          <p:spTgt spid="227364"/>
                                        </p:tgtEl>
                                        <p:attrNameLst>
                                          <p:attrName>style.visibility</p:attrName>
                                        </p:attrNameLst>
                                      </p:cBhvr>
                                      <p:to>
                                        <p:strVal val="visible"/>
                                      </p:to>
                                    </p:set>
                                    <p:animEffect transition="in" filter="strips(downRight)">
                                      <p:cBhvr>
                                        <p:cTn id="99" dur="500"/>
                                        <p:tgtEl>
                                          <p:spTgt spid="227364"/>
                                        </p:tgtEl>
                                      </p:cBhvr>
                                    </p:animEffect>
                                  </p:childTnLst>
                                </p:cTn>
                              </p:par>
                            </p:childTnLst>
                          </p:cTn>
                        </p:par>
                        <p:par>
                          <p:cTn id="100" fill="hold" nodeType="afterGroup">
                            <p:stCondLst>
                              <p:cond delay="12000"/>
                            </p:stCondLst>
                            <p:childTnLst>
                              <p:par>
                                <p:cTn id="101" presetID="18" presetClass="entr" presetSubtype="6" fill="hold" grpId="0" nodeType="afterEffect">
                                  <p:stCondLst>
                                    <p:cond delay="0"/>
                                  </p:stCondLst>
                                  <p:childTnLst>
                                    <p:set>
                                      <p:cBhvr>
                                        <p:cTn id="102" dur="1" fill="hold">
                                          <p:stCondLst>
                                            <p:cond delay="0"/>
                                          </p:stCondLst>
                                        </p:cTn>
                                        <p:tgtEl>
                                          <p:spTgt spid="227367"/>
                                        </p:tgtEl>
                                        <p:attrNameLst>
                                          <p:attrName>style.visibility</p:attrName>
                                        </p:attrNameLst>
                                      </p:cBhvr>
                                      <p:to>
                                        <p:strVal val="visible"/>
                                      </p:to>
                                    </p:set>
                                    <p:animEffect transition="in" filter="strips(downRight)">
                                      <p:cBhvr>
                                        <p:cTn id="103" dur="500"/>
                                        <p:tgtEl>
                                          <p:spTgt spid="227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94" grpId="0" animBg="1"/>
      <p:bldP spid="227330" grpId="0" autoUpdateAnimBg="0"/>
      <p:bldP spid="227332" grpId="0" autoUpdateAnimBg="0"/>
      <p:bldP spid="227337" grpId="0" autoUpdateAnimBg="0"/>
      <p:bldP spid="227342" grpId="0" autoUpdateAnimBg="0"/>
      <p:bldP spid="227345" grpId="0" autoUpdateAnimBg="0"/>
      <p:bldP spid="227348" grpId="0" autoUpdateAnimBg="0"/>
      <p:bldP spid="227351" grpId="0" autoUpdateAnimBg="0"/>
      <p:bldP spid="227354" grpId="0" autoUpdateAnimBg="0"/>
      <p:bldP spid="227356" grpId="0" autoUpdateAnimBg="0"/>
      <p:bldP spid="227358" grpId="0" autoUpdateAnimBg="0"/>
      <p:bldP spid="227361" grpId="0" autoUpdateAnimBg="0"/>
      <p:bldP spid="227364" grpId="0" autoUpdateAnimBg="0"/>
      <p:bldP spid="227367" grpId="0" autoUpdateAnimBg="0"/>
      <p:bldP spid="227370" grpId="0" autoUpdateAnimBg="0"/>
      <p:bldP spid="227377" grpId="0" animBg="1"/>
      <p:bldP spid="227378" grpId="0" animBg="1"/>
      <p:bldP spid="22737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vállalat mint szervezet</a:t>
            </a:r>
            <a:br>
              <a:rPr lang="hu-HU" dirty="0"/>
            </a:br>
            <a:r>
              <a:rPr lang="hu-HU" dirty="0" smtClean="0"/>
              <a:t>Szervezeti formák</a:t>
            </a:r>
            <a:endParaRPr lang="hu-HU" dirty="0"/>
          </a:p>
        </p:txBody>
      </p:sp>
      <p:sp>
        <p:nvSpPr>
          <p:cNvPr id="3" name="Szöveg helye 2"/>
          <p:cNvSpPr>
            <a:spLocks noGrp="1"/>
          </p:cNvSpPr>
          <p:nvPr>
            <p:ph type="body" idx="1"/>
          </p:nvPr>
        </p:nvSpPr>
        <p:spPr/>
        <p:txBody>
          <a:bodyPr/>
          <a:lstStyle/>
          <a:p>
            <a:endParaRPr lang="hu-HU"/>
          </a:p>
        </p:txBody>
      </p:sp>
    </p:spTree>
    <p:extLst>
      <p:ext uri="{BB962C8B-B14F-4D97-AF65-F5344CB8AC3E}">
        <p14:creationId xmlns:p14="http://schemas.microsoft.com/office/powerpoint/2010/main" val="12119669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ctrTitle" idx="4294967295"/>
          </p:nvPr>
        </p:nvSpPr>
        <p:spPr>
          <a:xfrm>
            <a:off x="685800" y="1484313"/>
            <a:ext cx="8458200" cy="1222375"/>
          </a:xfrm>
        </p:spPr>
        <p:txBody>
          <a:bodyPr/>
          <a:lstStyle/>
          <a:p>
            <a:pPr eaLnBrk="1" fontAlgn="auto" hangingPunct="1">
              <a:spcAft>
                <a:spcPts val="0"/>
              </a:spcAft>
              <a:defRPr/>
            </a:pPr>
            <a:r>
              <a:rPr lang="hu-HU" smtClean="0">
                <a:solidFill>
                  <a:schemeClr val="tx2">
                    <a:satMod val="130000"/>
                  </a:schemeClr>
                </a:solidFill>
              </a:rPr>
              <a:t>Szervezeti struktúrák</a:t>
            </a:r>
          </a:p>
        </p:txBody>
      </p:sp>
    </p:spTree>
    <p:extLst>
      <p:ext uri="{BB962C8B-B14F-4D97-AF65-F5344CB8AC3E}">
        <p14:creationId xmlns:p14="http://schemas.microsoft.com/office/powerpoint/2010/main" val="26223079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idx="4294967295"/>
          </p:nvPr>
        </p:nvSpPr>
        <p:spPr>
          <a:xfrm>
            <a:off x="0" y="274638"/>
            <a:ext cx="8229600" cy="1143000"/>
          </a:xfrm>
        </p:spPr>
        <p:txBody>
          <a:bodyPr/>
          <a:lstStyle/>
          <a:p>
            <a:pPr eaLnBrk="1" fontAlgn="auto" hangingPunct="1">
              <a:spcAft>
                <a:spcPts val="0"/>
              </a:spcAft>
              <a:defRPr/>
            </a:pPr>
            <a:r>
              <a:rPr lang="hu-HU" sz="3800" smtClean="0">
                <a:solidFill>
                  <a:schemeClr val="tx2">
                    <a:satMod val="130000"/>
                  </a:schemeClr>
                </a:solidFill>
              </a:rPr>
              <a:t>A szervezés és a szervezet</a:t>
            </a:r>
          </a:p>
        </p:txBody>
      </p:sp>
      <p:sp>
        <p:nvSpPr>
          <p:cNvPr id="11267" name="Rectangle 3"/>
          <p:cNvSpPr>
            <a:spLocks noGrp="1" noRot="1" noChangeArrowheads="1"/>
          </p:cNvSpPr>
          <p:nvPr>
            <p:ph idx="4294967295"/>
          </p:nvPr>
        </p:nvSpPr>
        <p:spPr>
          <a:xfrm>
            <a:off x="976313" y="1557338"/>
            <a:ext cx="7772400" cy="4530725"/>
          </a:xfrm>
        </p:spPr>
        <p:txBody>
          <a:bodyPr/>
          <a:lstStyle/>
          <a:p>
            <a:pPr marL="0" indent="0" eaLnBrk="1" hangingPunct="1">
              <a:lnSpc>
                <a:spcPct val="90000"/>
              </a:lnSpc>
              <a:buClr>
                <a:schemeClr val="tx2"/>
              </a:buClr>
              <a:buFont typeface="Wingdings" pitchFamily="2" charset="2"/>
              <a:buNone/>
            </a:pPr>
            <a:r>
              <a:rPr lang="hu-HU" sz="2400" smtClean="0"/>
              <a:t>A </a:t>
            </a:r>
            <a:r>
              <a:rPr lang="hu-HU" sz="2400" b="1" smtClean="0"/>
              <a:t>szervezés</a:t>
            </a:r>
            <a:r>
              <a:rPr lang="hu-HU" sz="2400" smtClean="0"/>
              <a:t> az a menedzsment funkció, amely az elvégzendő feladatokat, erőforrásokat, kiemelten az azokat elvégző emberek csoportosítását, elrendezését és összekapcsolását jelenti annak érdekében, hogy az érintettek a legeredményesebben tudják elvégezni a munkát.</a:t>
            </a:r>
          </a:p>
          <a:p>
            <a:pPr marL="0" indent="0" eaLnBrk="1" hangingPunct="1">
              <a:lnSpc>
                <a:spcPct val="90000"/>
              </a:lnSpc>
              <a:buClr>
                <a:schemeClr val="tx2"/>
              </a:buClr>
              <a:buFont typeface="Wingdings" pitchFamily="2" charset="2"/>
              <a:buNone/>
            </a:pPr>
            <a:endParaRPr lang="hu-HU" sz="2400" smtClean="0"/>
          </a:p>
          <a:p>
            <a:pPr marL="0" indent="0" eaLnBrk="1" hangingPunct="1">
              <a:lnSpc>
                <a:spcPct val="90000"/>
              </a:lnSpc>
              <a:buClr>
                <a:schemeClr val="tx2"/>
              </a:buClr>
              <a:buFont typeface="Wingdings" pitchFamily="2" charset="2"/>
              <a:buNone/>
            </a:pPr>
            <a:r>
              <a:rPr lang="hu-HU" sz="2400" smtClean="0"/>
              <a:t>A </a:t>
            </a:r>
            <a:r>
              <a:rPr lang="hu-HU" sz="2400" b="1" smtClean="0"/>
              <a:t>szervezet</a:t>
            </a:r>
            <a:r>
              <a:rPr lang="hu-HU" sz="2400" smtClean="0"/>
              <a:t> – a legtágabb értelemben – bármely, emberek közös tevékenysége révén kialakult társadalmi formáció. Jellemzője, hogy rendelkezik valamilyen céllal, és erőforrásait ennek érdekében mozgósítja. A legtöbb szervezet törekszik arra is, hogy hosszú időn keresztül fennmaradjon, s ennek érdekében hatékonyan igyekszik működni. </a:t>
            </a:r>
          </a:p>
        </p:txBody>
      </p:sp>
    </p:spTree>
    <p:extLst>
      <p:ext uri="{BB962C8B-B14F-4D97-AF65-F5344CB8AC3E}">
        <p14:creationId xmlns:p14="http://schemas.microsoft.com/office/powerpoint/2010/main" val="274609836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idx="4294967295"/>
          </p:nvPr>
        </p:nvSpPr>
        <p:spPr>
          <a:xfrm>
            <a:off x="0" y="274638"/>
            <a:ext cx="8229600" cy="1143000"/>
          </a:xfrm>
        </p:spPr>
        <p:txBody>
          <a:bodyPr/>
          <a:lstStyle/>
          <a:p>
            <a:pPr eaLnBrk="1" fontAlgn="auto" hangingPunct="1">
              <a:spcAft>
                <a:spcPts val="0"/>
              </a:spcAft>
              <a:defRPr/>
            </a:pPr>
            <a:r>
              <a:rPr lang="hu-HU" sz="3800" smtClean="0">
                <a:solidFill>
                  <a:schemeClr val="tx2">
                    <a:satMod val="130000"/>
                  </a:schemeClr>
                </a:solidFill>
              </a:rPr>
              <a:t>A szervezet strukturális jellemzői</a:t>
            </a:r>
          </a:p>
        </p:txBody>
      </p:sp>
      <p:sp>
        <p:nvSpPr>
          <p:cNvPr id="12291" name="Rectangle 3"/>
          <p:cNvSpPr>
            <a:spLocks noGrp="1" noRot="1" noChangeArrowheads="1"/>
          </p:cNvSpPr>
          <p:nvPr>
            <p:ph idx="4294967295"/>
          </p:nvPr>
        </p:nvSpPr>
        <p:spPr>
          <a:xfrm>
            <a:off x="982663" y="1984375"/>
            <a:ext cx="8161337" cy="4114800"/>
          </a:xfrm>
        </p:spPr>
        <p:txBody>
          <a:bodyPr/>
          <a:lstStyle/>
          <a:p>
            <a:pPr eaLnBrk="1" hangingPunct="1"/>
            <a:r>
              <a:rPr lang="hu-HU" smtClean="0"/>
              <a:t>Munkamegosztás</a:t>
            </a:r>
          </a:p>
          <a:p>
            <a:pPr eaLnBrk="1" hangingPunct="1">
              <a:buFont typeface="Wingdings" pitchFamily="2" charset="2"/>
              <a:buNone/>
            </a:pPr>
            <a:endParaRPr lang="hu-HU" smtClean="0"/>
          </a:p>
          <a:p>
            <a:pPr eaLnBrk="1" hangingPunct="1"/>
            <a:r>
              <a:rPr lang="hu-HU" smtClean="0"/>
              <a:t>Hatáskörmegosztás</a:t>
            </a:r>
          </a:p>
          <a:p>
            <a:pPr eaLnBrk="1" hangingPunct="1"/>
            <a:endParaRPr lang="hu-HU" smtClean="0"/>
          </a:p>
          <a:p>
            <a:pPr eaLnBrk="1" hangingPunct="1"/>
            <a:r>
              <a:rPr lang="hu-HU" smtClean="0"/>
              <a:t>Koordinációs eszközök</a:t>
            </a:r>
          </a:p>
          <a:p>
            <a:pPr eaLnBrk="1" hangingPunct="1"/>
            <a:endParaRPr lang="hu-HU" smtClean="0"/>
          </a:p>
          <a:p>
            <a:pPr eaLnBrk="1" hangingPunct="1"/>
            <a:r>
              <a:rPr lang="hu-HU" smtClean="0"/>
              <a:t>Konfiguráció</a:t>
            </a:r>
          </a:p>
        </p:txBody>
      </p:sp>
    </p:spTree>
    <p:extLst>
      <p:ext uri="{BB962C8B-B14F-4D97-AF65-F5344CB8AC3E}">
        <p14:creationId xmlns:p14="http://schemas.microsoft.com/office/powerpoint/2010/main" val="10583458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idx="4294967295"/>
          </p:nvPr>
        </p:nvSpPr>
        <p:spPr>
          <a:xfrm>
            <a:off x="0" y="274638"/>
            <a:ext cx="8229600" cy="1143000"/>
          </a:xfrm>
        </p:spPr>
        <p:txBody>
          <a:bodyPr/>
          <a:lstStyle/>
          <a:p>
            <a:pPr eaLnBrk="1" fontAlgn="auto" hangingPunct="1">
              <a:spcAft>
                <a:spcPts val="0"/>
              </a:spcAft>
              <a:defRPr/>
            </a:pPr>
            <a:r>
              <a:rPr lang="hu-HU" sz="3800" smtClean="0">
                <a:solidFill>
                  <a:schemeClr val="tx2">
                    <a:satMod val="130000"/>
                  </a:schemeClr>
                </a:solidFill>
                <a:latin typeface="Garamond" pitchFamily="18" charset="0"/>
              </a:rPr>
              <a:t>Munkamegosztás</a:t>
            </a:r>
          </a:p>
        </p:txBody>
      </p:sp>
      <p:sp>
        <p:nvSpPr>
          <p:cNvPr id="13315" name="Rectangle 3"/>
          <p:cNvSpPr>
            <a:spLocks noGrp="1" noRot="1" noChangeArrowheads="1"/>
          </p:cNvSpPr>
          <p:nvPr>
            <p:ph idx="4294967295"/>
          </p:nvPr>
        </p:nvSpPr>
        <p:spPr>
          <a:xfrm>
            <a:off x="539750" y="1600200"/>
            <a:ext cx="8604250" cy="4924425"/>
          </a:xfrm>
        </p:spPr>
        <p:txBody>
          <a:bodyPr/>
          <a:lstStyle/>
          <a:p>
            <a:pPr marL="0" indent="0" eaLnBrk="1" hangingPunct="1">
              <a:buFont typeface="Wingdings" pitchFamily="2" charset="2"/>
              <a:buNone/>
            </a:pPr>
            <a:r>
              <a:rPr lang="hu-HU" sz="2400" b="1" smtClean="0">
                <a:latin typeface="Garamond" pitchFamily="18" charset="0"/>
              </a:rPr>
              <a:t>Fogalma:</a:t>
            </a:r>
            <a:r>
              <a:rPr lang="hu-HU" sz="2400" smtClean="0">
                <a:latin typeface="Garamond" pitchFamily="18" charset="0"/>
              </a:rPr>
              <a:t> egy nagyobb feladatmennyiség részfeladatokra bontása és egyes szervezeti egységekhez való telepítése a szervezeten belül. Más néven a szervezet tagolásának alapja. </a:t>
            </a:r>
          </a:p>
          <a:p>
            <a:pPr marL="0" indent="0" eaLnBrk="1" hangingPunct="1">
              <a:spcBef>
                <a:spcPct val="50000"/>
              </a:spcBef>
            </a:pPr>
            <a:r>
              <a:rPr lang="hu-HU" sz="2400" smtClean="0">
                <a:latin typeface="Garamond" pitchFamily="18" charset="0"/>
              </a:rPr>
              <a:t> Elsődleges munkamegosztás: a szervezet alaptevékenységéből adódó feladatok – valamilyen elv szerinti legátfogóbb felosztása</a:t>
            </a:r>
          </a:p>
          <a:p>
            <a:pPr marL="0" indent="0" eaLnBrk="1" hangingPunct="1">
              <a:spcBef>
                <a:spcPct val="50000"/>
              </a:spcBef>
            </a:pPr>
            <a:r>
              <a:rPr lang="hu-HU" sz="2400" smtClean="0">
                <a:latin typeface="Garamond" pitchFamily="18" charset="0"/>
              </a:rPr>
              <a:t> Elvek: funkcionális, tárgyi, regionális </a:t>
            </a:r>
          </a:p>
          <a:p>
            <a:pPr marL="0" indent="0" eaLnBrk="1" hangingPunct="1">
              <a:spcBef>
                <a:spcPct val="50000"/>
              </a:spcBef>
            </a:pPr>
            <a:r>
              <a:rPr lang="hu-HU" sz="2400" smtClean="0">
                <a:latin typeface="Garamond" pitchFamily="18" charset="0"/>
              </a:rPr>
              <a:t> Egydimenziós szervezetek: azok a szervezetek, amelyekben az elsődleges munkamegosztás a három elv egyike szerint történik.</a:t>
            </a:r>
          </a:p>
          <a:p>
            <a:pPr marL="0" indent="0" eaLnBrk="1" hangingPunct="1">
              <a:spcBef>
                <a:spcPct val="50000"/>
              </a:spcBef>
            </a:pPr>
            <a:r>
              <a:rPr lang="hu-HU" sz="2400" smtClean="0">
                <a:latin typeface="Garamond" pitchFamily="18" charset="0"/>
              </a:rPr>
              <a:t> Két- és többdimenziós szervezetek: a munkamegosztási elveket az elsődleges munkamegosztás szintjén párhuzamosan alkalmazzák. </a:t>
            </a:r>
          </a:p>
        </p:txBody>
      </p:sp>
    </p:spTree>
    <p:extLst>
      <p:ext uri="{BB962C8B-B14F-4D97-AF65-F5344CB8AC3E}">
        <p14:creationId xmlns:p14="http://schemas.microsoft.com/office/powerpoint/2010/main" val="292455262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idx="4294967295"/>
          </p:nvPr>
        </p:nvSpPr>
        <p:spPr>
          <a:xfrm>
            <a:off x="0" y="274638"/>
            <a:ext cx="8229600" cy="1143000"/>
          </a:xfrm>
        </p:spPr>
        <p:txBody>
          <a:bodyPr/>
          <a:lstStyle/>
          <a:p>
            <a:pPr eaLnBrk="1" fontAlgn="auto" hangingPunct="1">
              <a:spcAft>
                <a:spcPts val="0"/>
              </a:spcAft>
              <a:defRPr/>
            </a:pPr>
            <a:r>
              <a:rPr lang="hu-HU" sz="3800" smtClean="0">
                <a:solidFill>
                  <a:schemeClr val="tx2">
                    <a:satMod val="130000"/>
                  </a:schemeClr>
                </a:solidFill>
              </a:rPr>
              <a:t>Hatáskörmegosztás</a:t>
            </a:r>
          </a:p>
        </p:txBody>
      </p:sp>
      <p:sp>
        <p:nvSpPr>
          <p:cNvPr id="10243" name="Rectangle 3"/>
          <p:cNvSpPr>
            <a:spLocks noGrp="1" noRot="1" noChangeArrowheads="1"/>
          </p:cNvSpPr>
          <p:nvPr>
            <p:ph idx="4294967295"/>
          </p:nvPr>
        </p:nvSpPr>
        <p:spPr>
          <a:xfrm>
            <a:off x="971550" y="1268413"/>
            <a:ext cx="8002588" cy="5256212"/>
          </a:xfrm>
        </p:spPr>
        <p:txBody>
          <a:bodyPr>
            <a:normAutofit/>
          </a:bodyPr>
          <a:lstStyle/>
          <a:p>
            <a:pPr marL="0" indent="0" eaLnBrk="1" fontAlgn="auto" hangingPunct="1">
              <a:lnSpc>
                <a:spcPct val="90000"/>
              </a:lnSpc>
              <a:spcAft>
                <a:spcPts val="0"/>
              </a:spcAft>
              <a:buFont typeface="Wingdings" pitchFamily="2" charset="2"/>
              <a:buNone/>
              <a:defRPr/>
            </a:pPr>
            <a:r>
              <a:rPr lang="hu-HU" sz="2800" b="1" dirty="0" smtClean="0"/>
              <a:t>Fogalma:</a:t>
            </a:r>
            <a:r>
              <a:rPr lang="hu-HU" sz="2800" dirty="0" smtClean="0"/>
              <a:t> A hatáskörök szervezeten belüli megosztása a munkamegosztási elvek alapján tagolt szervezeti egységek vezetői kompetenciáinak kialakítását jelenti. Ezen belül is kiemelt jelentőségű a döntési és utasítási hatásköröknek a felosztása a vállalatvezetés és az alárendelt hierarchikus szintek vezetői között. </a:t>
            </a:r>
          </a:p>
          <a:p>
            <a:pPr marL="0" indent="0" eaLnBrk="1" fontAlgn="auto" hangingPunct="1">
              <a:lnSpc>
                <a:spcPct val="90000"/>
              </a:lnSpc>
              <a:spcAft>
                <a:spcPts val="0"/>
              </a:spcAft>
              <a:buFont typeface="Wingdings" pitchFamily="2" charset="2"/>
              <a:buNone/>
              <a:defRPr/>
            </a:pPr>
            <a:r>
              <a:rPr lang="hu-HU" sz="2400" b="1" dirty="0" smtClean="0"/>
              <a:t>Egyvonalas szervezet:</a:t>
            </a:r>
            <a:r>
              <a:rPr lang="hu-HU" sz="2400" dirty="0" smtClean="0"/>
              <a:t> ha az alárendelt egységek csak egy felsőbb szervezeti egységtől kaphatnak utasítást (a függelmi és a szakmai irányítás szervezetileg nem különül el).</a:t>
            </a:r>
          </a:p>
          <a:p>
            <a:pPr marL="0" indent="0" eaLnBrk="1" fontAlgn="auto" hangingPunct="1">
              <a:lnSpc>
                <a:spcPct val="90000"/>
              </a:lnSpc>
              <a:spcAft>
                <a:spcPts val="0"/>
              </a:spcAft>
              <a:buFont typeface="Wingdings" pitchFamily="2" charset="2"/>
              <a:buNone/>
              <a:defRPr/>
            </a:pPr>
            <a:endParaRPr lang="hu-HU" sz="2400" dirty="0" smtClean="0"/>
          </a:p>
          <a:p>
            <a:pPr marL="0" indent="0" eaLnBrk="1" fontAlgn="auto" hangingPunct="1">
              <a:lnSpc>
                <a:spcPct val="90000"/>
              </a:lnSpc>
              <a:spcAft>
                <a:spcPts val="0"/>
              </a:spcAft>
              <a:buFont typeface="Wingdings" pitchFamily="2" charset="2"/>
              <a:buNone/>
              <a:defRPr/>
            </a:pPr>
            <a:r>
              <a:rPr lang="hu-HU" sz="2400" b="1" dirty="0" smtClean="0"/>
              <a:t>Többvonalas szervezet: </a:t>
            </a:r>
            <a:r>
              <a:rPr lang="hu-HU" sz="2400" dirty="0" smtClean="0"/>
              <a:t>ha az alárendelt egységeket két vagy több felső szervezeti egység is utasíthatja (ez a függelmi és a szakmai kapcsolatok részleges vagy teljes elkülönítését jelenti).</a:t>
            </a:r>
            <a:r>
              <a:rPr lang="hu-HU" sz="2400" b="1" dirty="0" smtClean="0"/>
              <a:t> </a:t>
            </a:r>
            <a:endParaRPr lang="hu-HU" sz="2400" dirty="0" smtClean="0"/>
          </a:p>
        </p:txBody>
      </p:sp>
    </p:spTree>
    <p:extLst>
      <p:ext uri="{BB962C8B-B14F-4D97-AF65-F5344CB8AC3E}">
        <p14:creationId xmlns:p14="http://schemas.microsoft.com/office/powerpoint/2010/main" val="14370952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idx="4294967295"/>
          </p:nvPr>
        </p:nvSpPr>
        <p:spPr>
          <a:xfrm>
            <a:off x="0" y="228600"/>
            <a:ext cx="8510588" cy="752475"/>
          </a:xfrm>
        </p:spPr>
        <p:txBody>
          <a:bodyPr rtlCol="0">
            <a:normAutofit fontScale="90000"/>
          </a:bodyPr>
          <a:lstStyle/>
          <a:p>
            <a:pPr eaLnBrk="1" fontAlgn="auto" hangingPunct="1">
              <a:spcAft>
                <a:spcPts val="0"/>
              </a:spcAft>
              <a:defRPr/>
            </a:pPr>
            <a:r>
              <a:rPr lang="hu-HU">
                <a:solidFill>
                  <a:schemeClr val="tx2">
                    <a:satMod val="130000"/>
                  </a:schemeClr>
                </a:solidFill>
              </a:rPr>
              <a:t>Egyvonalas és többvonalas szervezetek</a:t>
            </a:r>
          </a:p>
        </p:txBody>
      </p:sp>
      <p:graphicFrame>
        <p:nvGraphicFramePr>
          <p:cNvPr id="10261" name="Group 21"/>
          <p:cNvGraphicFramePr>
            <a:graphicFrameLocks noGrp="1"/>
          </p:cNvGraphicFramePr>
          <p:nvPr>
            <p:ph type="tbl" idx="4294967295"/>
            <p:extLst>
              <p:ext uri="{D42A27DB-BD31-4B8C-83A1-F6EECF244321}">
                <p14:modId xmlns:p14="http://schemas.microsoft.com/office/powerpoint/2010/main" val="3271026626"/>
              </p:ext>
            </p:extLst>
          </p:nvPr>
        </p:nvGraphicFramePr>
        <p:xfrm>
          <a:off x="395288" y="1052513"/>
          <a:ext cx="8424863" cy="5682952"/>
        </p:xfrm>
        <a:graphic>
          <a:graphicData uri="http://schemas.openxmlformats.org/drawingml/2006/table">
            <a:tbl>
              <a:tblPr>
                <a:tableStyleId>{3C2FFA5D-87B4-456A-9821-1D502468CF0F}</a:tableStyleId>
              </a:tblPr>
              <a:tblGrid>
                <a:gridCol w="2170113"/>
                <a:gridCol w="3014662"/>
                <a:gridCol w="3240088"/>
              </a:tblGrid>
              <a:tr h="1056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hu-HU"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hu-HU" sz="2800" u="none" strike="noStrike" cap="none" normalizeH="0" baseline="0" dirty="0" smtClean="0">
                          <a:ln>
                            <a:noFill/>
                          </a:ln>
                          <a:effectLst>
                            <a:outerShdw blurRad="38100" dist="38100" dir="2700000" algn="tl">
                              <a:srgbClr val="000000"/>
                            </a:outerShdw>
                          </a:effectLst>
                        </a:rPr>
                        <a:t>Előnyök</a:t>
                      </a:r>
                      <a:endParaRPr kumimoji="0" lang="hu-HU"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hu-HU" sz="2800" u="none" strike="noStrike" cap="none" normalizeH="0" baseline="0" dirty="0" smtClean="0">
                          <a:ln>
                            <a:noFill/>
                          </a:ln>
                          <a:effectLst>
                            <a:outerShdw blurRad="38100" dist="38100" dir="2700000" algn="tl">
                              <a:srgbClr val="000000"/>
                            </a:outerShdw>
                          </a:effectLst>
                        </a:rPr>
                        <a:t>Hátrányok</a:t>
                      </a:r>
                      <a:endParaRPr kumimoji="0" lang="hu-HU"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tc>
              </a:tr>
              <a:tr h="3840679">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hu-HU" sz="2800" u="none" strike="noStrike" cap="none" normalizeH="0" baseline="0" dirty="0" smtClean="0">
                          <a:ln>
                            <a:noFill/>
                          </a:ln>
                          <a:effectLst>
                            <a:outerShdw blurRad="38100" dist="38100" dir="2700000" algn="tl">
                              <a:srgbClr val="000000"/>
                            </a:outerShdw>
                          </a:effectLst>
                        </a:rPr>
                        <a:t>Egyvonalas szervezet</a:t>
                      </a:r>
                      <a:endParaRPr kumimoji="0" lang="hu-HU"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Az alá- és fölérendeltség, a kompetenciák és a felelősség világos és egyértelmű</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A kapcsolatok áttekinthetőek és egyszerűek</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A hierarchia megvéd mások visszaéléseitől és beavatkozásaitól </a:t>
                      </a:r>
                      <a:endParaRPr kumimoji="0" lang="hu-HU" sz="2400" b="0" i="0" u="none" strike="noStrike" cap="none" normalizeH="0" baseline="0" dirty="0" smtClean="0">
                        <a:ln>
                          <a:noFill/>
                        </a:ln>
                        <a:solidFill>
                          <a:schemeClr val="tx1"/>
                        </a:solidFill>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A felettes egységeket jelentősen igénybe veszi a koordinációs feladatok ellátása</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Nagy mélységi tagozódás esetén hosszú és körülményes utasítási és információs utak alakulnak ki</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Személyes függőség jön létre a felettesek és a beosztottak között</a:t>
                      </a:r>
                      <a:endParaRPr kumimoji="0" lang="hu-HU" sz="2400" b="0" i="0" u="none" strike="noStrike" cap="none" normalizeH="0" baseline="0" dirty="0" smtClean="0">
                        <a:ln>
                          <a:noFill/>
                        </a:ln>
                        <a:solidFill>
                          <a:schemeClr val="tx1"/>
                        </a:solidFill>
                        <a:effectLst/>
                        <a:latin typeface="Arial" pitchFamily="34" charset="0"/>
                      </a:endParaRPr>
                    </a:p>
                  </a:txBody>
                  <a:tcPr horzOverflow="overflow"/>
                </a:tc>
              </a:tr>
            </a:tbl>
          </a:graphicData>
        </a:graphic>
      </p:graphicFrame>
    </p:spTree>
    <p:extLst>
      <p:ext uri="{BB962C8B-B14F-4D97-AF65-F5344CB8AC3E}">
        <p14:creationId xmlns:p14="http://schemas.microsoft.com/office/powerpoint/2010/main" val="311125759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345121422"/>
              </p:ext>
            </p:extLst>
          </p:nvPr>
        </p:nvGraphicFramePr>
        <p:xfrm>
          <a:off x="395536" y="1556792"/>
          <a:ext cx="8424863" cy="4680520"/>
        </p:xfrm>
        <a:graphic>
          <a:graphicData uri="http://schemas.openxmlformats.org/drawingml/2006/table">
            <a:tbl>
              <a:tblPr>
                <a:tableStyleId>{3C2FFA5D-87B4-456A-9821-1D502468CF0F}</a:tableStyleId>
              </a:tblPr>
              <a:tblGrid>
                <a:gridCol w="2170113"/>
                <a:gridCol w="3014662"/>
                <a:gridCol w="3240088"/>
              </a:tblGrid>
              <a:tr h="468052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hu-HU" sz="2800" u="none" strike="noStrike" cap="none" normalizeH="0" baseline="0" dirty="0" smtClean="0">
                          <a:ln>
                            <a:noFill/>
                          </a:ln>
                          <a:effectLst>
                            <a:outerShdw blurRad="38100" dist="38100" dir="2700000" algn="tl">
                              <a:srgbClr val="000000"/>
                            </a:outerShdw>
                          </a:effectLst>
                        </a:rPr>
                        <a:t>Többvonalas szervezet</a:t>
                      </a:r>
                      <a:endParaRPr kumimoji="0" lang="hu-HU"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A funkciók elosztása révén nagyfokú specializáltság jellemző</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Az utasítási és információs utak közvetlenek</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Újszerű megoldásokat felszínre hozó, produktív konfliktusok jönnek létre</a:t>
                      </a:r>
                      <a:endParaRPr kumimoji="0" lang="hu-HU" sz="2400" b="0" i="0" u="none" strike="noStrike" cap="none" normalizeH="0" baseline="0" dirty="0" smtClean="0">
                        <a:ln>
                          <a:noFill/>
                        </a:ln>
                        <a:solidFill>
                          <a:schemeClr val="tx1"/>
                        </a:solidFill>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Az </a:t>
                      </a:r>
                      <a:r>
                        <a:rPr kumimoji="0" lang="hu-HU" sz="2400" u="none" strike="noStrike" cap="none" normalizeH="0" baseline="0" dirty="0" err="1" smtClean="0">
                          <a:ln>
                            <a:noFill/>
                          </a:ln>
                          <a:effectLst/>
                        </a:rPr>
                        <a:t>össz-vállalati</a:t>
                      </a:r>
                      <a:r>
                        <a:rPr kumimoji="0" lang="hu-HU" sz="2400" u="none" strike="noStrike" cap="none" normalizeH="0" baseline="0" dirty="0" smtClean="0">
                          <a:ln>
                            <a:noFill/>
                          </a:ln>
                          <a:effectLst/>
                        </a:rPr>
                        <a:t> koordinációs tevékenység során a kompetencia és a felelősség elhatárolása problematikus</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A hibáért való felelősséget nehéz megállapítani</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pPr>
                      <a:r>
                        <a:rPr kumimoji="0" lang="hu-HU" sz="2400" u="none" strike="noStrike" cap="none" normalizeH="0" baseline="0" dirty="0" smtClean="0">
                          <a:ln>
                            <a:noFill/>
                          </a:ln>
                          <a:effectLst/>
                        </a:rPr>
                        <a:t> A szakmai alapon létrejövő konfliktusok személyessé válhatnak</a:t>
                      </a:r>
                      <a:endParaRPr kumimoji="0" lang="hu-HU" sz="2400" b="0" i="0" u="none" strike="noStrike" cap="none" normalizeH="0" baseline="0" dirty="0" smtClean="0">
                        <a:ln>
                          <a:noFill/>
                        </a:ln>
                        <a:solidFill>
                          <a:schemeClr val="tx1"/>
                        </a:solidFill>
                        <a:effectLst/>
                        <a:latin typeface="Arial" pitchFamily="34" charset="0"/>
                      </a:endParaRPr>
                    </a:p>
                  </a:txBody>
                  <a:tcPr horzOverflow="overflow"/>
                </a:tc>
              </a:tr>
            </a:tbl>
          </a:graphicData>
        </a:graphic>
      </p:graphicFrame>
      <p:graphicFrame>
        <p:nvGraphicFramePr>
          <p:cNvPr id="3" name="Táblázat 2"/>
          <p:cNvGraphicFramePr>
            <a:graphicFrameLocks noGrp="1"/>
          </p:cNvGraphicFramePr>
          <p:nvPr>
            <p:extLst>
              <p:ext uri="{D42A27DB-BD31-4B8C-83A1-F6EECF244321}">
                <p14:modId xmlns:p14="http://schemas.microsoft.com/office/powerpoint/2010/main" val="3884174617"/>
              </p:ext>
            </p:extLst>
          </p:nvPr>
        </p:nvGraphicFramePr>
        <p:xfrm>
          <a:off x="395536" y="692696"/>
          <a:ext cx="8424863" cy="809625"/>
        </p:xfrm>
        <a:graphic>
          <a:graphicData uri="http://schemas.openxmlformats.org/drawingml/2006/table">
            <a:tbl>
              <a:tblPr>
                <a:tableStyleId>{3C2FFA5D-87B4-456A-9821-1D502468CF0F}</a:tableStyleId>
              </a:tblPr>
              <a:tblGrid>
                <a:gridCol w="2170113"/>
                <a:gridCol w="3014662"/>
                <a:gridCol w="3240088"/>
              </a:tblGrid>
              <a:tr h="8096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hu-HU"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hu-HU" sz="2800" u="none" strike="noStrike" cap="none" normalizeH="0" baseline="0" dirty="0" smtClean="0">
                          <a:ln>
                            <a:noFill/>
                          </a:ln>
                          <a:effectLst>
                            <a:outerShdw blurRad="38100" dist="38100" dir="2700000" algn="tl">
                              <a:srgbClr val="000000"/>
                            </a:outerShdw>
                          </a:effectLst>
                        </a:rPr>
                        <a:t>Előnyök</a:t>
                      </a:r>
                      <a:endParaRPr kumimoji="0" lang="hu-HU"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hu-HU" sz="2800" u="none" strike="noStrike" cap="none" normalizeH="0" baseline="0" dirty="0" smtClean="0">
                          <a:ln>
                            <a:noFill/>
                          </a:ln>
                          <a:effectLst>
                            <a:outerShdw blurRad="38100" dist="38100" dir="2700000" algn="tl">
                              <a:srgbClr val="000000"/>
                            </a:outerShdw>
                          </a:effectLst>
                        </a:rPr>
                        <a:t>Hátrányok</a:t>
                      </a:r>
                      <a:endParaRPr kumimoji="0" lang="hu-HU"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tc>
              </a:tr>
            </a:tbl>
          </a:graphicData>
        </a:graphic>
      </p:graphicFrame>
    </p:spTree>
    <p:extLst>
      <p:ext uri="{BB962C8B-B14F-4D97-AF65-F5344CB8AC3E}">
        <p14:creationId xmlns:p14="http://schemas.microsoft.com/office/powerpoint/2010/main" val="21123105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0" y="228600"/>
            <a:ext cx="5030788" cy="1325563"/>
          </a:xfrm>
        </p:spPr>
        <p:txBody>
          <a:bodyPr anchorCtr="1"/>
          <a:lstStyle/>
          <a:p>
            <a:pPr defTabSz="762000" eaLnBrk="1" fontAlgn="auto" hangingPunct="1">
              <a:spcAft>
                <a:spcPts val="0"/>
              </a:spcAft>
              <a:defRPr/>
            </a:pPr>
            <a:r>
              <a:rPr lang="hu-HU" sz="3800" smtClean="0">
                <a:solidFill>
                  <a:schemeClr val="tx2">
                    <a:satMod val="130000"/>
                  </a:schemeClr>
                </a:solidFill>
              </a:rPr>
              <a:t>Szervezési döntések</a:t>
            </a:r>
          </a:p>
        </p:txBody>
      </p:sp>
      <p:sp>
        <p:nvSpPr>
          <p:cNvPr id="16387" name="Rectangle 3"/>
          <p:cNvSpPr>
            <a:spLocks noGrp="1" noChangeArrowheads="1"/>
          </p:cNvSpPr>
          <p:nvPr>
            <p:ph type="body" sz="half" idx="4294967295"/>
          </p:nvPr>
        </p:nvSpPr>
        <p:spPr>
          <a:xfrm>
            <a:off x="863600" y="1341438"/>
            <a:ext cx="8280400" cy="4422775"/>
          </a:xfrm>
          <a:noFill/>
        </p:spPr>
        <p:txBody>
          <a:bodyPr/>
          <a:lstStyle/>
          <a:p>
            <a:pPr defTabSz="762000" eaLnBrk="1" hangingPunct="1">
              <a:buClr>
                <a:schemeClr val="tx2"/>
              </a:buClr>
            </a:pPr>
            <a:r>
              <a:rPr lang="hu-HU" smtClean="0"/>
              <a:t>Centralizáció - decentralizáció</a:t>
            </a:r>
          </a:p>
          <a:p>
            <a:pPr lvl="1" defTabSz="762000" eaLnBrk="1" hangingPunct="1">
              <a:buClr>
                <a:schemeClr val="tx2"/>
              </a:buClr>
              <a:buFont typeface="Wingdings" pitchFamily="2" charset="2"/>
              <a:buChar char="§"/>
            </a:pPr>
            <a:r>
              <a:rPr lang="hu-HU" smtClean="0"/>
              <a:t>döntési szintek, előnyök, hátrányok</a:t>
            </a:r>
          </a:p>
          <a:p>
            <a:pPr defTabSz="762000" eaLnBrk="1" hangingPunct="1">
              <a:buClr>
                <a:schemeClr val="tx2"/>
              </a:buClr>
            </a:pPr>
            <a:r>
              <a:rPr lang="hu-HU" smtClean="0"/>
              <a:t>A hierarchia nagysága</a:t>
            </a:r>
          </a:p>
          <a:p>
            <a:pPr lvl="1" defTabSz="762000" eaLnBrk="1" hangingPunct="1">
              <a:buClr>
                <a:schemeClr val="tx2"/>
              </a:buClr>
              <a:buFont typeface="Wingdings" pitchFamily="2" charset="2"/>
              <a:buChar char="§"/>
            </a:pPr>
            <a:r>
              <a:rPr lang="hu-HU" smtClean="0"/>
              <a:t>vezetési szintek száma</a:t>
            </a:r>
          </a:p>
          <a:p>
            <a:pPr lvl="1" defTabSz="762000" eaLnBrk="1" hangingPunct="1">
              <a:buClr>
                <a:schemeClr val="tx2"/>
              </a:buClr>
              <a:buFont typeface="Wingdings" pitchFamily="2" charset="2"/>
              <a:buChar char="§"/>
            </a:pPr>
            <a:r>
              <a:rPr lang="hu-HU" smtClean="0"/>
              <a:t>irányítottak száma</a:t>
            </a:r>
          </a:p>
          <a:p>
            <a:pPr defTabSz="762000" eaLnBrk="1" hangingPunct="1">
              <a:buClr>
                <a:schemeClr val="tx2"/>
              </a:buClr>
            </a:pPr>
            <a:r>
              <a:rPr lang="hu-HU" smtClean="0"/>
              <a:t>Utasítások egysége</a:t>
            </a:r>
          </a:p>
          <a:p>
            <a:pPr lvl="1" defTabSz="762000" eaLnBrk="1" hangingPunct="1">
              <a:buClr>
                <a:schemeClr val="tx2"/>
              </a:buClr>
              <a:buFont typeface="Wingdings" pitchFamily="2" charset="2"/>
              <a:buChar char="§"/>
            </a:pPr>
            <a:r>
              <a:rPr lang="hu-HU" smtClean="0"/>
              <a:t>a szolgálati út az egyvonalas szervezetekben</a:t>
            </a:r>
          </a:p>
          <a:p>
            <a:pPr lvl="1" defTabSz="762000" eaLnBrk="1" hangingPunct="1">
              <a:buClr>
                <a:schemeClr val="tx2"/>
              </a:buClr>
              <a:buFont typeface="Wingdings" pitchFamily="2" charset="2"/>
              <a:buChar char="§"/>
            </a:pPr>
            <a:r>
              <a:rPr lang="hu-HU" smtClean="0"/>
              <a:t>egységes irányítás többvonalas szervezetekben</a:t>
            </a:r>
            <a:r>
              <a:rPr lang="hu-HU" sz="3200" smtClean="0"/>
              <a:t> </a:t>
            </a:r>
          </a:p>
        </p:txBody>
      </p:sp>
    </p:spTree>
    <p:extLst>
      <p:ext uri="{BB962C8B-B14F-4D97-AF65-F5344CB8AC3E}">
        <p14:creationId xmlns:p14="http://schemas.microsoft.com/office/powerpoint/2010/main" val="1554570752"/>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 name="Rectangle 2"/>
          <p:cNvSpPr>
            <a:spLocks noGrp="1" noChangeArrowheads="1"/>
          </p:cNvSpPr>
          <p:nvPr>
            <p:ph type="title" idx="4294967295"/>
          </p:nvPr>
        </p:nvSpPr>
        <p:spPr>
          <a:xfrm>
            <a:off x="0" y="228600"/>
            <a:ext cx="5424488" cy="1325563"/>
          </a:xfrm>
        </p:spPr>
        <p:txBody>
          <a:bodyPr anchorCtr="1"/>
          <a:lstStyle/>
          <a:p>
            <a:pPr defTabSz="762000" eaLnBrk="1" fontAlgn="auto" hangingPunct="1">
              <a:spcBef>
                <a:spcPct val="50000"/>
              </a:spcBef>
              <a:spcAft>
                <a:spcPts val="0"/>
              </a:spcAft>
              <a:defRPr/>
            </a:pPr>
            <a:r>
              <a:rPr lang="hu-HU" sz="3800" smtClean="0">
                <a:solidFill>
                  <a:schemeClr val="tx2">
                    <a:satMod val="130000"/>
                  </a:schemeClr>
                </a:solidFill>
              </a:rPr>
              <a:t>Hierarchikus szervezet</a:t>
            </a:r>
          </a:p>
        </p:txBody>
      </p:sp>
      <p:sp>
        <p:nvSpPr>
          <p:cNvPr id="1054" name="Text Box 3"/>
          <p:cNvSpPr txBox="1">
            <a:spLocks noChangeArrowheads="1"/>
          </p:cNvSpPr>
          <p:nvPr/>
        </p:nvSpPr>
        <p:spPr bwMode="auto">
          <a:xfrm>
            <a:off x="1524000" y="1524000"/>
            <a:ext cx="1828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hu-HU" sz="2400">
                <a:latin typeface="Times New Roman" pitchFamily="18" charset="0"/>
              </a:rPr>
              <a:t>Sok szintű hierarchia</a:t>
            </a:r>
          </a:p>
        </p:txBody>
      </p:sp>
      <p:sp>
        <p:nvSpPr>
          <p:cNvPr id="1055" name="Line 4"/>
          <p:cNvSpPr>
            <a:spLocks noChangeShapeType="1"/>
          </p:cNvSpPr>
          <p:nvPr/>
        </p:nvSpPr>
        <p:spPr bwMode="auto">
          <a:xfrm>
            <a:off x="1403350" y="1700213"/>
            <a:ext cx="0" cy="27432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hu-HU"/>
          </a:p>
        </p:txBody>
      </p:sp>
      <p:grpSp>
        <p:nvGrpSpPr>
          <p:cNvPr id="2" name="Organization Chart 5"/>
          <p:cNvGrpSpPr>
            <a:grpSpLocks/>
          </p:cNvGrpSpPr>
          <p:nvPr/>
        </p:nvGrpSpPr>
        <p:grpSpPr bwMode="auto">
          <a:xfrm>
            <a:off x="1835150" y="868363"/>
            <a:ext cx="6408738" cy="5184775"/>
            <a:chOff x="595" y="547"/>
            <a:chExt cx="4671" cy="3379"/>
          </a:xfrm>
        </p:grpSpPr>
        <p:cxnSp>
          <p:nvCxnSpPr>
            <p:cNvPr id="6148" name="_s6148"/>
            <p:cNvCxnSpPr>
              <a:cxnSpLocks noChangeShapeType="1"/>
              <a:stCxn id="15" idx="0"/>
              <a:endCxn id="12" idx="2"/>
            </p:cNvCxnSpPr>
            <p:nvPr/>
          </p:nvCxnSpPr>
          <p:spPr bwMode="auto">
            <a:xfrm rot="5400000" flipH="1">
              <a:off x="2468" y="2899"/>
              <a:ext cx="144" cy="1007"/>
            </a:xfrm>
            <a:prstGeom prst="bentConnector3">
              <a:avLst>
                <a:gd name="adj1" fmla="val 49639"/>
              </a:avLst>
            </a:prstGeom>
            <a:ln>
              <a:headEnd/>
              <a:tailEnd/>
            </a:ln>
          </p:spPr>
          <p:style>
            <a:lnRef idx="2">
              <a:schemeClr val="dk1"/>
            </a:lnRef>
            <a:fillRef idx="1">
              <a:schemeClr val="lt1"/>
            </a:fillRef>
            <a:effectRef idx="0">
              <a:schemeClr val="dk1"/>
            </a:effectRef>
            <a:fontRef idx="minor">
              <a:schemeClr val="dk1"/>
            </a:fontRef>
          </p:style>
        </p:cxnSp>
        <p:cxnSp>
          <p:nvCxnSpPr>
            <p:cNvPr id="6149" name="_s6149"/>
            <p:cNvCxnSpPr>
              <a:cxnSpLocks noChangeShapeType="1"/>
              <a:stCxn id="14" idx="0"/>
              <a:endCxn id="12" idx="2"/>
            </p:cNvCxnSpPr>
            <p:nvPr/>
          </p:nvCxnSpPr>
          <p:spPr bwMode="auto">
            <a:xfrm rot="16200000">
              <a:off x="1965" y="3402"/>
              <a:ext cx="144" cy="1"/>
            </a:xfrm>
            <a:prstGeom prst="straightConnector1">
              <a:avLst/>
            </a:prstGeom>
            <a:ln>
              <a:headEnd/>
              <a:tailEnd/>
            </a:ln>
          </p:spPr>
          <p:style>
            <a:lnRef idx="2">
              <a:schemeClr val="dk1"/>
            </a:lnRef>
            <a:fillRef idx="1">
              <a:schemeClr val="lt1"/>
            </a:fillRef>
            <a:effectRef idx="0">
              <a:schemeClr val="dk1"/>
            </a:effectRef>
            <a:fontRef idx="minor">
              <a:schemeClr val="dk1"/>
            </a:fontRef>
          </p:style>
        </p:cxnSp>
        <p:cxnSp>
          <p:nvCxnSpPr>
            <p:cNvPr id="6150" name="_s6150"/>
            <p:cNvCxnSpPr>
              <a:cxnSpLocks noChangeShapeType="1"/>
              <a:stCxn id="13" idx="0"/>
              <a:endCxn id="12" idx="2"/>
            </p:cNvCxnSpPr>
            <p:nvPr/>
          </p:nvCxnSpPr>
          <p:spPr bwMode="auto">
            <a:xfrm rot="16200000">
              <a:off x="1460" y="2899"/>
              <a:ext cx="144" cy="1008"/>
            </a:xfrm>
            <a:prstGeom prst="bentConnector3">
              <a:avLst>
                <a:gd name="adj1" fmla="val 49639"/>
              </a:avLst>
            </a:prstGeom>
            <a:ln>
              <a:headEnd/>
              <a:tailEnd/>
            </a:ln>
          </p:spPr>
          <p:style>
            <a:lnRef idx="2">
              <a:schemeClr val="dk1"/>
            </a:lnRef>
            <a:fillRef idx="1">
              <a:schemeClr val="lt1"/>
            </a:fillRef>
            <a:effectRef idx="0">
              <a:schemeClr val="dk1"/>
            </a:effectRef>
            <a:fontRef idx="minor">
              <a:schemeClr val="dk1"/>
            </a:fontRef>
          </p:style>
        </p:cxnSp>
        <p:cxnSp>
          <p:nvCxnSpPr>
            <p:cNvPr id="6151" name="_s6151"/>
            <p:cNvCxnSpPr>
              <a:cxnSpLocks noChangeShapeType="1"/>
              <a:stCxn id="12" idx="0"/>
              <a:endCxn id="9" idx="2"/>
            </p:cNvCxnSpPr>
            <p:nvPr/>
          </p:nvCxnSpPr>
          <p:spPr bwMode="auto">
            <a:xfrm rot="16200000">
              <a:off x="1965" y="2971"/>
              <a:ext cx="143" cy="1"/>
            </a:xfrm>
            <a:prstGeom prst="straightConnector1">
              <a:avLst/>
            </a:prstGeom>
            <a:ln>
              <a:headEnd/>
              <a:tailEnd/>
            </a:ln>
          </p:spPr>
          <p:style>
            <a:lnRef idx="2">
              <a:schemeClr val="dk1"/>
            </a:lnRef>
            <a:fillRef idx="1">
              <a:schemeClr val="lt1"/>
            </a:fillRef>
            <a:effectRef idx="0">
              <a:schemeClr val="dk1"/>
            </a:effectRef>
            <a:fontRef idx="minor">
              <a:schemeClr val="dk1"/>
            </a:fontRef>
          </p:style>
        </p:cxnSp>
        <p:cxnSp>
          <p:nvCxnSpPr>
            <p:cNvPr id="6152" name="_s6152"/>
            <p:cNvCxnSpPr>
              <a:cxnSpLocks noChangeShapeType="1"/>
              <a:stCxn id="11" idx="0"/>
              <a:endCxn id="9" idx="2"/>
            </p:cNvCxnSpPr>
            <p:nvPr/>
          </p:nvCxnSpPr>
          <p:spPr bwMode="auto">
            <a:xfrm rot="16200000">
              <a:off x="1460" y="2468"/>
              <a:ext cx="143" cy="1008"/>
            </a:xfrm>
            <a:prstGeom prst="bentConnector3">
              <a:avLst>
                <a:gd name="adj1" fmla="val 49639"/>
              </a:avLst>
            </a:prstGeom>
            <a:ln>
              <a:headEnd/>
              <a:tailEnd/>
            </a:ln>
          </p:spPr>
          <p:style>
            <a:lnRef idx="2">
              <a:schemeClr val="dk1"/>
            </a:lnRef>
            <a:fillRef idx="1">
              <a:schemeClr val="lt1"/>
            </a:fillRef>
            <a:effectRef idx="0">
              <a:schemeClr val="dk1"/>
            </a:effectRef>
            <a:fontRef idx="minor">
              <a:schemeClr val="dk1"/>
            </a:fontRef>
          </p:style>
        </p:cxnSp>
        <p:cxnSp>
          <p:nvCxnSpPr>
            <p:cNvPr id="6153" name="_s6153"/>
            <p:cNvCxnSpPr>
              <a:cxnSpLocks noChangeShapeType="1"/>
              <a:stCxn id="10" idx="0"/>
              <a:endCxn id="6" idx="2"/>
            </p:cNvCxnSpPr>
            <p:nvPr/>
          </p:nvCxnSpPr>
          <p:spPr bwMode="auto">
            <a:xfrm rot="5400000" flipH="1">
              <a:off x="2467" y="1921"/>
              <a:ext cx="144" cy="1006"/>
            </a:xfrm>
            <a:prstGeom prst="bentConnector3">
              <a:avLst>
                <a:gd name="adj1" fmla="val 49639"/>
              </a:avLst>
            </a:prstGeom>
            <a:ln>
              <a:headEnd/>
              <a:tailEnd/>
            </a:ln>
          </p:spPr>
          <p:style>
            <a:lnRef idx="2">
              <a:schemeClr val="dk1"/>
            </a:lnRef>
            <a:fillRef idx="1">
              <a:schemeClr val="lt1"/>
            </a:fillRef>
            <a:effectRef idx="0">
              <a:schemeClr val="dk1"/>
            </a:effectRef>
            <a:fontRef idx="minor">
              <a:schemeClr val="dk1"/>
            </a:fontRef>
          </p:style>
        </p:cxnSp>
        <p:cxnSp>
          <p:nvCxnSpPr>
            <p:cNvPr id="6154" name="_s6154"/>
            <p:cNvCxnSpPr>
              <a:cxnSpLocks noChangeShapeType="1"/>
              <a:stCxn id="9" idx="0"/>
              <a:endCxn id="6" idx="2"/>
            </p:cNvCxnSpPr>
            <p:nvPr/>
          </p:nvCxnSpPr>
          <p:spPr bwMode="auto">
            <a:xfrm rot="16200000">
              <a:off x="1965" y="2423"/>
              <a:ext cx="144" cy="1"/>
            </a:xfrm>
            <a:prstGeom prst="straightConnector1">
              <a:avLst/>
            </a:prstGeom>
            <a:ln>
              <a:headEnd/>
              <a:tailEnd/>
            </a:ln>
          </p:spPr>
          <p:style>
            <a:lnRef idx="2">
              <a:schemeClr val="dk1"/>
            </a:lnRef>
            <a:fillRef idx="1">
              <a:schemeClr val="lt1"/>
            </a:fillRef>
            <a:effectRef idx="0">
              <a:schemeClr val="dk1"/>
            </a:effectRef>
            <a:fontRef idx="minor">
              <a:schemeClr val="dk1"/>
            </a:fontRef>
          </p:style>
        </p:cxnSp>
        <p:cxnSp>
          <p:nvCxnSpPr>
            <p:cNvPr id="6155" name="_s6155"/>
            <p:cNvCxnSpPr>
              <a:cxnSpLocks noChangeShapeType="1"/>
              <a:stCxn id="8" idx="0"/>
              <a:endCxn id="4" idx="2"/>
            </p:cNvCxnSpPr>
            <p:nvPr/>
          </p:nvCxnSpPr>
          <p:spPr bwMode="auto">
            <a:xfrm rot="5400000" flipH="1">
              <a:off x="3732" y="1073"/>
              <a:ext cx="144" cy="1748"/>
            </a:xfrm>
            <a:prstGeom prst="bentConnector3">
              <a:avLst>
                <a:gd name="adj1" fmla="val 49639"/>
              </a:avLst>
            </a:prstGeom>
            <a:ln>
              <a:headEnd/>
              <a:tailEnd/>
            </a:ln>
          </p:spPr>
          <p:style>
            <a:lnRef idx="2">
              <a:schemeClr val="dk1"/>
            </a:lnRef>
            <a:fillRef idx="1">
              <a:schemeClr val="lt1"/>
            </a:fillRef>
            <a:effectRef idx="0">
              <a:schemeClr val="dk1"/>
            </a:effectRef>
            <a:fontRef idx="minor">
              <a:schemeClr val="dk1"/>
            </a:fontRef>
          </p:style>
        </p:cxnSp>
        <p:cxnSp>
          <p:nvCxnSpPr>
            <p:cNvPr id="6156" name="_s6156"/>
            <p:cNvCxnSpPr>
              <a:cxnSpLocks noChangeShapeType="1"/>
              <a:stCxn id="7" idx="0"/>
              <a:endCxn id="4" idx="2"/>
            </p:cNvCxnSpPr>
            <p:nvPr/>
          </p:nvCxnSpPr>
          <p:spPr bwMode="auto">
            <a:xfrm rot="5400000" flipH="1">
              <a:off x="3072" y="1733"/>
              <a:ext cx="144" cy="427"/>
            </a:xfrm>
            <a:prstGeom prst="bentConnector3">
              <a:avLst>
                <a:gd name="adj1" fmla="val 49639"/>
              </a:avLst>
            </a:prstGeom>
            <a:ln>
              <a:headEnd/>
              <a:tailEnd/>
            </a:ln>
          </p:spPr>
          <p:style>
            <a:lnRef idx="2">
              <a:schemeClr val="dk1"/>
            </a:lnRef>
            <a:fillRef idx="1">
              <a:schemeClr val="lt1"/>
            </a:fillRef>
            <a:effectRef idx="0">
              <a:schemeClr val="dk1"/>
            </a:effectRef>
            <a:fontRef idx="minor">
              <a:schemeClr val="dk1"/>
            </a:fontRef>
          </p:style>
        </p:cxnSp>
        <p:cxnSp>
          <p:nvCxnSpPr>
            <p:cNvPr id="6157" name="_s6157"/>
            <p:cNvCxnSpPr>
              <a:cxnSpLocks noChangeShapeType="1"/>
              <a:stCxn id="6" idx="0"/>
              <a:endCxn id="4" idx="2"/>
            </p:cNvCxnSpPr>
            <p:nvPr/>
          </p:nvCxnSpPr>
          <p:spPr bwMode="auto">
            <a:xfrm rot="16200000">
              <a:off x="2411" y="1500"/>
              <a:ext cx="144" cy="894"/>
            </a:xfrm>
            <a:prstGeom prst="bentConnector3">
              <a:avLst>
                <a:gd name="adj1" fmla="val 49639"/>
              </a:avLst>
            </a:prstGeom>
            <a:ln>
              <a:headEnd/>
              <a:tailEnd/>
            </a:ln>
          </p:spPr>
          <p:style>
            <a:lnRef idx="2">
              <a:schemeClr val="dk1"/>
            </a:lnRef>
            <a:fillRef idx="1">
              <a:schemeClr val="lt1"/>
            </a:fillRef>
            <a:effectRef idx="0">
              <a:schemeClr val="dk1"/>
            </a:effectRef>
            <a:fontRef idx="minor">
              <a:schemeClr val="dk1"/>
            </a:fontRef>
          </p:style>
        </p:cxnSp>
        <p:cxnSp>
          <p:nvCxnSpPr>
            <p:cNvPr id="6158" name="_s6158"/>
            <p:cNvCxnSpPr>
              <a:cxnSpLocks noChangeShapeType="1"/>
              <a:stCxn id="5" idx="0"/>
              <a:endCxn id="3" idx="2"/>
            </p:cNvCxnSpPr>
            <p:nvPr/>
          </p:nvCxnSpPr>
          <p:spPr bwMode="auto">
            <a:xfrm rot="5400000" flipH="1">
              <a:off x="3408" y="920"/>
              <a:ext cx="144" cy="1100"/>
            </a:xfrm>
            <a:prstGeom prst="bentConnector3">
              <a:avLst>
                <a:gd name="adj1" fmla="val 49639"/>
              </a:avLst>
            </a:prstGeom>
            <a:ln>
              <a:headEnd/>
              <a:tailEnd/>
            </a:ln>
          </p:spPr>
          <p:style>
            <a:lnRef idx="2">
              <a:schemeClr val="dk1"/>
            </a:lnRef>
            <a:fillRef idx="1">
              <a:schemeClr val="lt1"/>
            </a:fillRef>
            <a:effectRef idx="0">
              <a:schemeClr val="dk1"/>
            </a:effectRef>
            <a:fontRef idx="minor">
              <a:schemeClr val="dk1"/>
            </a:fontRef>
          </p:style>
        </p:cxnSp>
        <p:cxnSp>
          <p:nvCxnSpPr>
            <p:cNvPr id="6159" name="_s6159"/>
            <p:cNvCxnSpPr>
              <a:cxnSpLocks noChangeShapeType="1"/>
              <a:stCxn id="4" idx="0"/>
              <a:endCxn id="3" idx="2"/>
            </p:cNvCxnSpPr>
            <p:nvPr/>
          </p:nvCxnSpPr>
          <p:spPr bwMode="auto">
            <a:xfrm rot="16200000">
              <a:off x="2859" y="1469"/>
              <a:ext cx="144" cy="1"/>
            </a:xfrm>
            <a:prstGeom prst="straightConnector1">
              <a:avLst/>
            </a:prstGeom>
            <a:ln>
              <a:headEnd/>
              <a:tailEnd/>
            </a:ln>
          </p:spPr>
          <p:style>
            <a:lnRef idx="2">
              <a:schemeClr val="dk1"/>
            </a:lnRef>
            <a:fillRef idx="1">
              <a:schemeClr val="lt1"/>
            </a:fillRef>
            <a:effectRef idx="0">
              <a:schemeClr val="dk1"/>
            </a:effectRef>
            <a:fontRef idx="minor">
              <a:schemeClr val="dk1"/>
            </a:fontRef>
          </p:style>
        </p:cxnSp>
        <p:sp>
          <p:nvSpPr>
            <p:cNvPr id="3" name="_s6160"/>
            <p:cNvSpPr>
              <a:spLocks noChangeArrowheads="1"/>
            </p:cNvSpPr>
            <p:nvPr/>
          </p:nvSpPr>
          <p:spPr bwMode="auto">
            <a:xfrm>
              <a:off x="2498" y="1110"/>
              <a:ext cx="864" cy="28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Igazgató</a:t>
              </a:r>
              <a:endParaRPr kumimoji="0" lang="hu-HU" sz="1400" b="0" i="0" u="none" strike="noStrike" cap="none" normalizeH="0" baseline="0" smtClean="0">
                <a:ln>
                  <a:noFill/>
                </a:ln>
                <a:solidFill>
                  <a:schemeClr val="tx1"/>
                </a:solidFill>
                <a:effectLst/>
                <a:latin typeface="Garamond" pitchFamily="18" charset="0"/>
              </a:endParaRPr>
            </a:p>
          </p:txBody>
        </p:sp>
        <p:sp>
          <p:nvSpPr>
            <p:cNvPr id="4" name="_s6161"/>
            <p:cNvSpPr>
              <a:spLocks noChangeArrowheads="1"/>
            </p:cNvSpPr>
            <p:nvPr/>
          </p:nvSpPr>
          <p:spPr bwMode="auto">
            <a:xfrm>
              <a:off x="2452" y="1542"/>
              <a:ext cx="956" cy="333"/>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1.Gyáregység</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vezető</a:t>
              </a:r>
              <a:endParaRPr kumimoji="0" lang="hu-HU" sz="1400" b="0" i="0" u="none" strike="noStrike" cap="none" normalizeH="0" baseline="0" smtClean="0">
                <a:ln>
                  <a:noFill/>
                </a:ln>
                <a:solidFill>
                  <a:schemeClr val="tx1"/>
                </a:solidFill>
                <a:effectLst/>
                <a:latin typeface="Garamond" pitchFamily="18" charset="0"/>
              </a:endParaRPr>
            </a:p>
          </p:txBody>
        </p:sp>
        <p:sp>
          <p:nvSpPr>
            <p:cNvPr id="5" name="_s6162"/>
            <p:cNvSpPr>
              <a:spLocks noChangeArrowheads="1"/>
            </p:cNvSpPr>
            <p:nvPr/>
          </p:nvSpPr>
          <p:spPr bwMode="auto">
            <a:xfrm>
              <a:off x="3552" y="1542"/>
              <a:ext cx="956" cy="333"/>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2.Gyáregység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vezetője</a:t>
              </a:r>
              <a:endParaRPr kumimoji="0" lang="hu-HU" sz="1400" b="0" i="0" u="none" strike="noStrike" cap="none" normalizeH="0" baseline="0" smtClean="0">
                <a:ln>
                  <a:noFill/>
                </a:ln>
                <a:solidFill>
                  <a:schemeClr val="tx1"/>
                </a:solidFill>
                <a:effectLst/>
                <a:latin typeface="Garamond" pitchFamily="18" charset="0"/>
              </a:endParaRPr>
            </a:p>
          </p:txBody>
        </p:sp>
        <p:sp>
          <p:nvSpPr>
            <p:cNvPr id="6" name="_s6163"/>
            <p:cNvSpPr>
              <a:spLocks noChangeArrowheads="1"/>
            </p:cNvSpPr>
            <p:nvPr/>
          </p:nvSpPr>
          <p:spPr bwMode="auto">
            <a:xfrm>
              <a:off x="1447" y="2019"/>
              <a:ext cx="1177" cy="333"/>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dirty="0" smtClean="0">
                  <a:ln>
                    <a:noFill/>
                  </a:ln>
                  <a:solidFill>
                    <a:srgbClr val="000000"/>
                  </a:solidFill>
                  <a:effectLst/>
                  <a:latin typeface="Arial" pitchFamily="34" charset="0"/>
                </a:rPr>
                <a:t>Előkészítő</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dirty="0" err="1" smtClean="0">
                  <a:ln>
                    <a:noFill/>
                  </a:ln>
                  <a:solidFill>
                    <a:srgbClr val="000000"/>
                  </a:solidFill>
                  <a:effectLst/>
                  <a:latin typeface="Arial" pitchFamily="34" charset="0"/>
                </a:rPr>
                <a:t>o.v</a:t>
              </a:r>
              <a:r>
                <a:rPr kumimoji="0" lang="hu-HU" sz="1400" b="0" i="0" u="none" strike="noStrike" cap="none" normalizeH="0" baseline="0" dirty="0" smtClean="0">
                  <a:ln>
                    <a:noFill/>
                  </a:ln>
                  <a:solidFill>
                    <a:srgbClr val="000000"/>
                  </a:solidFill>
                  <a:effectLst/>
                  <a:latin typeface="Arial" pitchFamily="34" charset="0"/>
                </a:rPr>
                <a:t>.</a:t>
              </a:r>
              <a:endParaRPr kumimoji="0" lang="hu-HU" sz="1400" b="0" i="0" u="none" strike="noStrike" cap="none" normalizeH="0" baseline="0" dirty="0" smtClean="0">
                <a:ln>
                  <a:noFill/>
                </a:ln>
                <a:solidFill>
                  <a:schemeClr val="tx1"/>
                </a:solidFill>
                <a:effectLst/>
                <a:latin typeface="Garamond" pitchFamily="18" charset="0"/>
              </a:endParaRPr>
            </a:p>
          </p:txBody>
        </p:sp>
        <p:sp>
          <p:nvSpPr>
            <p:cNvPr id="7" name="_s6164"/>
            <p:cNvSpPr>
              <a:spLocks noChangeArrowheads="1"/>
            </p:cNvSpPr>
            <p:nvPr/>
          </p:nvSpPr>
          <p:spPr bwMode="auto">
            <a:xfrm>
              <a:off x="2768" y="2019"/>
              <a:ext cx="1177" cy="333"/>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Termelésirányítási</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o.v.</a:t>
              </a:r>
              <a:endParaRPr kumimoji="0" lang="hu-HU" sz="1400" b="0" i="0" u="none" strike="noStrike" cap="none" normalizeH="0" baseline="0" smtClean="0">
                <a:ln>
                  <a:noFill/>
                </a:ln>
                <a:solidFill>
                  <a:schemeClr val="tx1"/>
                </a:solidFill>
                <a:effectLst/>
                <a:latin typeface="Garamond" pitchFamily="18" charset="0"/>
              </a:endParaRPr>
            </a:p>
          </p:txBody>
        </p:sp>
        <p:sp>
          <p:nvSpPr>
            <p:cNvPr id="8" name="_s6165"/>
            <p:cNvSpPr>
              <a:spLocks noChangeArrowheads="1"/>
            </p:cNvSpPr>
            <p:nvPr/>
          </p:nvSpPr>
          <p:spPr bwMode="auto">
            <a:xfrm>
              <a:off x="4089" y="2019"/>
              <a:ext cx="1177" cy="333"/>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Szállítási</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o.v.</a:t>
              </a:r>
              <a:endParaRPr kumimoji="0" lang="hu-HU" sz="1400" b="0" i="0" u="none" strike="noStrike" cap="none" normalizeH="0" baseline="0" smtClean="0">
                <a:ln>
                  <a:noFill/>
                </a:ln>
                <a:solidFill>
                  <a:schemeClr val="tx1"/>
                </a:solidFill>
                <a:effectLst/>
                <a:latin typeface="Garamond" pitchFamily="18" charset="0"/>
              </a:endParaRPr>
            </a:p>
          </p:txBody>
        </p:sp>
        <p:sp>
          <p:nvSpPr>
            <p:cNvPr id="9" name="_s6166"/>
            <p:cNvSpPr>
              <a:spLocks noChangeArrowheads="1"/>
            </p:cNvSpPr>
            <p:nvPr/>
          </p:nvSpPr>
          <p:spPr bwMode="auto">
            <a:xfrm>
              <a:off x="1604" y="2496"/>
              <a:ext cx="863" cy="40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Anyag-</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gazdálkodás</a:t>
              </a:r>
              <a:endParaRPr kumimoji="0" lang="hu-HU" sz="1400" b="0" i="0" u="none" strike="noStrike" cap="none" normalizeH="0" baseline="0" smtClean="0">
                <a:ln>
                  <a:noFill/>
                </a:ln>
                <a:solidFill>
                  <a:schemeClr val="tx1"/>
                </a:solidFill>
                <a:effectLst/>
                <a:latin typeface="Garamond" pitchFamily="18" charset="0"/>
              </a:endParaRPr>
            </a:p>
          </p:txBody>
        </p:sp>
        <p:sp>
          <p:nvSpPr>
            <p:cNvPr id="10" name="_s6167"/>
            <p:cNvSpPr>
              <a:spLocks noChangeArrowheads="1"/>
            </p:cNvSpPr>
            <p:nvPr/>
          </p:nvSpPr>
          <p:spPr bwMode="auto">
            <a:xfrm>
              <a:off x="2611" y="2496"/>
              <a:ext cx="863" cy="40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Technológia</a:t>
              </a:r>
              <a:endParaRPr kumimoji="0" lang="hu-HU" sz="1400" b="0" i="0" u="none" strike="noStrike" cap="none" normalizeH="0" baseline="0" smtClean="0">
                <a:ln>
                  <a:noFill/>
                </a:ln>
                <a:solidFill>
                  <a:schemeClr val="tx1"/>
                </a:solidFill>
                <a:effectLst/>
                <a:latin typeface="Garamond" pitchFamily="18" charset="0"/>
              </a:endParaRPr>
            </a:p>
          </p:txBody>
        </p:sp>
        <p:sp>
          <p:nvSpPr>
            <p:cNvPr id="11" name="_s6168"/>
            <p:cNvSpPr>
              <a:spLocks noChangeArrowheads="1"/>
            </p:cNvSpPr>
            <p:nvPr/>
          </p:nvSpPr>
          <p:spPr bwMode="auto">
            <a:xfrm>
              <a:off x="595" y="3044"/>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Beszerzés</a:t>
              </a:r>
              <a:endParaRPr kumimoji="0" lang="hu-HU" sz="1400" b="0" i="0" u="none" strike="noStrike" cap="none" normalizeH="0" baseline="0" smtClean="0">
                <a:ln>
                  <a:noFill/>
                </a:ln>
                <a:solidFill>
                  <a:schemeClr val="tx1"/>
                </a:solidFill>
                <a:effectLst/>
                <a:latin typeface="Garamond" pitchFamily="18" charset="0"/>
              </a:endParaRPr>
            </a:p>
          </p:txBody>
        </p:sp>
        <p:sp>
          <p:nvSpPr>
            <p:cNvPr id="12" name="_s6169"/>
            <p:cNvSpPr>
              <a:spLocks noChangeArrowheads="1"/>
            </p:cNvSpPr>
            <p:nvPr/>
          </p:nvSpPr>
          <p:spPr bwMode="auto">
            <a:xfrm>
              <a:off x="1603" y="3044"/>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0" i="0" u="none" strike="noStrike" cap="none" normalizeH="0" baseline="0" smtClean="0">
                  <a:ln>
                    <a:noFill/>
                  </a:ln>
                  <a:solidFill>
                    <a:srgbClr val="000000"/>
                  </a:solidFill>
                  <a:effectLst/>
                  <a:latin typeface="Arial" pitchFamily="34" charset="0"/>
                </a:rPr>
                <a:t>Raktározás</a:t>
              </a:r>
              <a:endParaRPr kumimoji="0" lang="hu-HU" sz="1400" b="0" i="0" u="none" strike="noStrike" cap="none" normalizeH="0" baseline="0" smtClean="0">
                <a:ln>
                  <a:noFill/>
                </a:ln>
                <a:solidFill>
                  <a:schemeClr val="tx1"/>
                </a:solidFill>
                <a:effectLst/>
                <a:latin typeface="Garamond" pitchFamily="18" charset="0"/>
              </a:endParaRPr>
            </a:p>
          </p:txBody>
        </p:sp>
        <p:sp>
          <p:nvSpPr>
            <p:cNvPr id="13" name="_s6170"/>
            <p:cNvSpPr>
              <a:spLocks noChangeArrowheads="1"/>
            </p:cNvSpPr>
            <p:nvPr/>
          </p:nvSpPr>
          <p:spPr bwMode="auto">
            <a:xfrm>
              <a:off x="595" y="3475"/>
              <a:ext cx="864" cy="28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400" b="0" i="0" u="none" strike="noStrike" cap="none" normalizeH="0" baseline="0" smtClean="0">
                <a:ln>
                  <a:noFill/>
                </a:ln>
                <a:solidFill>
                  <a:schemeClr val="tx1"/>
                </a:solidFill>
                <a:effectLst/>
                <a:latin typeface="Garamond" pitchFamily="18" charset="0"/>
              </a:endParaRPr>
            </a:p>
          </p:txBody>
        </p:sp>
        <p:sp>
          <p:nvSpPr>
            <p:cNvPr id="14" name="_s6171"/>
            <p:cNvSpPr>
              <a:spLocks noChangeArrowheads="1"/>
            </p:cNvSpPr>
            <p:nvPr/>
          </p:nvSpPr>
          <p:spPr bwMode="auto">
            <a:xfrm>
              <a:off x="1603" y="3475"/>
              <a:ext cx="864" cy="28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400" b="0" i="0" u="none" strike="noStrike" cap="none" normalizeH="0" baseline="0" smtClean="0">
                <a:ln>
                  <a:noFill/>
                </a:ln>
                <a:solidFill>
                  <a:schemeClr val="tx1"/>
                </a:solidFill>
                <a:effectLst/>
                <a:latin typeface="Garamond" pitchFamily="18" charset="0"/>
              </a:endParaRPr>
            </a:p>
          </p:txBody>
        </p:sp>
        <p:sp>
          <p:nvSpPr>
            <p:cNvPr id="15" name="_s6172"/>
            <p:cNvSpPr>
              <a:spLocks noChangeArrowheads="1"/>
            </p:cNvSpPr>
            <p:nvPr/>
          </p:nvSpPr>
          <p:spPr bwMode="auto">
            <a:xfrm>
              <a:off x="2611" y="3475"/>
              <a:ext cx="864" cy="28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73619" tIns="36809" rIns="73619" bIns="3680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400" b="0" i="0" u="none" strike="noStrike" cap="none" normalizeH="0" baseline="0" smtClean="0">
                <a:ln>
                  <a:noFill/>
                </a:ln>
                <a:solidFill>
                  <a:schemeClr val="tx1"/>
                </a:solidFill>
                <a:effectLst/>
                <a:latin typeface="Garamond" pitchFamily="18" charset="0"/>
              </a:endParaRPr>
            </a:p>
          </p:txBody>
        </p:sp>
      </p:grpSp>
    </p:spTree>
    <p:extLst>
      <p:ext uri="{BB962C8B-B14F-4D97-AF65-F5344CB8AC3E}">
        <p14:creationId xmlns:p14="http://schemas.microsoft.com/office/powerpoint/2010/main" val="1495510134"/>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3" name="Rectangle 2"/>
          <p:cNvSpPr>
            <a:spLocks noGrp="1" noChangeArrowheads="1"/>
          </p:cNvSpPr>
          <p:nvPr>
            <p:ph type="title" idx="4294967295"/>
          </p:nvPr>
        </p:nvSpPr>
        <p:spPr>
          <a:xfrm>
            <a:off x="0" y="228600"/>
            <a:ext cx="5030788" cy="1325563"/>
          </a:xfrm>
        </p:spPr>
        <p:txBody>
          <a:bodyPr anchorCtr="1"/>
          <a:lstStyle/>
          <a:p>
            <a:pPr defTabSz="762000" eaLnBrk="1" fontAlgn="auto" hangingPunct="1">
              <a:spcBef>
                <a:spcPct val="50000"/>
              </a:spcBef>
              <a:spcAft>
                <a:spcPts val="0"/>
              </a:spcAft>
              <a:defRPr/>
            </a:pPr>
            <a:r>
              <a:rPr lang="hu-HU" sz="3800" smtClean="0">
                <a:solidFill>
                  <a:schemeClr val="tx2">
                    <a:satMod val="130000"/>
                  </a:schemeClr>
                </a:solidFill>
              </a:rPr>
              <a:t>Lapos szervezet</a:t>
            </a:r>
          </a:p>
        </p:txBody>
      </p:sp>
      <p:grpSp>
        <p:nvGrpSpPr>
          <p:cNvPr id="2074" name="Group 3"/>
          <p:cNvGrpSpPr>
            <a:grpSpLocks/>
          </p:cNvGrpSpPr>
          <p:nvPr/>
        </p:nvGrpSpPr>
        <p:grpSpPr bwMode="auto">
          <a:xfrm>
            <a:off x="1403350" y="1557338"/>
            <a:ext cx="6696075" cy="3913187"/>
            <a:chOff x="884" y="981"/>
            <a:chExt cx="4218" cy="2465"/>
          </a:xfrm>
        </p:grpSpPr>
        <p:sp>
          <p:nvSpPr>
            <p:cNvPr id="2075" name="AutoShape 4"/>
            <p:cNvSpPr>
              <a:spLocks/>
            </p:cNvSpPr>
            <p:nvPr/>
          </p:nvSpPr>
          <p:spPr bwMode="auto">
            <a:xfrm rot="-5318416">
              <a:off x="3031" y="1283"/>
              <a:ext cx="333" cy="3265"/>
            </a:xfrm>
            <a:prstGeom prst="leftBrace">
              <a:avLst>
                <a:gd name="adj1" fmla="val 81707"/>
                <a:gd name="adj2" fmla="val 49014"/>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wrap="none" anchor="ctr"/>
            <a:lstStyle/>
            <a:p>
              <a:endParaRPr lang="hu-HU"/>
            </a:p>
          </p:txBody>
        </p:sp>
        <p:sp>
          <p:nvSpPr>
            <p:cNvPr id="2076" name="Text Box 5"/>
            <p:cNvSpPr txBox="1">
              <a:spLocks noChangeArrowheads="1"/>
            </p:cNvSpPr>
            <p:nvPr/>
          </p:nvSpPr>
          <p:spPr bwMode="auto">
            <a:xfrm>
              <a:off x="2290" y="3158"/>
              <a:ext cx="1872" cy="2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hu-HU" sz="2400">
                  <a:latin typeface="Times New Roman" pitchFamily="18" charset="0"/>
                </a:rPr>
                <a:t>Széles irányítási sáv</a:t>
              </a:r>
            </a:p>
          </p:txBody>
        </p:sp>
        <p:sp>
          <p:nvSpPr>
            <p:cNvPr id="2077" name="Line 6"/>
            <p:cNvSpPr>
              <a:spLocks noChangeShapeType="1"/>
            </p:cNvSpPr>
            <p:nvPr/>
          </p:nvSpPr>
          <p:spPr bwMode="auto">
            <a:xfrm>
              <a:off x="884" y="1071"/>
              <a:ext cx="0" cy="1134"/>
            </a:xfrm>
            <a:prstGeom prst="line">
              <a:avLst/>
            </a:prstGeom>
            <a:ln>
              <a:headEnd type="triangle" w="med" len="med"/>
              <a:tailEnd type="triangle" w="med" len="med"/>
            </a:ln>
          </p:spPr>
          <p:style>
            <a:lnRef idx="2">
              <a:schemeClr val="dk1"/>
            </a:lnRef>
            <a:fillRef idx="1">
              <a:schemeClr val="lt1"/>
            </a:fillRef>
            <a:effectRef idx="0">
              <a:schemeClr val="dk1"/>
            </a:effectRef>
            <a:fontRef idx="minor">
              <a:schemeClr val="dk1"/>
            </a:fontRef>
          </p:style>
          <p:txBody>
            <a:bodyPr wrap="none"/>
            <a:lstStyle/>
            <a:p>
              <a:endParaRPr lang="hu-HU"/>
            </a:p>
          </p:txBody>
        </p:sp>
        <p:sp>
          <p:nvSpPr>
            <p:cNvPr id="2078" name="Rectangle 7"/>
            <p:cNvSpPr>
              <a:spLocks noChangeArrowheads="1"/>
            </p:cNvSpPr>
            <p:nvPr/>
          </p:nvSpPr>
          <p:spPr bwMode="auto">
            <a:xfrm>
              <a:off x="1020" y="981"/>
              <a:ext cx="681" cy="51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hu-HU" sz="2400">
                  <a:latin typeface="Times New Roman" pitchFamily="18" charset="0"/>
                </a:rPr>
                <a:t>Max 4 szintű </a:t>
              </a:r>
            </a:p>
          </p:txBody>
        </p:sp>
        <p:grpSp>
          <p:nvGrpSpPr>
            <p:cNvPr id="2" name="Organization Chart 8"/>
            <p:cNvGrpSpPr>
              <a:grpSpLocks/>
            </p:cNvGrpSpPr>
            <p:nvPr/>
          </p:nvGrpSpPr>
          <p:grpSpPr bwMode="auto">
            <a:xfrm>
              <a:off x="1519" y="1344"/>
              <a:ext cx="3583" cy="1134"/>
              <a:chOff x="1274" y="1084"/>
              <a:chExt cx="5904" cy="1380"/>
            </a:xfrm>
          </p:grpSpPr>
          <p:cxnSp>
            <p:nvCxnSpPr>
              <p:cNvPr id="7172" name="_s7172"/>
              <p:cNvCxnSpPr>
                <a:cxnSpLocks noChangeShapeType="1"/>
                <a:stCxn id="13" idx="0"/>
                <a:endCxn id="5" idx="2"/>
              </p:cNvCxnSpPr>
              <p:nvPr/>
            </p:nvCxnSpPr>
            <p:spPr bwMode="auto">
              <a:xfrm rot="5400000" flipH="1">
                <a:off x="5415" y="845"/>
                <a:ext cx="144" cy="2519"/>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cxnSp>
          <p:cxnSp>
            <p:nvCxnSpPr>
              <p:cNvPr id="7173" name="_s7173"/>
              <p:cNvCxnSpPr>
                <a:cxnSpLocks noChangeShapeType="1"/>
                <a:stCxn id="12" idx="0"/>
                <a:endCxn id="5" idx="2"/>
              </p:cNvCxnSpPr>
              <p:nvPr/>
            </p:nvCxnSpPr>
            <p:spPr bwMode="auto">
              <a:xfrm rot="5400000" flipH="1">
                <a:off x="4911" y="1349"/>
                <a:ext cx="144" cy="1511"/>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cxnSp>
          <p:cxnSp>
            <p:nvCxnSpPr>
              <p:cNvPr id="7174" name="_s7174"/>
              <p:cNvCxnSpPr>
                <a:cxnSpLocks noChangeShapeType="1"/>
                <a:stCxn id="11" idx="0"/>
                <a:endCxn id="5" idx="2"/>
              </p:cNvCxnSpPr>
              <p:nvPr/>
            </p:nvCxnSpPr>
            <p:spPr bwMode="auto">
              <a:xfrm rot="5400000" flipH="1">
                <a:off x="4407" y="1853"/>
                <a:ext cx="144" cy="504"/>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cxnSp>
          <p:cxnSp>
            <p:nvCxnSpPr>
              <p:cNvPr id="7175" name="_s7175"/>
              <p:cNvCxnSpPr>
                <a:cxnSpLocks noChangeShapeType="1"/>
                <a:stCxn id="10" idx="0"/>
                <a:endCxn id="5" idx="2"/>
              </p:cNvCxnSpPr>
              <p:nvPr/>
            </p:nvCxnSpPr>
            <p:spPr bwMode="auto">
              <a:xfrm rot="16200000">
                <a:off x="3903" y="1853"/>
                <a:ext cx="144" cy="504"/>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cxnSp>
          <p:cxnSp>
            <p:nvCxnSpPr>
              <p:cNvPr id="7176" name="_s7176"/>
              <p:cNvCxnSpPr>
                <a:cxnSpLocks noChangeShapeType="1"/>
                <a:stCxn id="9" idx="0"/>
                <a:endCxn id="5" idx="2"/>
              </p:cNvCxnSpPr>
              <p:nvPr/>
            </p:nvCxnSpPr>
            <p:spPr bwMode="auto">
              <a:xfrm rot="16200000">
                <a:off x="3399" y="1348"/>
                <a:ext cx="144" cy="1513"/>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cxnSp>
          <p:cxnSp>
            <p:nvCxnSpPr>
              <p:cNvPr id="7177" name="_s7177"/>
              <p:cNvCxnSpPr>
                <a:cxnSpLocks noChangeShapeType="1"/>
                <a:stCxn id="8" idx="0"/>
                <a:endCxn id="5" idx="2"/>
              </p:cNvCxnSpPr>
              <p:nvPr/>
            </p:nvCxnSpPr>
            <p:spPr bwMode="auto">
              <a:xfrm rot="16200000">
                <a:off x="2895" y="844"/>
                <a:ext cx="144" cy="2521"/>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cxnSp>
          <p:cxnSp>
            <p:nvCxnSpPr>
              <p:cNvPr id="7178" name="_s7178"/>
              <p:cNvCxnSpPr>
                <a:cxnSpLocks noChangeShapeType="1"/>
                <a:stCxn id="7" idx="0"/>
                <a:endCxn id="3" idx="2"/>
              </p:cNvCxnSpPr>
              <p:nvPr/>
            </p:nvCxnSpPr>
            <p:spPr bwMode="auto">
              <a:xfrm rot="5400000" flipH="1">
                <a:off x="5163" y="666"/>
                <a:ext cx="144" cy="2015"/>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cxnSp>
          <p:cxnSp>
            <p:nvCxnSpPr>
              <p:cNvPr id="7179" name="_s7179"/>
              <p:cNvCxnSpPr>
                <a:cxnSpLocks noChangeShapeType="1"/>
                <a:stCxn id="6" idx="0"/>
                <a:endCxn id="3" idx="2"/>
              </p:cNvCxnSpPr>
              <p:nvPr/>
            </p:nvCxnSpPr>
            <p:spPr bwMode="auto">
              <a:xfrm rot="5400000" flipH="1">
                <a:off x="4659" y="1170"/>
                <a:ext cx="144" cy="1007"/>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cxnSp>
          <p:cxnSp>
            <p:nvCxnSpPr>
              <p:cNvPr id="7180" name="_s7180"/>
              <p:cNvCxnSpPr>
                <a:cxnSpLocks noChangeShapeType="1"/>
                <a:stCxn id="5" idx="0"/>
                <a:endCxn id="3" idx="2"/>
              </p:cNvCxnSpPr>
              <p:nvPr/>
            </p:nvCxnSpPr>
            <p:spPr bwMode="auto">
              <a:xfrm rot="16200000">
                <a:off x="4156" y="1673"/>
                <a:ext cx="144" cy="1"/>
              </a:xfrm>
              <a:prstGeom prst="straightConnector1">
                <a:avLst/>
              </a:prstGeom>
              <a:ln>
                <a:headEnd/>
                <a:tailEnd/>
              </a:ln>
            </p:spPr>
            <p:style>
              <a:lnRef idx="2">
                <a:schemeClr val="dk1"/>
              </a:lnRef>
              <a:fillRef idx="1">
                <a:schemeClr val="lt1"/>
              </a:fillRef>
              <a:effectRef idx="0">
                <a:schemeClr val="dk1"/>
              </a:effectRef>
              <a:fontRef idx="minor">
                <a:schemeClr val="dk1"/>
              </a:fontRef>
            </p:style>
          </p:cxnSp>
          <p:cxnSp>
            <p:nvCxnSpPr>
              <p:cNvPr id="7181" name="_s7181"/>
              <p:cNvCxnSpPr>
                <a:cxnSpLocks noChangeShapeType="1"/>
                <a:stCxn id="4" idx="0"/>
                <a:endCxn id="3" idx="2"/>
              </p:cNvCxnSpPr>
              <p:nvPr/>
            </p:nvCxnSpPr>
            <p:spPr bwMode="auto">
              <a:xfrm rot="16200000">
                <a:off x="2895" y="413"/>
                <a:ext cx="144" cy="2521"/>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cxnSp>
          <p:sp>
            <p:nvSpPr>
              <p:cNvPr id="3" name="_s7182"/>
              <p:cNvSpPr>
                <a:spLocks noChangeArrowheads="1"/>
              </p:cNvSpPr>
              <p:nvPr/>
            </p:nvSpPr>
            <p:spPr bwMode="auto">
              <a:xfrm>
                <a:off x="3795" y="1314"/>
                <a:ext cx="863" cy="28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Igazgató</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4" name="_s7183"/>
              <p:cNvSpPr>
                <a:spLocks noChangeArrowheads="1"/>
              </p:cNvSpPr>
              <p:nvPr/>
            </p:nvSpPr>
            <p:spPr bwMode="auto">
              <a:xfrm>
                <a:off x="1274" y="1746"/>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Tervezés</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5" name="_s7184"/>
              <p:cNvSpPr>
                <a:spLocks noChangeArrowheads="1"/>
              </p:cNvSpPr>
              <p:nvPr/>
            </p:nvSpPr>
            <p:spPr bwMode="auto">
              <a:xfrm>
                <a:off x="3794" y="1746"/>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Értékesítés</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6" name="_s7185"/>
              <p:cNvSpPr>
                <a:spLocks noChangeArrowheads="1"/>
              </p:cNvSpPr>
              <p:nvPr/>
            </p:nvSpPr>
            <p:spPr bwMode="auto">
              <a:xfrm>
                <a:off x="4802" y="1746"/>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Termelésir.</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7" name="_s7186"/>
              <p:cNvSpPr>
                <a:spLocks noChangeArrowheads="1"/>
              </p:cNvSpPr>
              <p:nvPr/>
            </p:nvSpPr>
            <p:spPr bwMode="auto">
              <a:xfrm>
                <a:off x="5810" y="1746"/>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Számvitel</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8" name="_s7187"/>
              <p:cNvSpPr>
                <a:spLocks noChangeArrowheads="1"/>
              </p:cNvSpPr>
              <p:nvPr/>
            </p:nvSpPr>
            <p:spPr bwMode="auto">
              <a:xfrm>
                <a:off x="1274" y="2177"/>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Munkatárs</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9" name="_s7188"/>
              <p:cNvSpPr>
                <a:spLocks noChangeArrowheads="1"/>
              </p:cNvSpPr>
              <p:nvPr/>
            </p:nvSpPr>
            <p:spPr bwMode="auto">
              <a:xfrm>
                <a:off x="2282" y="2177"/>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Munkatárs</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10" name="_s7189"/>
              <p:cNvSpPr>
                <a:spLocks noChangeArrowheads="1"/>
              </p:cNvSpPr>
              <p:nvPr/>
            </p:nvSpPr>
            <p:spPr bwMode="auto">
              <a:xfrm>
                <a:off x="3290" y="2177"/>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Munkatárs</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11" name="_s7190"/>
              <p:cNvSpPr>
                <a:spLocks noChangeArrowheads="1"/>
              </p:cNvSpPr>
              <p:nvPr/>
            </p:nvSpPr>
            <p:spPr bwMode="auto">
              <a:xfrm>
                <a:off x="4298" y="2177"/>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Munkatárs</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12" name="_s7191"/>
              <p:cNvSpPr>
                <a:spLocks noChangeArrowheads="1"/>
              </p:cNvSpPr>
              <p:nvPr/>
            </p:nvSpPr>
            <p:spPr bwMode="auto">
              <a:xfrm>
                <a:off x="5306" y="2177"/>
                <a:ext cx="864" cy="28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54295" tIns="27148" rIns="54295" bIns="271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100" b="0" i="0" u="none" strike="noStrike" cap="none" normalizeH="0" baseline="0" smtClean="0">
                    <a:ln>
                      <a:noFill/>
                    </a:ln>
                    <a:solidFill>
                      <a:srgbClr val="000000"/>
                    </a:solidFill>
                    <a:effectLst/>
                    <a:latin typeface="Arial" pitchFamily="34" charset="0"/>
                  </a:rPr>
                  <a:t>Munkatárs</a:t>
                </a:r>
                <a:endParaRPr kumimoji="0" lang="hu-HU" sz="1100" b="0" i="0" u="none" strike="noStrike" cap="none" normalizeH="0" baseline="0" smtClean="0">
                  <a:ln>
                    <a:noFill/>
                  </a:ln>
                  <a:solidFill>
                    <a:schemeClr val="tx1"/>
                  </a:solidFill>
                  <a:effectLst/>
                  <a:latin typeface="Times New Roman" pitchFamily="18" charset="0"/>
                </a:endParaRPr>
              </a:p>
            </p:txBody>
          </p:sp>
          <p:sp>
            <p:nvSpPr>
              <p:cNvPr id="13" name="_s7192"/>
              <p:cNvSpPr>
                <a:spLocks noChangeArrowheads="1"/>
              </p:cNvSpPr>
              <p:nvPr/>
            </p:nvSpPr>
            <p:spPr bwMode="auto">
              <a:xfrm>
                <a:off x="6314" y="2177"/>
                <a:ext cx="864" cy="287"/>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none" lIns="75895" tIns="37948" rIns="75895" bIns="37948"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100" b="0" i="0" u="none" strike="noStrike" cap="none" normalizeH="0" baseline="0" smtClean="0">
                  <a:ln>
                    <a:noFill/>
                  </a:ln>
                  <a:solidFill>
                    <a:schemeClr val="tx1"/>
                  </a:solidFill>
                  <a:effectLst/>
                  <a:latin typeface="Times New Roman" pitchFamily="18" charset="0"/>
                </a:endParaRPr>
              </a:p>
            </p:txBody>
          </p:sp>
        </p:grpSp>
      </p:grpSp>
    </p:spTree>
    <p:extLst>
      <p:ext uri="{BB962C8B-B14F-4D97-AF65-F5344CB8AC3E}">
        <p14:creationId xmlns:p14="http://schemas.microsoft.com/office/powerpoint/2010/main" val="15571898"/>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idx="4294967295"/>
          </p:nvPr>
        </p:nvSpPr>
        <p:spPr>
          <a:xfrm>
            <a:off x="0" y="274638"/>
            <a:ext cx="8229600" cy="1143000"/>
          </a:xfrm>
        </p:spPr>
        <p:txBody>
          <a:bodyPr/>
          <a:lstStyle/>
          <a:p>
            <a:pPr eaLnBrk="1" fontAlgn="auto" hangingPunct="1">
              <a:spcAft>
                <a:spcPts val="0"/>
              </a:spcAft>
              <a:defRPr/>
            </a:pPr>
            <a:r>
              <a:rPr lang="hu-HU" sz="3800" smtClean="0">
                <a:solidFill>
                  <a:schemeClr val="tx2">
                    <a:satMod val="130000"/>
                  </a:schemeClr>
                </a:solidFill>
              </a:rPr>
              <a:t>Tipikus szervezeti formák</a:t>
            </a:r>
          </a:p>
        </p:txBody>
      </p:sp>
      <p:sp>
        <p:nvSpPr>
          <p:cNvPr id="17411" name="Rectangle 3"/>
          <p:cNvSpPr>
            <a:spLocks noGrp="1" noRot="1" noChangeArrowheads="1"/>
          </p:cNvSpPr>
          <p:nvPr>
            <p:ph idx="4294967295"/>
          </p:nvPr>
        </p:nvSpPr>
        <p:spPr>
          <a:xfrm>
            <a:off x="663575" y="1600200"/>
            <a:ext cx="8229600" cy="4525963"/>
          </a:xfrm>
        </p:spPr>
        <p:txBody>
          <a:bodyPr/>
          <a:lstStyle/>
          <a:p>
            <a:pPr eaLnBrk="1" hangingPunct="1"/>
            <a:r>
              <a:rPr lang="hu-HU" smtClean="0"/>
              <a:t>Rugalmatlan, statikus formák:</a:t>
            </a:r>
          </a:p>
          <a:p>
            <a:pPr lvl="2" eaLnBrk="1" hangingPunct="1"/>
            <a:r>
              <a:rPr lang="hu-HU" smtClean="0"/>
              <a:t>Lineáris</a:t>
            </a:r>
          </a:p>
          <a:p>
            <a:pPr lvl="2" eaLnBrk="1" hangingPunct="1"/>
            <a:r>
              <a:rPr lang="hu-HU" smtClean="0"/>
              <a:t>Törzsegységi</a:t>
            </a:r>
          </a:p>
          <a:p>
            <a:pPr lvl="2" eaLnBrk="1" hangingPunct="1"/>
            <a:r>
              <a:rPr lang="hu-HU" smtClean="0"/>
              <a:t>Funkcionális</a:t>
            </a:r>
          </a:p>
          <a:p>
            <a:pPr lvl="2" eaLnBrk="1" hangingPunct="1"/>
            <a:r>
              <a:rPr lang="hu-HU" smtClean="0"/>
              <a:t>Divízionális</a:t>
            </a:r>
          </a:p>
          <a:p>
            <a:pPr lvl="2" eaLnBrk="1" hangingPunct="1">
              <a:buFont typeface="Wingdings" pitchFamily="2" charset="2"/>
              <a:buNone/>
            </a:pPr>
            <a:endParaRPr lang="hu-HU" smtClean="0"/>
          </a:p>
          <a:p>
            <a:pPr eaLnBrk="1" hangingPunct="1"/>
            <a:r>
              <a:rPr lang="hu-HU" smtClean="0"/>
              <a:t>Dinamikus, rugalmas formák:</a:t>
            </a:r>
          </a:p>
          <a:p>
            <a:pPr lvl="2" eaLnBrk="1" hangingPunct="1"/>
            <a:r>
              <a:rPr lang="hu-HU" smtClean="0"/>
              <a:t>Divízionális</a:t>
            </a:r>
          </a:p>
          <a:p>
            <a:pPr lvl="2" eaLnBrk="1" hangingPunct="1"/>
            <a:r>
              <a:rPr lang="hu-HU" smtClean="0"/>
              <a:t>Mátrixos</a:t>
            </a:r>
          </a:p>
        </p:txBody>
      </p:sp>
    </p:spTree>
    <p:extLst>
      <p:ext uri="{BB962C8B-B14F-4D97-AF65-F5344CB8AC3E}">
        <p14:creationId xmlns:p14="http://schemas.microsoft.com/office/powerpoint/2010/main" val="312699043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idx="4294967295"/>
          </p:nvPr>
        </p:nvSpPr>
        <p:spPr>
          <a:xfrm>
            <a:off x="0" y="274638"/>
            <a:ext cx="8229600" cy="1143000"/>
          </a:xfrm>
        </p:spPr>
        <p:txBody>
          <a:bodyPr/>
          <a:lstStyle/>
          <a:p>
            <a:pPr eaLnBrk="1" fontAlgn="auto" hangingPunct="1">
              <a:spcAft>
                <a:spcPts val="0"/>
              </a:spcAft>
              <a:defRPr/>
            </a:pPr>
            <a:r>
              <a:rPr lang="hu-HU" sz="3800" smtClean="0">
                <a:solidFill>
                  <a:schemeClr val="tx2">
                    <a:satMod val="130000"/>
                  </a:schemeClr>
                </a:solidFill>
              </a:rPr>
              <a:t>Szervezeti formák: Lineáris szervezet</a:t>
            </a:r>
          </a:p>
        </p:txBody>
      </p:sp>
      <p:grpSp>
        <p:nvGrpSpPr>
          <p:cNvPr id="18435" name="Group 3"/>
          <p:cNvGrpSpPr>
            <a:grpSpLocks/>
          </p:cNvGrpSpPr>
          <p:nvPr/>
        </p:nvGrpSpPr>
        <p:grpSpPr bwMode="auto">
          <a:xfrm>
            <a:off x="765175" y="1628775"/>
            <a:ext cx="7767638" cy="4032250"/>
            <a:chOff x="395" y="1384"/>
            <a:chExt cx="4568" cy="1971"/>
          </a:xfrm>
        </p:grpSpPr>
        <p:sp>
          <p:nvSpPr>
            <p:cNvPr id="18436" name="Line 4"/>
            <p:cNvSpPr>
              <a:spLocks noChangeShapeType="1"/>
            </p:cNvSpPr>
            <p:nvPr/>
          </p:nvSpPr>
          <p:spPr bwMode="auto">
            <a:xfrm>
              <a:off x="816" y="1488"/>
              <a:ext cx="1728"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8437" name="Line 5"/>
            <p:cNvSpPr>
              <a:spLocks noChangeShapeType="1"/>
            </p:cNvSpPr>
            <p:nvPr/>
          </p:nvSpPr>
          <p:spPr bwMode="auto">
            <a:xfrm>
              <a:off x="816" y="2400"/>
              <a:ext cx="3984"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8438" name="Line 6"/>
            <p:cNvSpPr>
              <a:spLocks noChangeShapeType="1"/>
            </p:cNvSpPr>
            <p:nvPr/>
          </p:nvSpPr>
          <p:spPr bwMode="auto">
            <a:xfrm>
              <a:off x="816" y="3264"/>
              <a:ext cx="3264"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18439" name="Group 7"/>
            <p:cNvGrpSpPr>
              <a:grpSpLocks/>
            </p:cNvGrpSpPr>
            <p:nvPr/>
          </p:nvGrpSpPr>
          <p:grpSpPr bwMode="auto">
            <a:xfrm>
              <a:off x="4701" y="2412"/>
              <a:ext cx="8" cy="283"/>
              <a:chOff x="4701" y="2412"/>
              <a:chExt cx="8" cy="283"/>
            </a:xfrm>
          </p:grpSpPr>
          <p:sp>
            <p:nvSpPr>
              <p:cNvPr id="18507" name="Freeform 8"/>
              <p:cNvSpPr>
                <a:spLocks/>
              </p:cNvSpPr>
              <p:nvPr/>
            </p:nvSpPr>
            <p:spPr bwMode="auto">
              <a:xfrm>
                <a:off x="4701" y="2688"/>
                <a:ext cx="5" cy="7"/>
              </a:xfrm>
              <a:custGeom>
                <a:avLst/>
                <a:gdLst>
                  <a:gd name="T0" fmla="*/ 0 w 5"/>
                  <a:gd name="T1" fmla="*/ 4 h 7"/>
                  <a:gd name="T2" fmla="*/ 3 w 5"/>
                  <a:gd name="T3" fmla="*/ 7 h 7"/>
                  <a:gd name="T4" fmla="*/ 3 w 5"/>
                  <a:gd name="T5" fmla="*/ 7 h 7"/>
                  <a:gd name="T6" fmla="*/ 5 w 5"/>
                  <a:gd name="T7" fmla="*/ 4 h 7"/>
                  <a:gd name="T8" fmla="*/ 5 w 5"/>
                  <a:gd name="T9" fmla="*/ 4 h 7"/>
                  <a:gd name="T10" fmla="*/ 5 w 5"/>
                  <a:gd name="T11" fmla="*/ 0 h 7"/>
                  <a:gd name="T12" fmla="*/ 3 w 5"/>
                  <a:gd name="T13" fmla="*/ 0 h 7"/>
                  <a:gd name="T14" fmla="*/ 0 w 5"/>
                  <a:gd name="T15" fmla="*/ 4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4"/>
                    </a:moveTo>
                    <a:lnTo>
                      <a:pt x="3" y="7"/>
                    </a:lnTo>
                    <a:lnTo>
                      <a:pt x="5" y="4"/>
                    </a:lnTo>
                    <a:lnTo>
                      <a:pt x="5" y="0"/>
                    </a:lnTo>
                    <a:lnTo>
                      <a:pt x="3" y="0"/>
                    </a:lnTo>
                    <a:lnTo>
                      <a:pt x="0" y="4"/>
                    </a:lnTo>
                    <a:close/>
                  </a:path>
                </a:pathLst>
              </a:custGeom>
              <a:solidFill>
                <a:srgbClr val="000000"/>
              </a:solidFill>
              <a:ln w="9525">
                <a:solidFill>
                  <a:schemeClr val="tx1"/>
                </a:solidFill>
                <a:round/>
                <a:headEnd/>
                <a:tailEnd/>
              </a:ln>
            </p:spPr>
            <p:txBody>
              <a:bodyPr/>
              <a:lstStyle/>
              <a:p>
                <a:endParaRPr lang="hu-HU"/>
              </a:p>
            </p:txBody>
          </p:sp>
          <p:sp>
            <p:nvSpPr>
              <p:cNvPr id="18508" name="Freeform 9"/>
              <p:cNvSpPr>
                <a:spLocks/>
              </p:cNvSpPr>
              <p:nvPr/>
            </p:nvSpPr>
            <p:spPr bwMode="auto">
              <a:xfrm>
                <a:off x="4701" y="2675"/>
                <a:ext cx="5" cy="7"/>
              </a:xfrm>
              <a:custGeom>
                <a:avLst/>
                <a:gdLst>
                  <a:gd name="T0" fmla="*/ 0 w 5"/>
                  <a:gd name="T1" fmla="*/ 4 h 7"/>
                  <a:gd name="T2" fmla="*/ 3 w 5"/>
                  <a:gd name="T3" fmla="*/ 7 h 7"/>
                  <a:gd name="T4" fmla="*/ 3 w 5"/>
                  <a:gd name="T5" fmla="*/ 7 h 7"/>
                  <a:gd name="T6" fmla="*/ 5 w 5"/>
                  <a:gd name="T7" fmla="*/ 4 h 7"/>
                  <a:gd name="T8" fmla="*/ 5 w 5"/>
                  <a:gd name="T9" fmla="*/ 4 h 7"/>
                  <a:gd name="T10" fmla="*/ 5 w 5"/>
                  <a:gd name="T11" fmla="*/ 0 h 7"/>
                  <a:gd name="T12" fmla="*/ 3 w 5"/>
                  <a:gd name="T13" fmla="*/ 0 h 7"/>
                  <a:gd name="T14" fmla="*/ 0 w 5"/>
                  <a:gd name="T15" fmla="*/ 4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4"/>
                    </a:moveTo>
                    <a:lnTo>
                      <a:pt x="3" y="7"/>
                    </a:lnTo>
                    <a:lnTo>
                      <a:pt x="5" y="4"/>
                    </a:lnTo>
                    <a:lnTo>
                      <a:pt x="5" y="0"/>
                    </a:lnTo>
                    <a:lnTo>
                      <a:pt x="3" y="0"/>
                    </a:lnTo>
                    <a:lnTo>
                      <a:pt x="0" y="4"/>
                    </a:lnTo>
                    <a:close/>
                  </a:path>
                </a:pathLst>
              </a:custGeom>
              <a:solidFill>
                <a:srgbClr val="000000"/>
              </a:solidFill>
              <a:ln w="9525">
                <a:solidFill>
                  <a:schemeClr val="tx1"/>
                </a:solidFill>
                <a:round/>
                <a:headEnd/>
                <a:tailEnd/>
              </a:ln>
            </p:spPr>
            <p:txBody>
              <a:bodyPr/>
              <a:lstStyle/>
              <a:p>
                <a:endParaRPr lang="hu-HU"/>
              </a:p>
            </p:txBody>
          </p:sp>
          <p:sp>
            <p:nvSpPr>
              <p:cNvPr id="18509" name="Freeform 10"/>
              <p:cNvSpPr>
                <a:spLocks/>
              </p:cNvSpPr>
              <p:nvPr/>
            </p:nvSpPr>
            <p:spPr bwMode="auto">
              <a:xfrm>
                <a:off x="4701" y="2662"/>
                <a:ext cx="5" cy="7"/>
              </a:xfrm>
              <a:custGeom>
                <a:avLst/>
                <a:gdLst>
                  <a:gd name="T0" fmla="*/ 0 w 5"/>
                  <a:gd name="T1" fmla="*/ 3 h 7"/>
                  <a:gd name="T2" fmla="*/ 3 w 5"/>
                  <a:gd name="T3" fmla="*/ 7 h 7"/>
                  <a:gd name="T4" fmla="*/ 5 w 5"/>
                  <a:gd name="T5" fmla="*/ 7 h 7"/>
                  <a:gd name="T6" fmla="*/ 5 w 5"/>
                  <a:gd name="T7" fmla="*/ 3 h 7"/>
                  <a:gd name="T8" fmla="*/ 5 w 5"/>
                  <a:gd name="T9" fmla="*/ 3 h 7"/>
                  <a:gd name="T10" fmla="*/ 5 w 5"/>
                  <a:gd name="T11" fmla="*/ 0 h 7"/>
                  <a:gd name="T12" fmla="*/ 3 w 5"/>
                  <a:gd name="T13" fmla="*/ 0 h 7"/>
                  <a:gd name="T14" fmla="*/ 0 w 5"/>
                  <a:gd name="T15" fmla="*/ 3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3"/>
                    </a:moveTo>
                    <a:lnTo>
                      <a:pt x="3" y="7"/>
                    </a:lnTo>
                    <a:lnTo>
                      <a:pt x="5" y="7"/>
                    </a:lnTo>
                    <a:lnTo>
                      <a:pt x="5" y="3"/>
                    </a:lnTo>
                    <a:lnTo>
                      <a:pt x="5" y="0"/>
                    </a:lnTo>
                    <a:lnTo>
                      <a:pt x="3" y="0"/>
                    </a:lnTo>
                    <a:lnTo>
                      <a:pt x="0" y="3"/>
                    </a:lnTo>
                    <a:close/>
                  </a:path>
                </a:pathLst>
              </a:custGeom>
              <a:solidFill>
                <a:srgbClr val="000000"/>
              </a:solidFill>
              <a:ln w="9525">
                <a:solidFill>
                  <a:schemeClr val="tx1"/>
                </a:solidFill>
                <a:round/>
                <a:headEnd/>
                <a:tailEnd/>
              </a:ln>
            </p:spPr>
            <p:txBody>
              <a:bodyPr/>
              <a:lstStyle/>
              <a:p>
                <a:endParaRPr lang="hu-HU"/>
              </a:p>
            </p:txBody>
          </p:sp>
          <p:sp>
            <p:nvSpPr>
              <p:cNvPr id="18510" name="Freeform 11"/>
              <p:cNvSpPr>
                <a:spLocks/>
              </p:cNvSpPr>
              <p:nvPr/>
            </p:nvSpPr>
            <p:spPr bwMode="auto">
              <a:xfrm>
                <a:off x="4701" y="2649"/>
                <a:ext cx="5" cy="7"/>
              </a:xfrm>
              <a:custGeom>
                <a:avLst/>
                <a:gdLst>
                  <a:gd name="T0" fmla="*/ 0 w 5"/>
                  <a:gd name="T1" fmla="*/ 3 h 7"/>
                  <a:gd name="T2" fmla="*/ 3 w 5"/>
                  <a:gd name="T3" fmla="*/ 7 h 7"/>
                  <a:gd name="T4" fmla="*/ 5 w 5"/>
                  <a:gd name="T5" fmla="*/ 7 h 7"/>
                  <a:gd name="T6" fmla="*/ 5 w 5"/>
                  <a:gd name="T7" fmla="*/ 3 h 7"/>
                  <a:gd name="T8" fmla="*/ 5 w 5"/>
                  <a:gd name="T9" fmla="*/ 3 h 7"/>
                  <a:gd name="T10" fmla="*/ 5 w 5"/>
                  <a:gd name="T11" fmla="*/ 0 h 7"/>
                  <a:gd name="T12" fmla="*/ 3 w 5"/>
                  <a:gd name="T13" fmla="*/ 0 h 7"/>
                  <a:gd name="T14" fmla="*/ 0 w 5"/>
                  <a:gd name="T15" fmla="*/ 3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3"/>
                    </a:moveTo>
                    <a:lnTo>
                      <a:pt x="3" y="7"/>
                    </a:lnTo>
                    <a:lnTo>
                      <a:pt x="5" y="7"/>
                    </a:lnTo>
                    <a:lnTo>
                      <a:pt x="5" y="3"/>
                    </a:lnTo>
                    <a:lnTo>
                      <a:pt x="5" y="0"/>
                    </a:lnTo>
                    <a:lnTo>
                      <a:pt x="3" y="0"/>
                    </a:lnTo>
                    <a:lnTo>
                      <a:pt x="0" y="3"/>
                    </a:lnTo>
                    <a:close/>
                  </a:path>
                </a:pathLst>
              </a:custGeom>
              <a:solidFill>
                <a:srgbClr val="000000"/>
              </a:solidFill>
              <a:ln w="9525">
                <a:solidFill>
                  <a:schemeClr val="tx1"/>
                </a:solidFill>
                <a:round/>
                <a:headEnd/>
                <a:tailEnd/>
              </a:ln>
            </p:spPr>
            <p:txBody>
              <a:bodyPr/>
              <a:lstStyle/>
              <a:p>
                <a:endParaRPr lang="hu-HU"/>
              </a:p>
            </p:txBody>
          </p:sp>
          <p:sp>
            <p:nvSpPr>
              <p:cNvPr id="18511" name="Freeform 12"/>
              <p:cNvSpPr>
                <a:spLocks/>
              </p:cNvSpPr>
              <p:nvPr/>
            </p:nvSpPr>
            <p:spPr bwMode="auto">
              <a:xfrm>
                <a:off x="4701" y="2636"/>
                <a:ext cx="5" cy="6"/>
              </a:xfrm>
              <a:custGeom>
                <a:avLst/>
                <a:gdLst>
                  <a:gd name="T0" fmla="*/ 0 w 5"/>
                  <a:gd name="T1" fmla="*/ 3 h 6"/>
                  <a:gd name="T2" fmla="*/ 3 w 5"/>
                  <a:gd name="T3" fmla="*/ 6 h 6"/>
                  <a:gd name="T4" fmla="*/ 5 w 5"/>
                  <a:gd name="T5" fmla="*/ 6 h 6"/>
                  <a:gd name="T6" fmla="*/ 5 w 5"/>
                  <a:gd name="T7" fmla="*/ 3 h 6"/>
                  <a:gd name="T8" fmla="*/ 5 w 5"/>
                  <a:gd name="T9" fmla="*/ 3 h 6"/>
                  <a:gd name="T10" fmla="*/ 5 w 5"/>
                  <a:gd name="T11" fmla="*/ 0 h 6"/>
                  <a:gd name="T12" fmla="*/ 3 w 5"/>
                  <a:gd name="T13" fmla="*/ 0 h 6"/>
                  <a:gd name="T14" fmla="*/ 0 w 5"/>
                  <a:gd name="T15" fmla="*/ 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6">
                    <a:moveTo>
                      <a:pt x="0" y="3"/>
                    </a:moveTo>
                    <a:lnTo>
                      <a:pt x="3" y="6"/>
                    </a:lnTo>
                    <a:lnTo>
                      <a:pt x="5" y="6"/>
                    </a:lnTo>
                    <a:lnTo>
                      <a:pt x="5" y="3"/>
                    </a:lnTo>
                    <a:lnTo>
                      <a:pt x="5" y="0"/>
                    </a:lnTo>
                    <a:lnTo>
                      <a:pt x="3" y="0"/>
                    </a:lnTo>
                    <a:lnTo>
                      <a:pt x="0" y="3"/>
                    </a:lnTo>
                    <a:close/>
                  </a:path>
                </a:pathLst>
              </a:custGeom>
              <a:solidFill>
                <a:srgbClr val="000000"/>
              </a:solidFill>
              <a:ln w="9525">
                <a:solidFill>
                  <a:schemeClr val="tx1"/>
                </a:solidFill>
                <a:round/>
                <a:headEnd/>
                <a:tailEnd/>
              </a:ln>
            </p:spPr>
            <p:txBody>
              <a:bodyPr/>
              <a:lstStyle/>
              <a:p>
                <a:endParaRPr lang="hu-HU"/>
              </a:p>
            </p:txBody>
          </p:sp>
          <p:sp>
            <p:nvSpPr>
              <p:cNvPr id="18512" name="Freeform 13"/>
              <p:cNvSpPr>
                <a:spLocks/>
              </p:cNvSpPr>
              <p:nvPr/>
            </p:nvSpPr>
            <p:spPr bwMode="auto">
              <a:xfrm>
                <a:off x="4701" y="2623"/>
                <a:ext cx="5" cy="6"/>
              </a:xfrm>
              <a:custGeom>
                <a:avLst/>
                <a:gdLst>
                  <a:gd name="T0" fmla="*/ 0 w 5"/>
                  <a:gd name="T1" fmla="*/ 3 h 6"/>
                  <a:gd name="T2" fmla="*/ 3 w 5"/>
                  <a:gd name="T3" fmla="*/ 6 h 6"/>
                  <a:gd name="T4" fmla="*/ 5 w 5"/>
                  <a:gd name="T5" fmla="*/ 6 h 6"/>
                  <a:gd name="T6" fmla="*/ 5 w 5"/>
                  <a:gd name="T7" fmla="*/ 3 h 6"/>
                  <a:gd name="T8" fmla="*/ 5 w 5"/>
                  <a:gd name="T9" fmla="*/ 3 h 6"/>
                  <a:gd name="T10" fmla="*/ 5 w 5"/>
                  <a:gd name="T11" fmla="*/ 0 h 6"/>
                  <a:gd name="T12" fmla="*/ 3 w 5"/>
                  <a:gd name="T13" fmla="*/ 0 h 6"/>
                  <a:gd name="T14" fmla="*/ 0 w 5"/>
                  <a:gd name="T15" fmla="*/ 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6">
                    <a:moveTo>
                      <a:pt x="0" y="3"/>
                    </a:moveTo>
                    <a:lnTo>
                      <a:pt x="3" y="6"/>
                    </a:lnTo>
                    <a:lnTo>
                      <a:pt x="5" y="6"/>
                    </a:lnTo>
                    <a:lnTo>
                      <a:pt x="5" y="3"/>
                    </a:lnTo>
                    <a:lnTo>
                      <a:pt x="5" y="0"/>
                    </a:lnTo>
                    <a:lnTo>
                      <a:pt x="3" y="0"/>
                    </a:lnTo>
                    <a:lnTo>
                      <a:pt x="0" y="3"/>
                    </a:lnTo>
                    <a:close/>
                  </a:path>
                </a:pathLst>
              </a:custGeom>
              <a:solidFill>
                <a:srgbClr val="000000"/>
              </a:solidFill>
              <a:ln w="9525">
                <a:solidFill>
                  <a:schemeClr val="tx1"/>
                </a:solidFill>
                <a:round/>
                <a:headEnd/>
                <a:tailEnd/>
              </a:ln>
            </p:spPr>
            <p:txBody>
              <a:bodyPr/>
              <a:lstStyle/>
              <a:p>
                <a:endParaRPr lang="hu-HU"/>
              </a:p>
            </p:txBody>
          </p:sp>
          <p:sp>
            <p:nvSpPr>
              <p:cNvPr id="18513" name="Freeform 14"/>
              <p:cNvSpPr>
                <a:spLocks/>
              </p:cNvSpPr>
              <p:nvPr/>
            </p:nvSpPr>
            <p:spPr bwMode="auto">
              <a:xfrm>
                <a:off x="4701" y="2610"/>
                <a:ext cx="5" cy="6"/>
              </a:xfrm>
              <a:custGeom>
                <a:avLst/>
                <a:gdLst>
                  <a:gd name="T0" fmla="*/ 0 w 5"/>
                  <a:gd name="T1" fmla="*/ 3 h 6"/>
                  <a:gd name="T2" fmla="*/ 3 w 5"/>
                  <a:gd name="T3" fmla="*/ 6 h 6"/>
                  <a:gd name="T4" fmla="*/ 5 w 5"/>
                  <a:gd name="T5" fmla="*/ 6 h 6"/>
                  <a:gd name="T6" fmla="*/ 5 w 5"/>
                  <a:gd name="T7" fmla="*/ 3 h 6"/>
                  <a:gd name="T8" fmla="*/ 5 w 5"/>
                  <a:gd name="T9" fmla="*/ 3 h 6"/>
                  <a:gd name="T10" fmla="*/ 5 w 5"/>
                  <a:gd name="T11" fmla="*/ 0 h 6"/>
                  <a:gd name="T12" fmla="*/ 3 w 5"/>
                  <a:gd name="T13" fmla="*/ 0 h 6"/>
                  <a:gd name="T14" fmla="*/ 0 w 5"/>
                  <a:gd name="T15" fmla="*/ 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6">
                    <a:moveTo>
                      <a:pt x="0" y="3"/>
                    </a:moveTo>
                    <a:lnTo>
                      <a:pt x="3" y="6"/>
                    </a:lnTo>
                    <a:lnTo>
                      <a:pt x="5" y="6"/>
                    </a:lnTo>
                    <a:lnTo>
                      <a:pt x="5" y="3"/>
                    </a:lnTo>
                    <a:lnTo>
                      <a:pt x="5" y="0"/>
                    </a:lnTo>
                    <a:lnTo>
                      <a:pt x="3" y="0"/>
                    </a:lnTo>
                    <a:lnTo>
                      <a:pt x="0" y="3"/>
                    </a:lnTo>
                    <a:close/>
                  </a:path>
                </a:pathLst>
              </a:custGeom>
              <a:solidFill>
                <a:srgbClr val="000000"/>
              </a:solidFill>
              <a:ln w="9525">
                <a:solidFill>
                  <a:schemeClr val="tx1"/>
                </a:solidFill>
                <a:round/>
                <a:headEnd/>
                <a:tailEnd/>
              </a:ln>
            </p:spPr>
            <p:txBody>
              <a:bodyPr/>
              <a:lstStyle/>
              <a:p>
                <a:endParaRPr lang="hu-HU"/>
              </a:p>
            </p:txBody>
          </p:sp>
          <p:sp>
            <p:nvSpPr>
              <p:cNvPr id="18514" name="Freeform 15"/>
              <p:cNvSpPr>
                <a:spLocks/>
              </p:cNvSpPr>
              <p:nvPr/>
            </p:nvSpPr>
            <p:spPr bwMode="auto">
              <a:xfrm>
                <a:off x="4701" y="2596"/>
                <a:ext cx="5" cy="7"/>
              </a:xfrm>
              <a:custGeom>
                <a:avLst/>
                <a:gdLst>
                  <a:gd name="T0" fmla="*/ 0 w 5"/>
                  <a:gd name="T1" fmla="*/ 4 h 7"/>
                  <a:gd name="T2" fmla="*/ 3 w 5"/>
                  <a:gd name="T3" fmla="*/ 7 h 7"/>
                  <a:gd name="T4" fmla="*/ 5 w 5"/>
                  <a:gd name="T5" fmla="*/ 7 h 7"/>
                  <a:gd name="T6" fmla="*/ 5 w 5"/>
                  <a:gd name="T7" fmla="*/ 4 h 7"/>
                  <a:gd name="T8" fmla="*/ 5 w 5"/>
                  <a:gd name="T9" fmla="*/ 4 h 7"/>
                  <a:gd name="T10" fmla="*/ 5 w 5"/>
                  <a:gd name="T11" fmla="*/ 0 h 7"/>
                  <a:gd name="T12" fmla="*/ 3 w 5"/>
                  <a:gd name="T13" fmla="*/ 0 h 7"/>
                  <a:gd name="T14" fmla="*/ 0 w 5"/>
                  <a:gd name="T15" fmla="*/ 4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4"/>
                    </a:moveTo>
                    <a:lnTo>
                      <a:pt x="3" y="7"/>
                    </a:lnTo>
                    <a:lnTo>
                      <a:pt x="5" y="7"/>
                    </a:lnTo>
                    <a:lnTo>
                      <a:pt x="5" y="4"/>
                    </a:lnTo>
                    <a:lnTo>
                      <a:pt x="5" y="0"/>
                    </a:lnTo>
                    <a:lnTo>
                      <a:pt x="3" y="0"/>
                    </a:lnTo>
                    <a:lnTo>
                      <a:pt x="0" y="4"/>
                    </a:lnTo>
                    <a:close/>
                  </a:path>
                </a:pathLst>
              </a:custGeom>
              <a:solidFill>
                <a:srgbClr val="000000"/>
              </a:solidFill>
              <a:ln w="9525">
                <a:solidFill>
                  <a:schemeClr val="tx1"/>
                </a:solidFill>
                <a:round/>
                <a:headEnd/>
                <a:tailEnd/>
              </a:ln>
            </p:spPr>
            <p:txBody>
              <a:bodyPr/>
              <a:lstStyle/>
              <a:p>
                <a:endParaRPr lang="hu-HU"/>
              </a:p>
            </p:txBody>
          </p:sp>
          <p:sp>
            <p:nvSpPr>
              <p:cNvPr id="18515" name="Freeform 16"/>
              <p:cNvSpPr>
                <a:spLocks/>
              </p:cNvSpPr>
              <p:nvPr/>
            </p:nvSpPr>
            <p:spPr bwMode="auto">
              <a:xfrm>
                <a:off x="4701" y="2583"/>
                <a:ext cx="5" cy="7"/>
              </a:xfrm>
              <a:custGeom>
                <a:avLst/>
                <a:gdLst>
                  <a:gd name="T0" fmla="*/ 0 w 5"/>
                  <a:gd name="T1" fmla="*/ 4 h 7"/>
                  <a:gd name="T2" fmla="*/ 3 w 5"/>
                  <a:gd name="T3" fmla="*/ 7 h 7"/>
                  <a:gd name="T4" fmla="*/ 5 w 5"/>
                  <a:gd name="T5" fmla="*/ 7 h 7"/>
                  <a:gd name="T6" fmla="*/ 5 w 5"/>
                  <a:gd name="T7" fmla="*/ 4 h 7"/>
                  <a:gd name="T8" fmla="*/ 5 w 5"/>
                  <a:gd name="T9" fmla="*/ 4 h 7"/>
                  <a:gd name="T10" fmla="*/ 5 w 5"/>
                  <a:gd name="T11" fmla="*/ 0 h 7"/>
                  <a:gd name="T12" fmla="*/ 3 w 5"/>
                  <a:gd name="T13" fmla="*/ 0 h 7"/>
                  <a:gd name="T14" fmla="*/ 0 w 5"/>
                  <a:gd name="T15" fmla="*/ 4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4"/>
                    </a:moveTo>
                    <a:lnTo>
                      <a:pt x="3" y="7"/>
                    </a:lnTo>
                    <a:lnTo>
                      <a:pt x="5" y="7"/>
                    </a:lnTo>
                    <a:lnTo>
                      <a:pt x="5" y="4"/>
                    </a:lnTo>
                    <a:lnTo>
                      <a:pt x="5" y="0"/>
                    </a:lnTo>
                    <a:lnTo>
                      <a:pt x="3" y="0"/>
                    </a:lnTo>
                    <a:lnTo>
                      <a:pt x="0" y="4"/>
                    </a:lnTo>
                    <a:close/>
                  </a:path>
                </a:pathLst>
              </a:custGeom>
              <a:solidFill>
                <a:srgbClr val="000000"/>
              </a:solidFill>
              <a:ln w="9525">
                <a:solidFill>
                  <a:schemeClr val="tx1"/>
                </a:solidFill>
                <a:round/>
                <a:headEnd/>
                <a:tailEnd/>
              </a:ln>
            </p:spPr>
            <p:txBody>
              <a:bodyPr/>
              <a:lstStyle/>
              <a:p>
                <a:endParaRPr lang="hu-HU"/>
              </a:p>
            </p:txBody>
          </p:sp>
          <p:sp>
            <p:nvSpPr>
              <p:cNvPr id="18516" name="Freeform 17"/>
              <p:cNvSpPr>
                <a:spLocks/>
              </p:cNvSpPr>
              <p:nvPr/>
            </p:nvSpPr>
            <p:spPr bwMode="auto">
              <a:xfrm>
                <a:off x="4701" y="2570"/>
                <a:ext cx="5" cy="7"/>
              </a:xfrm>
              <a:custGeom>
                <a:avLst/>
                <a:gdLst>
                  <a:gd name="T0" fmla="*/ 0 w 5"/>
                  <a:gd name="T1" fmla="*/ 3 h 7"/>
                  <a:gd name="T2" fmla="*/ 3 w 5"/>
                  <a:gd name="T3" fmla="*/ 7 h 7"/>
                  <a:gd name="T4" fmla="*/ 5 w 5"/>
                  <a:gd name="T5" fmla="*/ 7 h 7"/>
                  <a:gd name="T6" fmla="*/ 5 w 5"/>
                  <a:gd name="T7" fmla="*/ 3 h 7"/>
                  <a:gd name="T8" fmla="*/ 5 w 5"/>
                  <a:gd name="T9" fmla="*/ 3 h 7"/>
                  <a:gd name="T10" fmla="*/ 5 w 5"/>
                  <a:gd name="T11" fmla="*/ 0 h 7"/>
                  <a:gd name="T12" fmla="*/ 3 w 5"/>
                  <a:gd name="T13" fmla="*/ 0 h 7"/>
                  <a:gd name="T14" fmla="*/ 0 w 5"/>
                  <a:gd name="T15" fmla="*/ 3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3"/>
                    </a:moveTo>
                    <a:lnTo>
                      <a:pt x="3" y="7"/>
                    </a:lnTo>
                    <a:lnTo>
                      <a:pt x="5" y="7"/>
                    </a:lnTo>
                    <a:lnTo>
                      <a:pt x="5" y="3"/>
                    </a:lnTo>
                    <a:lnTo>
                      <a:pt x="5" y="0"/>
                    </a:lnTo>
                    <a:lnTo>
                      <a:pt x="3" y="0"/>
                    </a:lnTo>
                    <a:lnTo>
                      <a:pt x="0" y="3"/>
                    </a:lnTo>
                    <a:close/>
                  </a:path>
                </a:pathLst>
              </a:custGeom>
              <a:solidFill>
                <a:srgbClr val="000000"/>
              </a:solidFill>
              <a:ln w="9525">
                <a:solidFill>
                  <a:schemeClr val="tx1"/>
                </a:solidFill>
                <a:round/>
                <a:headEnd/>
                <a:tailEnd/>
              </a:ln>
            </p:spPr>
            <p:txBody>
              <a:bodyPr/>
              <a:lstStyle/>
              <a:p>
                <a:endParaRPr lang="hu-HU"/>
              </a:p>
            </p:txBody>
          </p:sp>
          <p:sp>
            <p:nvSpPr>
              <p:cNvPr id="18517" name="Freeform 18"/>
              <p:cNvSpPr>
                <a:spLocks/>
              </p:cNvSpPr>
              <p:nvPr/>
            </p:nvSpPr>
            <p:spPr bwMode="auto">
              <a:xfrm>
                <a:off x="4701" y="2557"/>
                <a:ext cx="5" cy="7"/>
              </a:xfrm>
              <a:custGeom>
                <a:avLst/>
                <a:gdLst>
                  <a:gd name="T0" fmla="*/ 0 w 5"/>
                  <a:gd name="T1" fmla="*/ 3 h 7"/>
                  <a:gd name="T2" fmla="*/ 3 w 5"/>
                  <a:gd name="T3" fmla="*/ 7 h 7"/>
                  <a:gd name="T4" fmla="*/ 5 w 5"/>
                  <a:gd name="T5" fmla="*/ 7 h 7"/>
                  <a:gd name="T6" fmla="*/ 5 w 5"/>
                  <a:gd name="T7" fmla="*/ 3 h 7"/>
                  <a:gd name="T8" fmla="*/ 5 w 5"/>
                  <a:gd name="T9" fmla="*/ 3 h 7"/>
                  <a:gd name="T10" fmla="*/ 5 w 5"/>
                  <a:gd name="T11" fmla="*/ 0 h 7"/>
                  <a:gd name="T12" fmla="*/ 3 w 5"/>
                  <a:gd name="T13" fmla="*/ 0 h 7"/>
                  <a:gd name="T14" fmla="*/ 0 w 5"/>
                  <a:gd name="T15" fmla="*/ 3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3"/>
                    </a:moveTo>
                    <a:lnTo>
                      <a:pt x="3" y="7"/>
                    </a:lnTo>
                    <a:lnTo>
                      <a:pt x="5" y="7"/>
                    </a:lnTo>
                    <a:lnTo>
                      <a:pt x="5" y="3"/>
                    </a:lnTo>
                    <a:lnTo>
                      <a:pt x="5" y="0"/>
                    </a:lnTo>
                    <a:lnTo>
                      <a:pt x="3" y="0"/>
                    </a:lnTo>
                    <a:lnTo>
                      <a:pt x="0" y="3"/>
                    </a:lnTo>
                    <a:close/>
                  </a:path>
                </a:pathLst>
              </a:custGeom>
              <a:solidFill>
                <a:srgbClr val="000000"/>
              </a:solidFill>
              <a:ln w="9525">
                <a:solidFill>
                  <a:schemeClr val="tx1"/>
                </a:solidFill>
                <a:round/>
                <a:headEnd/>
                <a:tailEnd/>
              </a:ln>
            </p:spPr>
            <p:txBody>
              <a:bodyPr/>
              <a:lstStyle/>
              <a:p>
                <a:endParaRPr lang="hu-HU"/>
              </a:p>
            </p:txBody>
          </p:sp>
          <p:sp>
            <p:nvSpPr>
              <p:cNvPr id="18518" name="Freeform 19"/>
              <p:cNvSpPr>
                <a:spLocks/>
              </p:cNvSpPr>
              <p:nvPr/>
            </p:nvSpPr>
            <p:spPr bwMode="auto">
              <a:xfrm>
                <a:off x="4704" y="2544"/>
                <a:ext cx="5" cy="6"/>
              </a:xfrm>
              <a:custGeom>
                <a:avLst/>
                <a:gdLst>
                  <a:gd name="T0" fmla="*/ 0 w 5"/>
                  <a:gd name="T1" fmla="*/ 3 h 6"/>
                  <a:gd name="T2" fmla="*/ 0 w 5"/>
                  <a:gd name="T3" fmla="*/ 6 h 6"/>
                  <a:gd name="T4" fmla="*/ 2 w 5"/>
                  <a:gd name="T5" fmla="*/ 6 h 6"/>
                  <a:gd name="T6" fmla="*/ 5 w 5"/>
                  <a:gd name="T7" fmla="*/ 3 h 6"/>
                  <a:gd name="T8" fmla="*/ 5 w 5"/>
                  <a:gd name="T9" fmla="*/ 3 h 6"/>
                  <a:gd name="T10" fmla="*/ 2 w 5"/>
                  <a:gd name="T11" fmla="*/ 0 h 6"/>
                  <a:gd name="T12" fmla="*/ 0 w 5"/>
                  <a:gd name="T13" fmla="*/ 0 h 6"/>
                  <a:gd name="T14" fmla="*/ 0 w 5"/>
                  <a:gd name="T15" fmla="*/ 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6">
                    <a:moveTo>
                      <a:pt x="0" y="3"/>
                    </a:moveTo>
                    <a:lnTo>
                      <a:pt x="0" y="6"/>
                    </a:lnTo>
                    <a:lnTo>
                      <a:pt x="2" y="6"/>
                    </a:lnTo>
                    <a:lnTo>
                      <a:pt x="5" y="3"/>
                    </a:lnTo>
                    <a:lnTo>
                      <a:pt x="2" y="0"/>
                    </a:lnTo>
                    <a:lnTo>
                      <a:pt x="0" y="0"/>
                    </a:lnTo>
                    <a:lnTo>
                      <a:pt x="0" y="3"/>
                    </a:lnTo>
                    <a:close/>
                  </a:path>
                </a:pathLst>
              </a:custGeom>
              <a:solidFill>
                <a:srgbClr val="000000"/>
              </a:solidFill>
              <a:ln w="9525">
                <a:solidFill>
                  <a:schemeClr val="tx1"/>
                </a:solidFill>
                <a:round/>
                <a:headEnd/>
                <a:tailEnd/>
              </a:ln>
            </p:spPr>
            <p:txBody>
              <a:bodyPr/>
              <a:lstStyle/>
              <a:p>
                <a:endParaRPr lang="hu-HU"/>
              </a:p>
            </p:txBody>
          </p:sp>
          <p:sp>
            <p:nvSpPr>
              <p:cNvPr id="18519" name="Freeform 20"/>
              <p:cNvSpPr>
                <a:spLocks/>
              </p:cNvSpPr>
              <p:nvPr/>
            </p:nvSpPr>
            <p:spPr bwMode="auto">
              <a:xfrm>
                <a:off x="4704" y="2531"/>
                <a:ext cx="5" cy="6"/>
              </a:xfrm>
              <a:custGeom>
                <a:avLst/>
                <a:gdLst>
                  <a:gd name="T0" fmla="*/ 0 w 5"/>
                  <a:gd name="T1" fmla="*/ 3 h 6"/>
                  <a:gd name="T2" fmla="*/ 0 w 5"/>
                  <a:gd name="T3" fmla="*/ 6 h 6"/>
                  <a:gd name="T4" fmla="*/ 2 w 5"/>
                  <a:gd name="T5" fmla="*/ 6 h 6"/>
                  <a:gd name="T6" fmla="*/ 5 w 5"/>
                  <a:gd name="T7" fmla="*/ 3 h 6"/>
                  <a:gd name="T8" fmla="*/ 5 w 5"/>
                  <a:gd name="T9" fmla="*/ 3 h 6"/>
                  <a:gd name="T10" fmla="*/ 2 w 5"/>
                  <a:gd name="T11" fmla="*/ 0 h 6"/>
                  <a:gd name="T12" fmla="*/ 0 w 5"/>
                  <a:gd name="T13" fmla="*/ 0 h 6"/>
                  <a:gd name="T14" fmla="*/ 0 w 5"/>
                  <a:gd name="T15" fmla="*/ 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6">
                    <a:moveTo>
                      <a:pt x="0" y="3"/>
                    </a:moveTo>
                    <a:lnTo>
                      <a:pt x="0" y="6"/>
                    </a:lnTo>
                    <a:lnTo>
                      <a:pt x="2" y="6"/>
                    </a:lnTo>
                    <a:lnTo>
                      <a:pt x="5" y="3"/>
                    </a:lnTo>
                    <a:lnTo>
                      <a:pt x="2" y="0"/>
                    </a:lnTo>
                    <a:lnTo>
                      <a:pt x="0" y="0"/>
                    </a:lnTo>
                    <a:lnTo>
                      <a:pt x="0" y="3"/>
                    </a:lnTo>
                    <a:close/>
                  </a:path>
                </a:pathLst>
              </a:custGeom>
              <a:solidFill>
                <a:srgbClr val="000000"/>
              </a:solidFill>
              <a:ln w="9525">
                <a:solidFill>
                  <a:schemeClr val="tx1"/>
                </a:solidFill>
                <a:round/>
                <a:headEnd/>
                <a:tailEnd/>
              </a:ln>
            </p:spPr>
            <p:txBody>
              <a:bodyPr/>
              <a:lstStyle/>
              <a:p>
                <a:endParaRPr lang="hu-HU"/>
              </a:p>
            </p:txBody>
          </p:sp>
          <p:sp>
            <p:nvSpPr>
              <p:cNvPr id="18520" name="Freeform 21"/>
              <p:cNvSpPr>
                <a:spLocks/>
              </p:cNvSpPr>
              <p:nvPr/>
            </p:nvSpPr>
            <p:spPr bwMode="auto">
              <a:xfrm>
                <a:off x="4704" y="2518"/>
                <a:ext cx="5" cy="6"/>
              </a:xfrm>
              <a:custGeom>
                <a:avLst/>
                <a:gdLst>
                  <a:gd name="T0" fmla="*/ 0 w 5"/>
                  <a:gd name="T1" fmla="*/ 3 h 6"/>
                  <a:gd name="T2" fmla="*/ 0 w 5"/>
                  <a:gd name="T3" fmla="*/ 6 h 6"/>
                  <a:gd name="T4" fmla="*/ 2 w 5"/>
                  <a:gd name="T5" fmla="*/ 6 h 6"/>
                  <a:gd name="T6" fmla="*/ 5 w 5"/>
                  <a:gd name="T7" fmla="*/ 3 h 6"/>
                  <a:gd name="T8" fmla="*/ 5 w 5"/>
                  <a:gd name="T9" fmla="*/ 3 h 6"/>
                  <a:gd name="T10" fmla="*/ 2 w 5"/>
                  <a:gd name="T11" fmla="*/ 0 h 6"/>
                  <a:gd name="T12" fmla="*/ 0 w 5"/>
                  <a:gd name="T13" fmla="*/ 0 h 6"/>
                  <a:gd name="T14" fmla="*/ 0 w 5"/>
                  <a:gd name="T15" fmla="*/ 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6">
                    <a:moveTo>
                      <a:pt x="0" y="3"/>
                    </a:moveTo>
                    <a:lnTo>
                      <a:pt x="0" y="6"/>
                    </a:lnTo>
                    <a:lnTo>
                      <a:pt x="2" y="6"/>
                    </a:lnTo>
                    <a:lnTo>
                      <a:pt x="5" y="3"/>
                    </a:lnTo>
                    <a:lnTo>
                      <a:pt x="2" y="0"/>
                    </a:lnTo>
                    <a:lnTo>
                      <a:pt x="0" y="0"/>
                    </a:lnTo>
                    <a:lnTo>
                      <a:pt x="0" y="3"/>
                    </a:lnTo>
                    <a:close/>
                  </a:path>
                </a:pathLst>
              </a:custGeom>
              <a:solidFill>
                <a:srgbClr val="000000"/>
              </a:solidFill>
              <a:ln w="9525">
                <a:solidFill>
                  <a:schemeClr val="tx1"/>
                </a:solidFill>
                <a:round/>
                <a:headEnd/>
                <a:tailEnd/>
              </a:ln>
            </p:spPr>
            <p:txBody>
              <a:bodyPr/>
              <a:lstStyle/>
              <a:p>
                <a:endParaRPr lang="hu-HU"/>
              </a:p>
            </p:txBody>
          </p:sp>
          <p:sp>
            <p:nvSpPr>
              <p:cNvPr id="18521" name="Freeform 22"/>
              <p:cNvSpPr>
                <a:spLocks/>
              </p:cNvSpPr>
              <p:nvPr/>
            </p:nvSpPr>
            <p:spPr bwMode="auto">
              <a:xfrm>
                <a:off x="4704" y="2504"/>
                <a:ext cx="5" cy="7"/>
              </a:xfrm>
              <a:custGeom>
                <a:avLst/>
                <a:gdLst>
                  <a:gd name="T0" fmla="*/ 0 w 5"/>
                  <a:gd name="T1" fmla="*/ 4 h 7"/>
                  <a:gd name="T2" fmla="*/ 0 w 5"/>
                  <a:gd name="T3" fmla="*/ 7 h 7"/>
                  <a:gd name="T4" fmla="*/ 2 w 5"/>
                  <a:gd name="T5" fmla="*/ 7 h 7"/>
                  <a:gd name="T6" fmla="*/ 5 w 5"/>
                  <a:gd name="T7" fmla="*/ 4 h 7"/>
                  <a:gd name="T8" fmla="*/ 5 w 5"/>
                  <a:gd name="T9" fmla="*/ 4 h 7"/>
                  <a:gd name="T10" fmla="*/ 2 w 5"/>
                  <a:gd name="T11" fmla="*/ 0 h 7"/>
                  <a:gd name="T12" fmla="*/ 0 w 5"/>
                  <a:gd name="T13" fmla="*/ 0 h 7"/>
                  <a:gd name="T14" fmla="*/ 0 w 5"/>
                  <a:gd name="T15" fmla="*/ 4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4"/>
                    </a:moveTo>
                    <a:lnTo>
                      <a:pt x="0" y="7"/>
                    </a:lnTo>
                    <a:lnTo>
                      <a:pt x="2" y="7"/>
                    </a:lnTo>
                    <a:lnTo>
                      <a:pt x="5" y="4"/>
                    </a:lnTo>
                    <a:lnTo>
                      <a:pt x="2" y="0"/>
                    </a:lnTo>
                    <a:lnTo>
                      <a:pt x="0" y="0"/>
                    </a:lnTo>
                    <a:lnTo>
                      <a:pt x="0" y="4"/>
                    </a:lnTo>
                    <a:close/>
                  </a:path>
                </a:pathLst>
              </a:custGeom>
              <a:solidFill>
                <a:srgbClr val="000000"/>
              </a:solidFill>
              <a:ln w="9525">
                <a:solidFill>
                  <a:schemeClr val="tx1"/>
                </a:solidFill>
                <a:round/>
                <a:headEnd/>
                <a:tailEnd/>
              </a:ln>
            </p:spPr>
            <p:txBody>
              <a:bodyPr/>
              <a:lstStyle/>
              <a:p>
                <a:endParaRPr lang="hu-HU"/>
              </a:p>
            </p:txBody>
          </p:sp>
          <p:sp>
            <p:nvSpPr>
              <p:cNvPr id="18522" name="Freeform 23"/>
              <p:cNvSpPr>
                <a:spLocks/>
              </p:cNvSpPr>
              <p:nvPr/>
            </p:nvSpPr>
            <p:spPr bwMode="auto">
              <a:xfrm>
                <a:off x="4704" y="2491"/>
                <a:ext cx="5" cy="7"/>
              </a:xfrm>
              <a:custGeom>
                <a:avLst/>
                <a:gdLst>
                  <a:gd name="T0" fmla="*/ 0 w 5"/>
                  <a:gd name="T1" fmla="*/ 4 h 7"/>
                  <a:gd name="T2" fmla="*/ 0 w 5"/>
                  <a:gd name="T3" fmla="*/ 7 h 7"/>
                  <a:gd name="T4" fmla="*/ 2 w 5"/>
                  <a:gd name="T5" fmla="*/ 7 h 7"/>
                  <a:gd name="T6" fmla="*/ 5 w 5"/>
                  <a:gd name="T7" fmla="*/ 4 h 7"/>
                  <a:gd name="T8" fmla="*/ 5 w 5"/>
                  <a:gd name="T9" fmla="*/ 4 h 7"/>
                  <a:gd name="T10" fmla="*/ 2 w 5"/>
                  <a:gd name="T11" fmla="*/ 0 h 7"/>
                  <a:gd name="T12" fmla="*/ 0 w 5"/>
                  <a:gd name="T13" fmla="*/ 0 h 7"/>
                  <a:gd name="T14" fmla="*/ 0 w 5"/>
                  <a:gd name="T15" fmla="*/ 4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4"/>
                    </a:moveTo>
                    <a:lnTo>
                      <a:pt x="0" y="7"/>
                    </a:lnTo>
                    <a:lnTo>
                      <a:pt x="2" y="7"/>
                    </a:lnTo>
                    <a:lnTo>
                      <a:pt x="5" y="4"/>
                    </a:lnTo>
                    <a:lnTo>
                      <a:pt x="2" y="0"/>
                    </a:lnTo>
                    <a:lnTo>
                      <a:pt x="0" y="0"/>
                    </a:lnTo>
                    <a:lnTo>
                      <a:pt x="0" y="4"/>
                    </a:lnTo>
                    <a:close/>
                  </a:path>
                </a:pathLst>
              </a:custGeom>
              <a:solidFill>
                <a:srgbClr val="000000"/>
              </a:solidFill>
              <a:ln w="9525">
                <a:solidFill>
                  <a:schemeClr val="tx1"/>
                </a:solidFill>
                <a:round/>
                <a:headEnd/>
                <a:tailEnd/>
              </a:ln>
            </p:spPr>
            <p:txBody>
              <a:bodyPr/>
              <a:lstStyle/>
              <a:p>
                <a:endParaRPr lang="hu-HU"/>
              </a:p>
            </p:txBody>
          </p:sp>
          <p:sp>
            <p:nvSpPr>
              <p:cNvPr id="18523" name="Freeform 24"/>
              <p:cNvSpPr>
                <a:spLocks/>
              </p:cNvSpPr>
              <p:nvPr/>
            </p:nvSpPr>
            <p:spPr bwMode="auto">
              <a:xfrm>
                <a:off x="4704" y="2478"/>
                <a:ext cx="5" cy="7"/>
              </a:xfrm>
              <a:custGeom>
                <a:avLst/>
                <a:gdLst>
                  <a:gd name="T0" fmla="*/ 0 w 5"/>
                  <a:gd name="T1" fmla="*/ 3 h 7"/>
                  <a:gd name="T2" fmla="*/ 0 w 5"/>
                  <a:gd name="T3" fmla="*/ 7 h 7"/>
                  <a:gd name="T4" fmla="*/ 2 w 5"/>
                  <a:gd name="T5" fmla="*/ 7 h 7"/>
                  <a:gd name="T6" fmla="*/ 5 w 5"/>
                  <a:gd name="T7" fmla="*/ 3 h 7"/>
                  <a:gd name="T8" fmla="*/ 5 w 5"/>
                  <a:gd name="T9" fmla="*/ 3 h 7"/>
                  <a:gd name="T10" fmla="*/ 2 w 5"/>
                  <a:gd name="T11" fmla="*/ 0 h 7"/>
                  <a:gd name="T12" fmla="*/ 0 w 5"/>
                  <a:gd name="T13" fmla="*/ 0 h 7"/>
                  <a:gd name="T14" fmla="*/ 0 w 5"/>
                  <a:gd name="T15" fmla="*/ 3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3"/>
                    </a:moveTo>
                    <a:lnTo>
                      <a:pt x="0" y="7"/>
                    </a:lnTo>
                    <a:lnTo>
                      <a:pt x="2" y="7"/>
                    </a:lnTo>
                    <a:lnTo>
                      <a:pt x="5" y="3"/>
                    </a:lnTo>
                    <a:lnTo>
                      <a:pt x="2" y="0"/>
                    </a:lnTo>
                    <a:lnTo>
                      <a:pt x="0" y="0"/>
                    </a:lnTo>
                    <a:lnTo>
                      <a:pt x="0" y="3"/>
                    </a:lnTo>
                    <a:close/>
                  </a:path>
                </a:pathLst>
              </a:custGeom>
              <a:solidFill>
                <a:srgbClr val="000000"/>
              </a:solidFill>
              <a:ln w="9525">
                <a:solidFill>
                  <a:schemeClr val="tx1"/>
                </a:solidFill>
                <a:round/>
                <a:headEnd/>
                <a:tailEnd/>
              </a:ln>
            </p:spPr>
            <p:txBody>
              <a:bodyPr/>
              <a:lstStyle/>
              <a:p>
                <a:endParaRPr lang="hu-HU"/>
              </a:p>
            </p:txBody>
          </p:sp>
          <p:sp>
            <p:nvSpPr>
              <p:cNvPr id="18524" name="Freeform 25"/>
              <p:cNvSpPr>
                <a:spLocks/>
              </p:cNvSpPr>
              <p:nvPr/>
            </p:nvSpPr>
            <p:spPr bwMode="auto">
              <a:xfrm>
                <a:off x="4704" y="2465"/>
                <a:ext cx="5" cy="7"/>
              </a:xfrm>
              <a:custGeom>
                <a:avLst/>
                <a:gdLst>
                  <a:gd name="T0" fmla="*/ 0 w 5"/>
                  <a:gd name="T1" fmla="*/ 3 h 7"/>
                  <a:gd name="T2" fmla="*/ 0 w 5"/>
                  <a:gd name="T3" fmla="*/ 7 h 7"/>
                  <a:gd name="T4" fmla="*/ 2 w 5"/>
                  <a:gd name="T5" fmla="*/ 7 h 7"/>
                  <a:gd name="T6" fmla="*/ 5 w 5"/>
                  <a:gd name="T7" fmla="*/ 3 h 7"/>
                  <a:gd name="T8" fmla="*/ 5 w 5"/>
                  <a:gd name="T9" fmla="*/ 3 h 7"/>
                  <a:gd name="T10" fmla="*/ 2 w 5"/>
                  <a:gd name="T11" fmla="*/ 0 h 7"/>
                  <a:gd name="T12" fmla="*/ 0 w 5"/>
                  <a:gd name="T13" fmla="*/ 0 h 7"/>
                  <a:gd name="T14" fmla="*/ 0 w 5"/>
                  <a:gd name="T15" fmla="*/ 3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3"/>
                    </a:moveTo>
                    <a:lnTo>
                      <a:pt x="0" y="7"/>
                    </a:lnTo>
                    <a:lnTo>
                      <a:pt x="2" y="7"/>
                    </a:lnTo>
                    <a:lnTo>
                      <a:pt x="5" y="3"/>
                    </a:lnTo>
                    <a:lnTo>
                      <a:pt x="2" y="0"/>
                    </a:lnTo>
                    <a:lnTo>
                      <a:pt x="0" y="0"/>
                    </a:lnTo>
                    <a:lnTo>
                      <a:pt x="0" y="3"/>
                    </a:lnTo>
                    <a:close/>
                  </a:path>
                </a:pathLst>
              </a:custGeom>
              <a:solidFill>
                <a:srgbClr val="000000"/>
              </a:solidFill>
              <a:ln w="9525">
                <a:solidFill>
                  <a:schemeClr val="tx1"/>
                </a:solidFill>
                <a:round/>
                <a:headEnd/>
                <a:tailEnd/>
              </a:ln>
            </p:spPr>
            <p:txBody>
              <a:bodyPr/>
              <a:lstStyle/>
              <a:p>
                <a:endParaRPr lang="hu-HU"/>
              </a:p>
            </p:txBody>
          </p:sp>
          <p:sp>
            <p:nvSpPr>
              <p:cNvPr id="18525" name="Freeform 26"/>
              <p:cNvSpPr>
                <a:spLocks/>
              </p:cNvSpPr>
              <p:nvPr/>
            </p:nvSpPr>
            <p:spPr bwMode="auto">
              <a:xfrm>
                <a:off x="4704" y="2452"/>
                <a:ext cx="5" cy="6"/>
              </a:xfrm>
              <a:custGeom>
                <a:avLst/>
                <a:gdLst>
                  <a:gd name="T0" fmla="*/ 0 w 5"/>
                  <a:gd name="T1" fmla="*/ 3 h 6"/>
                  <a:gd name="T2" fmla="*/ 0 w 5"/>
                  <a:gd name="T3" fmla="*/ 6 h 6"/>
                  <a:gd name="T4" fmla="*/ 2 w 5"/>
                  <a:gd name="T5" fmla="*/ 6 h 6"/>
                  <a:gd name="T6" fmla="*/ 5 w 5"/>
                  <a:gd name="T7" fmla="*/ 3 h 6"/>
                  <a:gd name="T8" fmla="*/ 5 w 5"/>
                  <a:gd name="T9" fmla="*/ 3 h 6"/>
                  <a:gd name="T10" fmla="*/ 2 w 5"/>
                  <a:gd name="T11" fmla="*/ 0 h 6"/>
                  <a:gd name="T12" fmla="*/ 0 w 5"/>
                  <a:gd name="T13" fmla="*/ 0 h 6"/>
                  <a:gd name="T14" fmla="*/ 0 w 5"/>
                  <a:gd name="T15" fmla="*/ 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6">
                    <a:moveTo>
                      <a:pt x="0" y="3"/>
                    </a:moveTo>
                    <a:lnTo>
                      <a:pt x="0" y="6"/>
                    </a:lnTo>
                    <a:lnTo>
                      <a:pt x="2" y="6"/>
                    </a:lnTo>
                    <a:lnTo>
                      <a:pt x="5" y="3"/>
                    </a:lnTo>
                    <a:lnTo>
                      <a:pt x="2" y="0"/>
                    </a:lnTo>
                    <a:lnTo>
                      <a:pt x="0" y="0"/>
                    </a:lnTo>
                    <a:lnTo>
                      <a:pt x="0" y="3"/>
                    </a:lnTo>
                    <a:close/>
                  </a:path>
                </a:pathLst>
              </a:custGeom>
              <a:solidFill>
                <a:srgbClr val="000000"/>
              </a:solidFill>
              <a:ln w="9525">
                <a:solidFill>
                  <a:schemeClr val="tx1"/>
                </a:solidFill>
                <a:round/>
                <a:headEnd/>
                <a:tailEnd/>
              </a:ln>
            </p:spPr>
            <p:txBody>
              <a:bodyPr/>
              <a:lstStyle/>
              <a:p>
                <a:endParaRPr lang="hu-HU"/>
              </a:p>
            </p:txBody>
          </p:sp>
          <p:sp>
            <p:nvSpPr>
              <p:cNvPr id="18526" name="Freeform 27"/>
              <p:cNvSpPr>
                <a:spLocks/>
              </p:cNvSpPr>
              <p:nvPr/>
            </p:nvSpPr>
            <p:spPr bwMode="auto">
              <a:xfrm>
                <a:off x="4704" y="2439"/>
                <a:ext cx="5" cy="6"/>
              </a:xfrm>
              <a:custGeom>
                <a:avLst/>
                <a:gdLst>
                  <a:gd name="T0" fmla="*/ 0 w 5"/>
                  <a:gd name="T1" fmla="*/ 3 h 6"/>
                  <a:gd name="T2" fmla="*/ 0 w 5"/>
                  <a:gd name="T3" fmla="*/ 6 h 6"/>
                  <a:gd name="T4" fmla="*/ 2 w 5"/>
                  <a:gd name="T5" fmla="*/ 6 h 6"/>
                  <a:gd name="T6" fmla="*/ 5 w 5"/>
                  <a:gd name="T7" fmla="*/ 3 h 6"/>
                  <a:gd name="T8" fmla="*/ 5 w 5"/>
                  <a:gd name="T9" fmla="*/ 3 h 6"/>
                  <a:gd name="T10" fmla="*/ 2 w 5"/>
                  <a:gd name="T11" fmla="*/ 0 h 6"/>
                  <a:gd name="T12" fmla="*/ 0 w 5"/>
                  <a:gd name="T13" fmla="*/ 0 h 6"/>
                  <a:gd name="T14" fmla="*/ 0 w 5"/>
                  <a:gd name="T15" fmla="*/ 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6">
                    <a:moveTo>
                      <a:pt x="0" y="3"/>
                    </a:moveTo>
                    <a:lnTo>
                      <a:pt x="0" y="6"/>
                    </a:lnTo>
                    <a:lnTo>
                      <a:pt x="2" y="6"/>
                    </a:lnTo>
                    <a:lnTo>
                      <a:pt x="5" y="3"/>
                    </a:lnTo>
                    <a:lnTo>
                      <a:pt x="2" y="0"/>
                    </a:lnTo>
                    <a:lnTo>
                      <a:pt x="0" y="0"/>
                    </a:lnTo>
                    <a:lnTo>
                      <a:pt x="0" y="3"/>
                    </a:lnTo>
                    <a:close/>
                  </a:path>
                </a:pathLst>
              </a:custGeom>
              <a:solidFill>
                <a:srgbClr val="000000"/>
              </a:solidFill>
              <a:ln w="9525">
                <a:solidFill>
                  <a:schemeClr val="tx1"/>
                </a:solidFill>
                <a:round/>
                <a:headEnd/>
                <a:tailEnd/>
              </a:ln>
            </p:spPr>
            <p:txBody>
              <a:bodyPr/>
              <a:lstStyle/>
              <a:p>
                <a:endParaRPr lang="hu-HU"/>
              </a:p>
            </p:txBody>
          </p:sp>
          <p:sp>
            <p:nvSpPr>
              <p:cNvPr id="18527" name="Freeform 28"/>
              <p:cNvSpPr>
                <a:spLocks/>
              </p:cNvSpPr>
              <p:nvPr/>
            </p:nvSpPr>
            <p:spPr bwMode="auto">
              <a:xfrm>
                <a:off x="4704" y="2426"/>
                <a:ext cx="5" cy="6"/>
              </a:xfrm>
              <a:custGeom>
                <a:avLst/>
                <a:gdLst>
                  <a:gd name="T0" fmla="*/ 0 w 5"/>
                  <a:gd name="T1" fmla="*/ 3 h 6"/>
                  <a:gd name="T2" fmla="*/ 0 w 5"/>
                  <a:gd name="T3" fmla="*/ 6 h 6"/>
                  <a:gd name="T4" fmla="*/ 2 w 5"/>
                  <a:gd name="T5" fmla="*/ 6 h 6"/>
                  <a:gd name="T6" fmla="*/ 5 w 5"/>
                  <a:gd name="T7" fmla="*/ 3 h 6"/>
                  <a:gd name="T8" fmla="*/ 5 w 5"/>
                  <a:gd name="T9" fmla="*/ 3 h 6"/>
                  <a:gd name="T10" fmla="*/ 2 w 5"/>
                  <a:gd name="T11" fmla="*/ 0 h 6"/>
                  <a:gd name="T12" fmla="*/ 0 w 5"/>
                  <a:gd name="T13" fmla="*/ 0 h 6"/>
                  <a:gd name="T14" fmla="*/ 0 w 5"/>
                  <a:gd name="T15" fmla="*/ 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6">
                    <a:moveTo>
                      <a:pt x="0" y="3"/>
                    </a:moveTo>
                    <a:lnTo>
                      <a:pt x="0" y="6"/>
                    </a:lnTo>
                    <a:lnTo>
                      <a:pt x="2" y="6"/>
                    </a:lnTo>
                    <a:lnTo>
                      <a:pt x="5" y="3"/>
                    </a:lnTo>
                    <a:lnTo>
                      <a:pt x="2" y="0"/>
                    </a:lnTo>
                    <a:lnTo>
                      <a:pt x="0" y="0"/>
                    </a:lnTo>
                    <a:lnTo>
                      <a:pt x="0" y="3"/>
                    </a:lnTo>
                    <a:close/>
                  </a:path>
                </a:pathLst>
              </a:custGeom>
              <a:solidFill>
                <a:srgbClr val="000000"/>
              </a:solidFill>
              <a:ln w="9525">
                <a:solidFill>
                  <a:schemeClr val="tx1"/>
                </a:solidFill>
                <a:round/>
                <a:headEnd/>
                <a:tailEnd/>
              </a:ln>
            </p:spPr>
            <p:txBody>
              <a:bodyPr/>
              <a:lstStyle/>
              <a:p>
                <a:endParaRPr lang="hu-HU"/>
              </a:p>
            </p:txBody>
          </p:sp>
          <p:sp>
            <p:nvSpPr>
              <p:cNvPr id="18528" name="Freeform 29"/>
              <p:cNvSpPr>
                <a:spLocks/>
              </p:cNvSpPr>
              <p:nvPr/>
            </p:nvSpPr>
            <p:spPr bwMode="auto">
              <a:xfrm>
                <a:off x="4704" y="2412"/>
                <a:ext cx="5" cy="7"/>
              </a:xfrm>
              <a:custGeom>
                <a:avLst/>
                <a:gdLst>
                  <a:gd name="T0" fmla="*/ 0 w 5"/>
                  <a:gd name="T1" fmla="*/ 4 h 7"/>
                  <a:gd name="T2" fmla="*/ 0 w 5"/>
                  <a:gd name="T3" fmla="*/ 7 h 7"/>
                  <a:gd name="T4" fmla="*/ 2 w 5"/>
                  <a:gd name="T5" fmla="*/ 7 h 7"/>
                  <a:gd name="T6" fmla="*/ 5 w 5"/>
                  <a:gd name="T7" fmla="*/ 4 h 7"/>
                  <a:gd name="T8" fmla="*/ 5 w 5"/>
                  <a:gd name="T9" fmla="*/ 4 h 7"/>
                  <a:gd name="T10" fmla="*/ 2 w 5"/>
                  <a:gd name="T11" fmla="*/ 0 h 7"/>
                  <a:gd name="T12" fmla="*/ 0 w 5"/>
                  <a:gd name="T13" fmla="*/ 0 h 7"/>
                  <a:gd name="T14" fmla="*/ 0 w 5"/>
                  <a:gd name="T15" fmla="*/ 4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0" y="4"/>
                    </a:moveTo>
                    <a:lnTo>
                      <a:pt x="0" y="7"/>
                    </a:lnTo>
                    <a:lnTo>
                      <a:pt x="2" y="7"/>
                    </a:lnTo>
                    <a:lnTo>
                      <a:pt x="5" y="4"/>
                    </a:lnTo>
                    <a:lnTo>
                      <a:pt x="2" y="0"/>
                    </a:lnTo>
                    <a:lnTo>
                      <a:pt x="0" y="0"/>
                    </a:lnTo>
                    <a:lnTo>
                      <a:pt x="0" y="4"/>
                    </a:lnTo>
                    <a:close/>
                  </a:path>
                </a:pathLst>
              </a:custGeom>
              <a:solidFill>
                <a:srgbClr val="000000"/>
              </a:solidFill>
              <a:ln w="9525">
                <a:solidFill>
                  <a:schemeClr val="tx1"/>
                </a:solidFill>
                <a:round/>
                <a:headEnd/>
                <a:tailEnd/>
              </a:ln>
            </p:spPr>
            <p:txBody>
              <a:bodyPr/>
              <a:lstStyle/>
              <a:p>
                <a:endParaRPr lang="hu-HU"/>
              </a:p>
            </p:txBody>
          </p:sp>
        </p:grpSp>
        <p:grpSp>
          <p:nvGrpSpPr>
            <p:cNvPr id="18440" name="Group 30"/>
            <p:cNvGrpSpPr>
              <a:grpSpLocks/>
            </p:cNvGrpSpPr>
            <p:nvPr/>
          </p:nvGrpSpPr>
          <p:grpSpPr bwMode="auto">
            <a:xfrm>
              <a:off x="1391" y="1601"/>
              <a:ext cx="1145" cy="703"/>
              <a:chOff x="1391" y="1601"/>
              <a:chExt cx="1145" cy="703"/>
            </a:xfrm>
          </p:grpSpPr>
          <p:sp>
            <p:nvSpPr>
              <p:cNvPr id="18504" name="Line 31"/>
              <p:cNvSpPr>
                <a:spLocks noChangeShapeType="1"/>
              </p:cNvSpPr>
              <p:nvPr/>
            </p:nvSpPr>
            <p:spPr bwMode="auto">
              <a:xfrm flipH="1">
                <a:off x="1461" y="1647"/>
                <a:ext cx="1005" cy="6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505" name="Freeform 32"/>
              <p:cNvSpPr>
                <a:spLocks/>
              </p:cNvSpPr>
              <p:nvPr/>
            </p:nvSpPr>
            <p:spPr bwMode="auto">
              <a:xfrm>
                <a:off x="2450" y="1601"/>
                <a:ext cx="86" cy="79"/>
              </a:xfrm>
              <a:custGeom>
                <a:avLst/>
                <a:gdLst>
                  <a:gd name="T0" fmla="*/ 24 w 86"/>
                  <a:gd name="T1" fmla="*/ 79 h 79"/>
                  <a:gd name="T2" fmla="*/ 86 w 86"/>
                  <a:gd name="T3" fmla="*/ 0 h 79"/>
                  <a:gd name="T4" fmla="*/ 0 w 86"/>
                  <a:gd name="T5" fmla="*/ 16 h 79"/>
                  <a:gd name="T6" fmla="*/ 24 w 86"/>
                  <a:gd name="T7" fmla="*/ 79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 h="79">
                    <a:moveTo>
                      <a:pt x="24" y="79"/>
                    </a:moveTo>
                    <a:lnTo>
                      <a:pt x="86" y="0"/>
                    </a:lnTo>
                    <a:lnTo>
                      <a:pt x="0" y="16"/>
                    </a:lnTo>
                    <a:lnTo>
                      <a:pt x="24" y="79"/>
                    </a:lnTo>
                    <a:close/>
                  </a:path>
                </a:pathLst>
              </a:custGeom>
              <a:solidFill>
                <a:schemeClr val="tx1"/>
              </a:solidFill>
              <a:ln w="9525">
                <a:solidFill>
                  <a:schemeClr val="tx1"/>
                </a:solidFill>
                <a:round/>
                <a:headEnd/>
                <a:tailEnd/>
              </a:ln>
            </p:spPr>
            <p:txBody>
              <a:bodyPr/>
              <a:lstStyle/>
              <a:p>
                <a:endParaRPr lang="hu-HU"/>
              </a:p>
            </p:txBody>
          </p:sp>
          <p:sp>
            <p:nvSpPr>
              <p:cNvPr id="18506" name="Freeform 33"/>
              <p:cNvSpPr>
                <a:spLocks/>
              </p:cNvSpPr>
              <p:nvPr/>
            </p:nvSpPr>
            <p:spPr bwMode="auto">
              <a:xfrm>
                <a:off x="1391" y="2225"/>
                <a:ext cx="86" cy="79"/>
              </a:xfrm>
              <a:custGeom>
                <a:avLst/>
                <a:gdLst>
                  <a:gd name="T0" fmla="*/ 63 w 86"/>
                  <a:gd name="T1" fmla="*/ 0 h 79"/>
                  <a:gd name="T2" fmla="*/ 0 w 86"/>
                  <a:gd name="T3" fmla="*/ 79 h 79"/>
                  <a:gd name="T4" fmla="*/ 86 w 86"/>
                  <a:gd name="T5" fmla="*/ 63 h 79"/>
                  <a:gd name="T6" fmla="*/ 63 w 86"/>
                  <a:gd name="T7" fmla="*/ 0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 h="79">
                    <a:moveTo>
                      <a:pt x="63" y="0"/>
                    </a:moveTo>
                    <a:lnTo>
                      <a:pt x="0" y="79"/>
                    </a:lnTo>
                    <a:lnTo>
                      <a:pt x="86" y="63"/>
                    </a:lnTo>
                    <a:lnTo>
                      <a:pt x="63" y="0"/>
                    </a:lnTo>
                    <a:close/>
                  </a:path>
                </a:pathLst>
              </a:custGeom>
              <a:solidFill>
                <a:schemeClr val="tx1"/>
              </a:solidFill>
              <a:ln w="9525">
                <a:solidFill>
                  <a:schemeClr val="tx1"/>
                </a:solidFill>
                <a:round/>
                <a:headEnd/>
                <a:tailEnd/>
              </a:ln>
            </p:spPr>
            <p:txBody>
              <a:bodyPr/>
              <a:lstStyle/>
              <a:p>
                <a:endParaRPr lang="hu-HU"/>
              </a:p>
            </p:txBody>
          </p:sp>
        </p:grpSp>
        <p:grpSp>
          <p:nvGrpSpPr>
            <p:cNvPr id="18441" name="Group 34"/>
            <p:cNvGrpSpPr>
              <a:grpSpLocks/>
            </p:cNvGrpSpPr>
            <p:nvPr/>
          </p:nvGrpSpPr>
          <p:grpSpPr bwMode="auto">
            <a:xfrm>
              <a:off x="2544" y="1591"/>
              <a:ext cx="57" cy="716"/>
              <a:chOff x="2544" y="1591"/>
              <a:chExt cx="57" cy="716"/>
            </a:xfrm>
          </p:grpSpPr>
          <p:sp>
            <p:nvSpPr>
              <p:cNvPr id="18501" name="Line 35"/>
              <p:cNvSpPr>
                <a:spLocks noChangeShapeType="1"/>
              </p:cNvSpPr>
              <p:nvPr/>
            </p:nvSpPr>
            <p:spPr bwMode="auto">
              <a:xfrm>
                <a:off x="2572" y="1690"/>
                <a:ext cx="1" cy="51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502" name="Freeform 36"/>
              <p:cNvSpPr>
                <a:spLocks/>
              </p:cNvSpPr>
              <p:nvPr/>
            </p:nvSpPr>
            <p:spPr bwMode="auto">
              <a:xfrm>
                <a:off x="2546" y="1591"/>
                <a:ext cx="55" cy="105"/>
              </a:xfrm>
              <a:custGeom>
                <a:avLst/>
                <a:gdLst>
                  <a:gd name="T0" fmla="*/ 55 w 55"/>
                  <a:gd name="T1" fmla="*/ 105 h 105"/>
                  <a:gd name="T2" fmla="*/ 26 w 55"/>
                  <a:gd name="T3" fmla="*/ 0 h 105"/>
                  <a:gd name="T4" fmla="*/ 0 w 55"/>
                  <a:gd name="T5" fmla="*/ 105 h 105"/>
                  <a:gd name="T6" fmla="*/ 55 w 55"/>
                  <a:gd name="T7" fmla="*/ 105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105">
                    <a:moveTo>
                      <a:pt x="55" y="105"/>
                    </a:moveTo>
                    <a:lnTo>
                      <a:pt x="26" y="0"/>
                    </a:lnTo>
                    <a:lnTo>
                      <a:pt x="0" y="105"/>
                    </a:lnTo>
                    <a:lnTo>
                      <a:pt x="55" y="105"/>
                    </a:lnTo>
                    <a:close/>
                  </a:path>
                </a:pathLst>
              </a:custGeom>
              <a:solidFill>
                <a:schemeClr val="tx1"/>
              </a:solidFill>
              <a:ln w="9525">
                <a:solidFill>
                  <a:schemeClr val="tx1"/>
                </a:solidFill>
                <a:round/>
                <a:headEnd/>
                <a:tailEnd/>
              </a:ln>
            </p:spPr>
            <p:txBody>
              <a:bodyPr/>
              <a:lstStyle/>
              <a:p>
                <a:endParaRPr lang="hu-HU"/>
              </a:p>
            </p:txBody>
          </p:sp>
          <p:sp>
            <p:nvSpPr>
              <p:cNvPr id="18503" name="Freeform 37"/>
              <p:cNvSpPr>
                <a:spLocks/>
              </p:cNvSpPr>
              <p:nvPr/>
            </p:nvSpPr>
            <p:spPr bwMode="auto">
              <a:xfrm>
                <a:off x="2544" y="2202"/>
                <a:ext cx="54" cy="105"/>
              </a:xfrm>
              <a:custGeom>
                <a:avLst/>
                <a:gdLst>
                  <a:gd name="T0" fmla="*/ 0 w 54"/>
                  <a:gd name="T1" fmla="*/ 0 h 105"/>
                  <a:gd name="T2" fmla="*/ 28 w 54"/>
                  <a:gd name="T3" fmla="*/ 105 h 105"/>
                  <a:gd name="T4" fmla="*/ 54 w 54"/>
                  <a:gd name="T5" fmla="*/ 0 h 105"/>
                  <a:gd name="T6" fmla="*/ 0 w 54"/>
                  <a:gd name="T7" fmla="*/ 0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105">
                    <a:moveTo>
                      <a:pt x="0" y="0"/>
                    </a:moveTo>
                    <a:lnTo>
                      <a:pt x="28" y="105"/>
                    </a:lnTo>
                    <a:lnTo>
                      <a:pt x="54" y="0"/>
                    </a:lnTo>
                    <a:lnTo>
                      <a:pt x="0" y="0"/>
                    </a:lnTo>
                    <a:close/>
                  </a:path>
                </a:pathLst>
              </a:custGeom>
              <a:solidFill>
                <a:schemeClr val="tx1"/>
              </a:solidFill>
              <a:ln w="9525">
                <a:solidFill>
                  <a:schemeClr val="tx1"/>
                </a:solidFill>
                <a:round/>
                <a:headEnd/>
                <a:tailEnd/>
              </a:ln>
            </p:spPr>
            <p:txBody>
              <a:bodyPr/>
              <a:lstStyle/>
              <a:p>
                <a:endParaRPr lang="hu-HU"/>
              </a:p>
            </p:txBody>
          </p:sp>
        </p:grpSp>
        <p:grpSp>
          <p:nvGrpSpPr>
            <p:cNvPr id="18442" name="Group 38"/>
            <p:cNvGrpSpPr>
              <a:grpSpLocks/>
            </p:cNvGrpSpPr>
            <p:nvPr/>
          </p:nvGrpSpPr>
          <p:grpSpPr bwMode="auto">
            <a:xfrm>
              <a:off x="2614" y="1611"/>
              <a:ext cx="1114" cy="696"/>
              <a:chOff x="2614" y="1611"/>
              <a:chExt cx="1114" cy="696"/>
            </a:xfrm>
          </p:grpSpPr>
          <p:sp>
            <p:nvSpPr>
              <p:cNvPr id="18498" name="Line 39"/>
              <p:cNvSpPr>
                <a:spLocks noChangeShapeType="1"/>
              </p:cNvSpPr>
              <p:nvPr/>
            </p:nvSpPr>
            <p:spPr bwMode="auto">
              <a:xfrm>
                <a:off x="2684" y="1657"/>
                <a:ext cx="974" cy="60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99" name="Freeform 40"/>
              <p:cNvSpPr>
                <a:spLocks/>
              </p:cNvSpPr>
              <p:nvPr/>
            </p:nvSpPr>
            <p:spPr bwMode="auto">
              <a:xfrm>
                <a:off x="2614" y="1611"/>
                <a:ext cx="88" cy="75"/>
              </a:xfrm>
              <a:custGeom>
                <a:avLst/>
                <a:gdLst>
                  <a:gd name="T0" fmla="*/ 88 w 88"/>
                  <a:gd name="T1" fmla="*/ 13 h 75"/>
                  <a:gd name="T2" fmla="*/ 0 w 88"/>
                  <a:gd name="T3" fmla="*/ 0 h 75"/>
                  <a:gd name="T4" fmla="*/ 62 w 88"/>
                  <a:gd name="T5" fmla="*/ 75 h 75"/>
                  <a:gd name="T6" fmla="*/ 88 w 88"/>
                  <a:gd name="T7" fmla="*/ 13 h 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8" h="75">
                    <a:moveTo>
                      <a:pt x="88" y="13"/>
                    </a:moveTo>
                    <a:lnTo>
                      <a:pt x="0" y="0"/>
                    </a:lnTo>
                    <a:lnTo>
                      <a:pt x="62" y="75"/>
                    </a:lnTo>
                    <a:lnTo>
                      <a:pt x="88" y="13"/>
                    </a:lnTo>
                    <a:close/>
                  </a:path>
                </a:pathLst>
              </a:custGeom>
              <a:solidFill>
                <a:schemeClr val="tx1"/>
              </a:solidFill>
              <a:ln w="9525">
                <a:solidFill>
                  <a:schemeClr val="tx1"/>
                </a:solidFill>
                <a:round/>
                <a:headEnd/>
                <a:tailEnd/>
              </a:ln>
            </p:spPr>
            <p:txBody>
              <a:bodyPr/>
              <a:lstStyle/>
              <a:p>
                <a:endParaRPr lang="hu-HU"/>
              </a:p>
            </p:txBody>
          </p:sp>
          <p:sp>
            <p:nvSpPr>
              <p:cNvPr id="18500" name="Freeform 41"/>
              <p:cNvSpPr>
                <a:spLocks/>
              </p:cNvSpPr>
              <p:nvPr/>
            </p:nvSpPr>
            <p:spPr bwMode="auto">
              <a:xfrm>
                <a:off x="3639" y="2232"/>
                <a:ext cx="89" cy="75"/>
              </a:xfrm>
              <a:custGeom>
                <a:avLst/>
                <a:gdLst>
                  <a:gd name="T0" fmla="*/ 0 w 89"/>
                  <a:gd name="T1" fmla="*/ 62 h 75"/>
                  <a:gd name="T2" fmla="*/ 89 w 89"/>
                  <a:gd name="T3" fmla="*/ 75 h 75"/>
                  <a:gd name="T4" fmla="*/ 26 w 89"/>
                  <a:gd name="T5" fmla="*/ 0 h 75"/>
                  <a:gd name="T6" fmla="*/ 0 w 89"/>
                  <a:gd name="T7" fmla="*/ 62 h 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9" h="75">
                    <a:moveTo>
                      <a:pt x="0" y="62"/>
                    </a:moveTo>
                    <a:lnTo>
                      <a:pt x="89" y="75"/>
                    </a:lnTo>
                    <a:lnTo>
                      <a:pt x="26" y="0"/>
                    </a:lnTo>
                    <a:lnTo>
                      <a:pt x="0" y="62"/>
                    </a:lnTo>
                    <a:close/>
                  </a:path>
                </a:pathLst>
              </a:custGeom>
              <a:solidFill>
                <a:schemeClr val="tx1"/>
              </a:solidFill>
              <a:ln w="9525">
                <a:solidFill>
                  <a:schemeClr val="tx1"/>
                </a:solidFill>
                <a:round/>
                <a:headEnd/>
                <a:tailEnd/>
              </a:ln>
            </p:spPr>
            <p:txBody>
              <a:bodyPr/>
              <a:lstStyle/>
              <a:p>
                <a:endParaRPr lang="hu-HU"/>
              </a:p>
            </p:txBody>
          </p:sp>
        </p:grpSp>
        <p:sp>
          <p:nvSpPr>
            <p:cNvPr id="18443" name="Rectangle 42"/>
            <p:cNvSpPr>
              <a:spLocks noChangeArrowheads="1"/>
            </p:cNvSpPr>
            <p:nvPr/>
          </p:nvSpPr>
          <p:spPr bwMode="auto">
            <a:xfrm>
              <a:off x="2310" y="1384"/>
              <a:ext cx="517" cy="187"/>
            </a:xfrm>
            <a:prstGeom prst="rect">
              <a:avLst/>
            </a:prstGeom>
            <a:solidFill>
              <a:schemeClr val="bg1"/>
            </a:solidFill>
            <a:ln w="12700">
              <a:solidFill>
                <a:schemeClr val="tx1"/>
              </a:solidFill>
              <a:miter lim="800000"/>
              <a:headEnd/>
              <a:tailEnd/>
            </a:ln>
          </p:spPr>
          <p:txBody>
            <a:bodyPr/>
            <a:lstStyle/>
            <a:p>
              <a:endParaRPr lang="hu-HU"/>
            </a:p>
          </p:txBody>
        </p:sp>
        <p:sp>
          <p:nvSpPr>
            <p:cNvPr id="18444" name="Rectangle 43"/>
            <p:cNvSpPr>
              <a:spLocks noChangeArrowheads="1"/>
            </p:cNvSpPr>
            <p:nvPr/>
          </p:nvSpPr>
          <p:spPr bwMode="auto">
            <a:xfrm>
              <a:off x="2310" y="2320"/>
              <a:ext cx="517" cy="188"/>
            </a:xfrm>
            <a:prstGeom prst="rect">
              <a:avLst/>
            </a:prstGeom>
            <a:solidFill>
              <a:schemeClr val="bg1"/>
            </a:solidFill>
            <a:ln w="12700">
              <a:solidFill>
                <a:schemeClr val="tx1"/>
              </a:solidFill>
              <a:miter lim="800000"/>
              <a:headEnd/>
              <a:tailEnd/>
            </a:ln>
          </p:spPr>
          <p:txBody>
            <a:bodyPr/>
            <a:lstStyle/>
            <a:p>
              <a:endParaRPr lang="hu-HU"/>
            </a:p>
          </p:txBody>
        </p:sp>
        <p:sp>
          <p:nvSpPr>
            <p:cNvPr id="18445" name="Rectangle 44"/>
            <p:cNvSpPr>
              <a:spLocks noChangeArrowheads="1"/>
            </p:cNvSpPr>
            <p:nvPr/>
          </p:nvSpPr>
          <p:spPr bwMode="auto">
            <a:xfrm>
              <a:off x="1132" y="2320"/>
              <a:ext cx="516" cy="188"/>
            </a:xfrm>
            <a:prstGeom prst="rect">
              <a:avLst/>
            </a:prstGeom>
            <a:solidFill>
              <a:schemeClr val="bg1"/>
            </a:solidFill>
            <a:ln w="12700">
              <a:solidFill>
                <a:schemeClr val="tx1"/>
              </a:solidFill>
              <a:miter lim="800000"/>
              <a:headEnd/>
              <a:tailEnd/>
            </a:ln>
          </p:spPr>
          <p:txBody>
            <a:bodyPr/>
            <a:lstStyle/>
            <a:p>
              <a:endParaRPr lang="hu-HU"/>
            </a:p>
          </p:txBody>
        </p:sp>
        <p:sp>
          <p:nvSpPr>
            <p:cNvPr id="18446" name="Rectangle 45"/>
            <p:cNvSpPr>
              <a:spLocks noChangeArrowheads="1"/>
            </p:cNvSpPr>
            <p:nvPr/>
          </p:nvSpPr>
          <p:spPr bwMode="auto">
            <a:xfrm>
              <a:off x="3486" y="2320"/>
              <a:ext cx="519" cy="188"/>
            </a:xfrm>
            <a:prstGeom prst="rect">
              <a:avLst/>
            </a:prstGeom>
            <a:solidFill>
              <a:schemeClr val="bg1"/>
            </a:solidFill>
            <a:ln w="12700">
              <a:solidFill>
                <a:schemeClr val="tx1"/>
              </a:solidFill>
              <a:miter lim="800000"/>
              <a:headEnd/>
              <a:tailEnd/>
            </a:ln>
          </p:spPr>
          <p:txBody>
            <a:bodyPr/>
            <a:lstStyle/>
            <a:p>
              <a:endParaRPr lang="hu-HU"/>
            </a:p>
          </p:txBody>
        </p:sp>
        <p:sp>
          <p:nvSpPr>
            <p:cNvPr id="18447" name="Rectangle 46"/>
            <p:cNvSpPr>
              <a:spLocks noChangeArrowheads="1"/>
            </p:cNvSpPr>
            <p:nvPr/>
          </p:nvSpPr>
          <p:spPr bwMode="auto">
            <a:xfrm>
              <a:off x="4444" y="2320"/>
              <a:ext cx="519" cy="188"/>
            </a:xfrm>
            <a:prstGeom prst="rect">
              <a:avLst/>
            </a:prstGeom>
            <a:solidFill>
              <a:schemeClr val="bg1"/>
            </a:solidFill>
            <a:ln w="12700">
              <a:solidFill>
                <a:schemeClr val="tx1"/>
              </a:solidFill>
              <a:miter lim="800000"/>
              <a:headEnd/>
              <a:tailEnd/>
            </a:ln>
          </p:spPr>
          <p:txBody>
            <a:bodyPr/>
            <a:lstStyle/>
            <a:p>
              <a:endParaRPr lang="hu-HU"/>
            </a:p>
          </p:txBody>
        </p:sp>
        <p:sp>
          <p:nvSpPr>
            <p:cNvPr id="18448" name="Rectangle 47"/>
            <p:cNvSpPr>
              <a:spLocks noChangeArrowheads="1"/>
            </p:cNvSpPr>
            <p:nvPr/>
          </p:nvSpPr>
          <p:spPr bwMode="auto">
            <a:xfrm>
              <a:off x="984" y="3165"/>
              <a:ext cx="223" cy="187"/>
            </a:xfrm>
            <a:prstGeom prst="rect">
              <a:avLst/>
            </a:prstGeom>
            <a:solidFill>
              <a:schemeClr val="bg1"/>
            </a:solidFill>
            <a:ln w="12700">
              <a:solidFill>
                <a:schemeClr val="tx1"/>
              </a:solidFill>
              <a:miter lim="800000"/>
              <a:headEnd/>
              <a:tailEnd/>
            </a:ln>
          </p:spPr>
          <p:txBody>
            <a:bodyPr/>
            <a:lstStyle/>
            <a:p>
              <a:endParaRPr lang="hu-HU"/>
            </a:p>
          </p:txBody>
        </p:sp>
        <p:sp>
          <p:nvSpPr>
            <p:cNvPr id="18449" name="Rectangle 48"/>
            <p:cNvSpPr>
              <a:spLocks noChangeArrowheads="1"/>
            </p:cNvSpPr>
            <p:nvPr/>
          </p:nvSpPr>
          <p:spPr bwMode="auto">
            <a:xfrm>
              <a:off x="1277" y="3165"/>
              <a:ext cx="226" cy="187"/>
            </a:xfrm>
            <a:prstGeom prst="rect">
              <a:avLst/>
            </a:prstGeom>
            <a:solidFill>
              <a:schemeClr val="bg1"/>
            </a:solidFill>
            <a:ln w="12700">
              <a:solidFill>
                <a:schemeClr val="tx1"/>
              </a:solidFill>
              <a:miter lim="800000"/>
              <a:headEnd/>
              <a:tailEnd/>
            </a:ln>
          </p:spPr>
          <p:txBody>
            <a:bodyPr/>
            <a:lstStyle/>
            <a:p>
              <a:endParaRPr lang="hu-HU"/>
            </a:p>
          </p:txBody>
        </p:sp>
        <p:sp>
          <p:nvSpPr>
            <p:cNvPr id="18450" name="Rectangle 49"/>
            <p:cNvSpPr>
              <a:spLocks noChangeArrowheads="1"/>
            </p:cNvSpPr>
            <p:nvPr/>
          </p:nvSpPr>
          <p:spPr bwMode="auto">
            <a:xfrm>
              <a:off x="1573" y="3165"/>
              <a:ext cx="223" cy="187"/>
            </a:xfrm>
            <a:prstGeom prst="rect">
              <a:avLst/>
            </a:prstGeom>
            <a:solidFill>
              <a:schemeClr val="bg1"/>
            </a:solidFill>
            <a:ln w="12700">
              <a:solidFill>
                <a:schemeClr val="tx1"/>
              </a:solidFill>
              <a:miter lim="800000"/>
              <a:headEnd/>
              <a:tailEnd/>
            </a:ln>
          </p:spPr>
          <p:txBody>
            <a:bodyPr/>
            <a:lstStyle/>
            <a:p>
              <a:endParaRPr lang="hu-HU"/>
            </a:p>
          </p:txBody>
        </p:sp>
        <p:sp>
          <p:nvSpPr>
            <p:cNvPr id="18451" name="Rectangle 50"/>
            <p:cNvSpPr>
              <a:spLocks noChangeArrowheads="1"/>
            </p:cNvSpPr>
            <p:nvPr/>
          </p:nvSpPr>
          <p:spPr bwMode="auto">
            <a:xfrm>
              <a:off x="2752" y="3168"/>
              <a:ext cx="223" cy="187"/>
            </a:xfrm>
            <a:prstGeom prst="rect">
              <a:avLst/>
            </a:prstGeom>
            <a:solidFill>
              <a:schemeClr val="bg1"/>
            </a:solidFill>
            <a:ln w="12700">
              <a:solidFill>
                <a:schemeClr val="tx1"/>
              </a:solidFill>
              <a:miter lim="800000"/>
              <a:headEnd/>
              <a:tailEnd/>
            </a:ln>
          </p:spPr>
          <p:txBody>
            <a:bodyPr/>
            <a:lstStyle/>
            <a:p>
              <a:endParaRPr lang="hu-HU"/>
            </a:p>
          </p:txBody>
        </p:sp>
        <p:sp>
          <p:nvSpPr>
            <p:cNvPr id="18452" name="Rectangle 51"/>
            <p:cNvSpPr>
              <a:spLocks noChangeArrowheads="1"/>
            </p:cNvSpPr>
            <p:nvPr/>
          </p:nvSpPr>
          <p:spPr bwMode="auto">
            <a:xfrm>
              <a:off x="2162" y="3168"/>
              <a:ext cx="224" cy="187"/>
            </a:xfrm>
            <a:prstGeom prst="rect">
              <a:avLst/>
            </a:prstGeom>
            <a:solidFill>
              <a:schemeClr val="bg1"/>
            </a:solidFill>
            <a:ln w="12700">
              <a:solidFill>
                <a:schemeClr val="tx1"/>
              </a:solidFill>
              <a:miter lim="800000"/>
              <a:headEnd/>
              <a:tailEnd/>
            </a:ln>
          </p:spPr>
          <p:txBody>
            <a:bodyPr/>
            <a:lstStyle/>
            <a:p>
              <a:endParaRPr lang="hu-HU"/>
            </a:p>
          </p:txBody>
        </p:sp>
        <p:sp>
          <p:nvSpPr>
            <p:cNvPr id="18453" name="Rectangle 52"/>
            <p:cNvSpPr>
              <a:spLocks noChangeArrowheads="1"/>
            </p:cNvSpPr>
            <p:nvPr/>
          </p:nvSpPr>
          <p:spPr bwMode="auto">
            <a:xfrm>
              <a:off x="2456" y="3168"/>
              <a:ext cx="223" cy="187"/>
            </a:xfrm>
            <a:prstGeom prst="rect">
              <a:avLst/>
            </a:prstGeom>
            <a:solidFill>
              <a:schemeClr val="bg1"/>
            </a:solidFill>
            <a:ln w="12700">
              <a:solidFill>
                <a:schemeClr val="tx1"/>
              </a:solidFill>
              <a:miter lim="800000"/>
              <a:headEnd/>
              <a:tailEnd/>
            </a:ln>
          </p:spPr>
          <p:txBody>
            <a:bodyPr/>
            <a:lstStyle/>
            <a:p>
              <a:endParaRPr lang="hu-HU"/>
            </a:p>
          </p:txBody>
        </p:sp>
        <p:sp>
          <p:nvSpPr>
            <p:cNvPr id="18454" name="Rectangle 53"/>
            <p:cNvSpPr>
              <a:spLocks noChangeArrowheads="1"/>
            </p:cNvSpPr>
            <p:nvPr/>
          </p:nvSpPr>
          <p:spPr bwMode="auto">
            <a:xfrm>
              <a:off x="3341" y="3165"/>
              <a:ext cx="223" cy="187"/>
            </a:xfrm>
            <a:prstGeom prst="rect">
              <a:avLst/>
            </a:prstGeom>
            <a:solidFill>
              <a:schemeClr val="bg1"/>
            </a:solidFill>
            <a:ln w="12700">
              <a:solidFill>
                <a:schemeClr val="tx1"/>
              </a:solidFill>
              <a:miter lim="800000"/>
              <a:headEnd/>
              <a:tailEnd/>
            </a:ln>
          </p:spPr>
          <p:txBody>
            <a:bodyPr/>
            <a:lstStyle/>
            <a:p>
              <a:endParaRPr lang="hu-HU"/>
            </a:p>
          </p:txBody>
        </p:sp>
        <p:sp>
          <p:nvSpPr>
            <p:cNvPr id="18455" name="Rectangle 54"/>
            <p:cNvSpPr>
              <a:spLocks noChangeArrowheads="1"/>
            </p:cNvSpPr>
            <p:nvPr/>
          </p:nvSpPr>
          <p:spPr bwMode="auto">
            <a:xfrm>
              <a:off x="3930" y="3165"/>
              <a:ext cx="223" cy="187"/>
            </a:xfrm>
            <a:prstGeom prst="rect">
              <a:avLst/>
            </a:prstGeom>
            <a:solidFill>
              <a:schemeClr val="bg1"/>
            </a:solidFill>
            <a:ln w="12700">
              <a:solidFill>
                <a:schemeClr val="tx1"/>
              </a:solidFill>
              <a:miter lim="800000"/>
              <a:headEnd/>
              <a:tailEnd/>
            </a:ln>
          </p:spPr>
          <p:txBody>
            <a:bodyPr/>
            <a:lstStyle/>
            <a:p>
              <a:endParaRPr lang="hu-HU"/>
            </a:p>
          </p:txBody>
        </p:sp>
        <p:sp>
          <p:nvSpPr>
            <p:cNvPr id="18456" name="Rectangle 55"/>
            <p:cNvSpPr>
              <a:spLocks noChangeArrowheads="1"/>
            </p:cNvSpPr>
            <p:nvPr/>
          </p:nvSpPr>
          <p:spPr bwMode="auto">
            <a:xfrm>
              <a:off x="3634" y="3165"/>
              <a:ext cx="223" cy="187"/>
            </a:xfrm>
            <a:prstGeom prst="rect">
              <a:avLst/>
            </a:prstGeom>
            <a:solidFill>
              <a:schemeClr val="bg1"/>
            </a:solidFill>
            <a:ln w="12700">
              <a:solidFill>
                <a:schemeClr val="tx1"/>
              </a:solidFill>
              <a:miter lim="800000"/>
              <a:headEnd/>
              <a:tailEnd/>
            </a:ln>
          </p:spPr>
          <p:txBody>
            <a:bodyPr/>
            <a:lstStyle/>
            <a:p>
              <a:endParaRPr lang="hu-HU"/>
            </a:p>
          </p:txBody>
        </p:sp>
        <p:grpSp>
          <p:nvGrpSpPr>
            <p:cNvPr id="18457" name="Group 56"/>
            <p:cNvGrpSpPr>
              <a:grpSpLocks/>
            </p:cNvGrpSpPr>
            <p:nvPr/>
          </p:nvGrpSpPr>
          <p:grpSpPr bwMode="auto">
            <a:xfrm>
              <a:off x="1364" y="2508"/>
              <a:ext cx="57" cy="368"/>
              <a:chOff x="1358" y="2508"/>
              <a:chExt cx="57" cy="368"/>
            </a:xfrm>
          </p:grpSpPr>
          <p:sp>
            <p:nvSpPr>
              <p:cNvPr id="18495" name="Line 57"/>
              <p:cNvSpPr>
                <a:spLocks noChangeShapeType="1"/>
              </p:cNvSpPr>
              <p:nvPr/>
            </p:nvSpPr>
            <p:spPr bwMode="auto">
              <a:xfrm>
                <a:off x="1386" y="2606"/>
                <a:ext cx="1" cy="17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96" name="Freeform 58"/>
              <p:cNvSpPr>
                <a:spLocks/>
              </p:cNvSpPr>
              <p:nvPr/>
            </p:nvSpPr>
            <p:spPr bwMode="auto">
              <a:xfrm>
                <a:off x="1360" y="2508"/>
                <a:ext cx="55" cy="105"/>
              </a:xfrm>
              <a:custGeom>
                <a:avLst/>
                <a:gdLst>
                  <a:gd name="T0" fmla="*/ 55 w 55"/>
                  <a:gd name="T1" fmla="*/ 105 h 105"/>
                  <a:gd name="T2" fmla="*/ 26 w 55"/>
                  <a:gd name="T3" fmla="*/ 0 h 105"/>
                  <a:gd name="T4" fmla="*/ 0 w 55"/>
                  <a:gd name="T5" fmla="*/ 105 h 105"/>
                  <a:gd name="T6" fmla="*/ 55 w 55"/>
                  <a:gd name="T7" fmla="*/ 105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105">
                    <a:moveTo>
                      <a:pt x="55" y="105"/>
                    </a:moveTo>
                    <a:lnTo>
                      <a:pt x="26" y="0"/>
                    </a:lnTo>
                    <a:lnTo>
                      <a:pt x="0" y="105"/>
                    </a:lnTo>
                    <a:lnTo>
                      <a:pt x="55" y="105"/>
                    </a:lnTo>
                    <a:close/>
                  </a:path>
                </a:pathLst>
              </a:custGeom>
              <a:solidFill>
                <a:schemeClr val="tx1"/>
              </a:solidFill>
              <a:ln w="9525">
                <a:solidFill>
                  <a:schemeClr val="tx1"/>
                </a:solidFill>
                <a:round/>
                <a:headEnd/>
                <a:tailEnd/>
              </a:ln>
            </p:spPr>
            <p:txBody>
              <a:bodyPr/>
              <a:lstStyle/>
              <a:p>
                <a:endParaRPr lang="hu-HU"/>
              </a:p>
            </p:txBody>
          </p:sp>
          <p:sp>
            <p:nvSpPr>
              <p:cNvPr id="18497" name="Freeform 59"/>
              <p:cNvSpPr>
                <a:spLocks/>
              </p:cNvSpPr>
              <p:nvPr/>
            </p:nvSpPr>
            <p:spPr bwMode="auto">
              <a:xfrm>
                <a:off x="1358" y="2771"/>
                <a:ext cx="54" cy="105"/>
              </a:xfrm>
              <a:custGeom>
                <a:avLst/>
                <a:gdLst>
                  <a:gd name="T0" fmla="*/ 0 w 54"/>
                  <a:gd name="T1" fmla="*/ 0 h 105"/>
                  <a:gd name="T2" fmla="*/ 28 w 54"/>
                  <a:gd name="T3" fmla="*/ 105 h 105"/>
                  <a:gd name="T4" fmla="*/ 54 w 54"/>
                  <a:gd name="T5" fmla="*/ 0 h 105"/>
                  <a:gd name="T6" fmla="*/ 0 w 54"/>
                  <a:gd name="T7" fmla="*/ 0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105">
                    <a:moveTo>
                      <a:pt x="0" y="0"/>
                    </a:moveTo>
                    <a:lnTo>
                      <a:pt x="28" y="105"/>
                    </a:lnTo>
                    <a:lnTo>
                      <a:pt x="54" y="0"/>
                    </a:lnTo>
                    <a:lnTo>
                      <a:pt x="0" y="0"/>
                    </a:lnTo>
                    <a:close/>
                  </a:path>
                </a:pathLst>
              </a:custGeom>
              <a:solidFill>
                <a:schemeClr val="tx1"/>
              </a:solidFill>
              <a:ln w="9525">
                <a:solidFill>
                  <a:schemeClr val="tx1"/>
                </a:solidFill>
                <a:round/>
                <a:headEnd/>
                <a:tailEnd/>
              </a:ln>
            </p:spPr>
            <p:txBody>
              <a:bodyPr/>
              <a:lstStyle/>
              <a:p>
                <a:endParaRPr lang="hu-HU"/>
              </a:p>
            </p:txBody>
          </p:sp>
        </p:grpSp>
        <p:grpSp>
          <p:nvGrpSpPr>
            <p:cNvPr id="18458" name="Group 60"/>
            <p:cNvGrpSpPr>
              <a:grpSpLocks/>
            </p:cNvGrpSpPr>
            <p:nvPr/>
          </p:nvGrpSpPr>
          <p:grpSpPr bwMode="auto">
            <a:xfrm>
              <a:off x="2539" y="2508"/>
              <a:ext cx="57" cy="368"/>
              <a:chOff x="2539" y="2508"/>
              <a:chExt cx="57" cy="368"/>
            </a:xfrm>
          </p:grpSpPr>
          <p:sp>
            <p:nvSpPr>
              <p:cNvPr id="18492" name="Line 61"/>
              <p:cNvSpPr>
                <a:spLocks noChangeShapeType="1"/>
              </p:cNvSpPr>
              <p:nvPr/>
            </p:nvSpPr>
            <p:spPr bwMode="auto">
              <a:xfrm>
                <a:off x="2567" y="2606"/>
                <a:ext cx="1" cy="17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93" name="Freeform 62"/>
              <p:cNvSpPr>
                <a:spLocks/>
              </p:cNvSpPr>
              <p:nvPr/>
            </p:nvSpPr>
            <p:spPr bwMode="auto">
              <a:xfrm>
                <a:off x="2541" y="2508"/>
                <a:ext cx="55" cy="105"/>
              </a:xfrm>
              <a:custGeom>
                <a:avLst/>
                <a:gdLst>
                  <a:gd name="T0" fmla="*/ 55 w 55"/>
                  <a:gd name="T1" fmla="*/ 105 h 105"/>
                  <a:gd name="T2" fmla="*/ 26 w 55"/>
                  <a:gd name="T3" fmla="*/ 0 h 105"/>
                  <a:gd name="T4" fmla="*/ 0 w 55"/>
                  <a:gd name="T5" fmla="*/ 105 h 105"/>
                  <a:gd name="T6" fmla="*/ 55 w 55"/>
                  <a:gd name="T7" fmla="*/ 105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105">
                    <a:moveTo>
                      <a:pt x="55" y="105"/>
                    </a:moveTo>
                    <a:lnTo>
                      <a:pt x="26" y="0"/>
                    </a:lnTo>
                    <a:lnTo>
                      <a:pt x="0" y="105"/>
                    </a:lnTo>
                    <a:lnTo>
                      <a:pt x="55" y="105"/>
                    </a:lnTo>
                    <a:close/>
                  </a:path>
                </a:pathLst>
              </a:custGeom>
              <a:solidFill>
                <a:schemeClr val="tx1"/>
              </a:solidFill>
              <a:ln w="9525">
                <a:solidFill>
                  <a:schemeClr val="tx1"/>
                </a:solidFill>
                <a:round/>
                <a:headEnd/>
                <a:tailEnd/>
              </a:ln>
            </p:spPr>
            <p:txBody>
              <a:bodyPr/>
              <a:lstStyle/>
              <a:p>
                <a:endParaRPr lang="hu-HU"/>
              </a:p>
            </p:txBody>
          </p:sp>
          <p:sp>
            <p:nvSpPr>
              <p:cNvPr id="18494" name="Freeform 63"/>
              <p:cNvSpPr>
                <a:spLocks/>
              </p:cNvSpPr>
              <p:nvPr/>
            </p:nvSpPr>
            <p:spPr bwMode="auto">
              <a:xfrm>
                <a:off x="2539" y="2771"/>
                <a:ext cx="54" cy="105"/>
              </a:xfrm>
              <a:custGeom>
                <a:avLst/>
                <a:gdLst>
                  <a:gd name="T0" fmla="*/ 0 w 54"/>
                  <a:gd name="T1" fmla="*/ 0 h 105"/>
                  <a:gd name="T2" fmla="*/ 28 w 54"/>
                  <a:gd name="T3" fmla="*/ 105 h 105"/>
                  <a:gd name="T4" fmla="*/ 54 w 54"/>
                  <a:gd name="T5" fmla="*/ 0 h 105"/>
                  <a:gd name="T6" fmla="*/ 0 w 54"/>
                  <a:gd name="T7" fmla="*/ 0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105">
                    <a:moveTo>
                      <a:pt x="0" y="0"/>
                    </a:moveTo>
                    <a:lnTo>
                      <a:pt x="28" y="105"/>
                    </a:lnTo>
                    <a:lnTo>
                      <a:pt x="54" y="0"/>
                    </a:lnTo>
                    <a:lnTo>
                      <a:pt x="0" y="0"/>
                    </a:lnTo>
                    <a:close/>
                  </a:path>
                </a:pathLst>
              </a:custGeom>
              <a:solidFill>
                <a:schemeClr val="tx1"/>
              </a:solidFill>
              <a:ln w="9525">
                <a:solidFill>
                  <a:schemeClr val="tx1"/>
                </a:solidFill>
                <a:round/>
                <a:headEnd/>
                <a:tailEnd/>
              </a:ln>
            </p:spPr>
            <p:txBody>
              <a:bodyPr/>
              <a:lstStyle/>
              <a:p>
                <a:endParaRPr lang="hu-HU"/>
              </a:p>
            </p:txBody>
          </p:sp>
        </p:grpSp>
        <p:grpSp>
          <p:nvGrpSpPr>
            <p:cNvPr id="18459" name="Group 64"/>
            <p:cNvGrpSpPr>
              <a:grpSpLocks/>
            </p:cNvGrpSpPr>
            <p:nvPr/>
          </p:nvGrpSpPr>
          <p:grpSpPr bwMode="auto">
            <a:xfrm>
              <a:off x="3715" y="2514"/>
              <a:ext cx="57" cy="368"/>
              <a:chOff x="3715" y="2514"/>
              <a:chExt cx="57" cy="368"/>
            </a:xfrm>
          </p:grpSpPr>
          <p:sp>
            <p:nvSpPr>
              <p:cNvPr id="18489" name="Line 65"/>
              <p:cNvSpPr>
                <a:spLocks noChangeShapeType="1"/>
              </p:cNvSpPr>
              <p:nvPr/>
            </p:nvSpPr>
            <p:spPr bwMode="auto">
              <a:xfrm>
                <a:off x="3743" y="2613"/>
                <a:ext cx="1" cy="17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90" name="Freeform 66"/>
              <p:cNvSpPr>
                <a:spLocks/>
              </p:cNvSpPr>
              <p:nvPr/>
            </p:nvSpPr>
            <p:spPr bwMode="auto">
              <a:xfrm>
                <a:off x="3717" y="2514"/>
                <a:ext cx="55" cy="105"/>
              </a:xfrm>
              <a:custGeom>
                <a:avLst/>
                <a:gdLst>
                  <a:gd name="T0" fmla="*/ 55 w 55"/>
                  <a:gd name="T1" fmla="*/ 105 h 105"/>
                  <a:gd name="T2" fmla="*/ 26 w 55"/>
                  <a:gd name="T3" fmla="*/ 0 h 105"/>
                  <a:gd name="T4" fmla="*/ 0 w 55"/>
                  <a:gd name="T5" fmla="*/ 105 h 105"/>
                  <a:gd name="T6" fmla="*/ 55 w 55"/>
                  <a:gd name="T7" fmla="*/ 105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105">
                    <a:moveTo>
                      <a:pt x="55" y="105"/>
                    </a:moveTo>
                    <a:lnTo>
                      <a:pt x="26" y="0"/>
                    </a:lnTo>
                    <a:lnTo>
                      <a:pt x="0" y="105"/>
                    </a:lnTo>
                    <a:lnTo>
                      <a:pt x="55" y="105"/>
                    </a:lnTo>
                    <a:close/>
                  </a:path>
                </a:pathLst>
              </a:custGeom>
              <a:solidFill>
                <a:schemeClr val="tx1"/>
              </a:solidFill>
              <a:ln w="9525">
                <a:solidFill>
                  <a:schemeClr val="tx1"/>
                </a:solidFill>
                <a:round/>
                <a:headEnd/>
                <a:tailEnd/>
              </a:ln>
            </p:spPr>
            <p:txBody>
              <a:bodyPr/>
              <a:lstStyle/>
              <a:p>
                <a:endParaRPr lang="hu-HU"/>
              </a:p>
            </p:txBody>
          </p:sp>
          <p:sp>
            <p:nvSpPr>
              <p:cNvPr id="18491" name="Freeform 67"/>
              <p:cNvSpPr>
                <a:spLocks/>
              </p:cNvSpPr>
              <p:nvPr/>
            </p:nvSpPr>
            <p:spPr bwMode="auto">
              <a:xfrm>
                <a:off x="3715" y="2777"/>
                <a:ext cx="54" cy="105"/>
              </a:xfrm>
              <a:custGeom>
                <a:avLst/>
                <a:gdLst>
                  <a:gd name="T0" fmla="*/ 0 w 54"/>
                  <a:gd name="T1" fmla="*/ 0 h 105"/>
                  <a:gd name="T2" fmla="*/ 28 w 54"/>
                  <a:gd name="T3" fmla="*/ 105 h 105"/>
                  <a:gd name="T4" fmla="*/ 54 w 54"/>
                  <a:gd name="T5" fmla="*/ 0 h 105"/>
                  <a:gd name="T6" fmla="*/ 0 w 54"/>
                  <a:gd name="T7" fmla="*/ 0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105">
                    <a:moveTo>
                      <a:pt x="0" y="0"/>
                    </a:moveTo>
                    <a:lnTo>
                      <a:pt x="28" y="105"/>
                    </a:lnTo>
                    <a:lnTo>
                      <a:pt x="54" y="0"/>
                    </a:lnTo>
                    <a:lnTo>
                      <a:pt x="0" y="0"/>
                    </a:lnTo>
                    <a:close/>
                  </a:path>
                </a:pathLst>
              </a:custGeom>
              <a:solidFill>
                <a:schemeClr val="tx1"/>
              </a:solidFill>
              <a:ln w="9525">
                <a:solidFill>
                  <a:schemeClr val="tx1"/>
                </a:solidFill>
                <a:round/>
                <a:headEnd/>
                <a:tailEnd/>
              </a:ln>
            </p:spPr>
            <p:txBody>
              <a:bodyPr/>
              <a:lstStyle/>
              <a:p>
                <a:endParaRPr lang="hu-HU"/>
              </a:p>
            </p:txBody>
          </p:sp>
        </p:grpSp>
        <p:sp>
          <p:nvSpPr>
            <p:cNvPr id="18460" name="Rectangle 68"/>
            <p:cNvSpPr>
              <a:spLocks noChangeArrowheads="1"/>
            </p:cNvSpPr>
            <p:nvPr/>
          </p:nvSpPr>
          <p:spPr bwMode="auto">
            <a:xfrm>
              <a:off x="2383" y="1391"/>
              <a:ext cx="37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hu-HU"/>
            </a:p>
          </p:txBody>
        </p:sp>
        <p:sp>
          <p:nvSpPr>
            <p:cNvPr id="18461" name="Rectangle 69"/>
            <p:cNvSpPr>
              <a:spLocks noChangeArrowheads="1"/>
            </p:cNvSpPr>
            <p:nvPr/>
          </p:nvSpPr>
          <p:spPr bwMode="auto">
            <a:xfrm>
              <a:off x="2454" y="1392"/>
              <a:ext cx="268"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pPr algn="ctr"/>
              <a:r>
                <a:rPr lang="hu-HU" sz="1400">
                  <a:latin typeface="Times New Roman" pitchFamily="18" charset="0"/>
                </a:rPr>
                <a:t>Vezér</a:t>
              </a:r>
              <a:endParaRPr lang="hu-HU" sz="2400">
                <a:latin typeface="Times New Roman CE" charset="-18"/>
              </a:endParaRPr>
            </a:p>
          </p:txBody>
        </p:sp>
        <p:sp>
          <p:nvSpPr>
            <p:cNvPr id="18462" name="Rectangle 70"/>
            <p:cNvSpPr>
              <a:spLocks noChangeArrowheads="1"/>
            </p:cNvSpPr>
            <p:nvPr/>
          </p:nvSpPr>
          <p:spPr bwMode="auto">
            <a:xfrm>
              <a:off x="395" y="1410"/>
              <a:ext cx="302"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400">
                  <a:latin typeface="Times New Roman" pitchFamily="18" charset="0"/>
                </a:rPr>
                <a:t>1. szint</a:t>
              </a:r>
              <a:endParaRPr lang="hu-HU" sz="2400">
                <a:latin typeface="Times New Roman CE" charset="-18"/>
              </a:endParaRPr>
            </a:p>
          </p:txBody>
        </p:sp>
        <p:sp>
          <p:nvSpPr>
            <p:cNvPr id="18463" name="Rectangle 71"/>
            <p:cNvSpPr>
              <a:spLocks noChangeArrowheads="1"/>
            </p:cNvSpPr>
            <p:nvPr/>
          </p:nvSpPr>
          <p:spPr bwMode="auto">
            <a:xfrm>
              <a:off x="395" y="2304"/>
              <a:ext cx="302"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400">
                  <a:latin typeface="Times New Roman" pitchFamily="18" charset="0"/>
                </a:rPr>
                <a:t>2. szint</a:t>
              </a:r>
              <a:endParaRPr lang="hu-HU" sz="2400">
                <a:latin typeface="Times New Roman CE" charset="-18"/>
              </a:endParaRPr>
            </a:p>
          </p:txBody>
        </p:sp>
        <p:sp>
          <p:nvSpPr>
            <p:cNvPr id="18464" name="Rectangle 72"/>
            <p:cNvSpPr>
              <a:spLocks noChangeArrowheads="1"/>
            </p:cNvSpPr>
            <p:nvPr/>
          </p:nvSpPr>
          <p:spPr bwMode="auto">
            <a:xfrm>
              <a:off x="395" y="3158"/>
              <a:ext cx="302"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400">
                  <a:latin typeface="Times New Roman" pitchFamily="18" charset="0"/>
                </a:rPr>
                <a:t>3. szint</a:t>
              </a:r>
              <a:endParaRPr lang="hu-HU" sz="2400">
                <a:latin typeface="Times New Roman CE" charset="-18"/>
              </a:endParaRPr>
            </a:p>
          </p:txBody>
        </p:sp>
        <p:sp>
          <p:nvSpPr>
            <p:cNvPr id="18465" name="Rectangle 73"/>
            <p:cNvSpPr>
              <a:spLocks noChangeArrowheads="1"/>
            </p:cNvSpPr>
            <p:nvPr/>
          </p:nvSpPr>
          <p:spPr bwMode="auto">
            <a:xfrm>
              <a:off x="4140" y="1874"/>
              <a:ext cx="51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400">
                  <a:latin typeface="Times New Roman" pitchFamily="18" charset="0"/>
                </a:rPr>
                <a:t>Horizontális</a:t>
              </a:r>
            </a:p>
            <a:p>
              <a:pPr algn="ctr"/>
              <a:r>
                <a:rPr lang="hu-HU" sz="1400">
                  <a:latin typeface="Times New Roman" pitchFamily="18" charset="0"/>
                </a:rPr>
                <a:t>bővítés</a:t>
              </a:r>
            </a:p>
          </p:txBody>
        </p:sp>
        <p:sp>
          <p:nvSpPr>
            <p:cNvPr id="18466" name="Rectangle 74"/>
            <p:cNvSpPr>
              <a:spLocks noChangeArrowheads="1"/>
            </p:cNvSpPr>
            <p:nvPr/>
          </p:nvSpPr>
          <p:spPr bwMode="auto">
            <a:xfrm>
              <a:off x="4249" y="2905"/>
              <a:ext cx="624"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400">
                  <a:latin typeface="Times New Roman" pitchFamily="18" charset="0"/>
                </a:rPr>
                <a:t>Szolgálati utak</a:t>
              </a:r>
              <a:endParaRPr lang="hu-HU" sz="2400">
                <a:latin typeface="Times New Roman CE" charset="-18"/>
              </a:endParaRPr>
            </a:p>
          </p:txBody>
        </p:sp>
        <p:grpSp>
          <p:nvGrpSpPr>
            <p:cNvPr id="18467" name="Group 75"/>
            <p:cNvGrpSpPr>
              <a:grpSpLocks/>
            </p:cNvGrpSpPr>
            <p:nvPr/>
          </p:nvGrpSpPr>
          <p:grpSpPr bwMode="auto">
            <a:xfrm>
              <a:off x="1072" y="2886"/>
              <a:ext cx="57" cy="269"/>
              <a:chOff x="1072" y="2886"/>
              <a:chExt cx="57" cy="269"/>
            </a:xfrm>
          </p:grpSpPr>
          <p:sp>
            <p:nvSpPr>
              <p:cNvPr id="18486" name="Line 76"/>
              <p:cNvSpPr>
                <a:spLocks noChangeShapeType="1"/>
              </p:cNvSpPr>
              <p:nvPr/>
            </p:nvSpPr>
            <p:spPr bwMode="auto">
              <a:xfrm>
                <a:off x="1101" y="2984"/>
                <a:ext cx="1" cy="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87" name="Freeform 77"/>
              <p:cNvSpPr>
                <a:spLocks/>
              </p:cNvSpPr>
              <p:nvPr/>
            </p:nvSpPr>
            <p:spPr bwMode="auto">
              <a:xfrm>
                <a:off x="1075" y="2886"/>
                <a:ext cx="54" cy="105"/>
              </a:xfrm>
              <a:custGeom>
                <a:avLst/>
                <a:gdLst>
                  <a:gd name="T0" fmla="*/ 54 w 54"/>
                  <a:gd name="T1" fmla="*/ 105 h 105"/>
                  <a:gd name="T2" fmla="*/ 26 w 54"/>
                  <a:gd name="T3" fmla="*/ 0 h 105"/>
                  <a:gd name="T4" fmla="*/ 0 w 54"/>
                  <a:gd name="T5" fmla="*/ 105 h 105"/>
                  <a:gd name="T6" fmla="*/ 54 w 54"/>
                  <a:gd name="T7" fmla="*/ 105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105">
                    <a:moveTo>
                      <a:pt x="54" y="105"/>
                    </a:moveTo>
                    <a:lnTo>
                      <a:pt x="26" y="0"/>
                    </a:lnTo>
                    <a:lnTo>
                      <a:pt x="0" y="105"/>
                    </a:lnTo>
                    <a:lnTo>
                      <a:pt x="54" y="105"/>
                    </a:lnTo>
                    <a:close/>
                  </a:path>
                </a:pathLst>
              </a:custGeom>
              <a:solidFill>
                <a:schemeClr val="tx1"/>
              </a:solidFill>
              <a:ln w="9525">
                <a:solidFill>
                  <a:schemeClr val="tx1"/>
                </a:solidFill>
                <a:round/>
                <a:headEnd/>
                <a:tailEnd/>
              </a:ln>
            </p:spPr>
            <p:txBody>
              <a:bodyPr/>
              <a:lstStyle/>
              <a:p>
                <a:endParaRPr lang="hu-HU"/>
              </a:p>
            </p:txBody>
          </p:sp>
          <p:sp>
            <p:nvSpPr>
              <p:cNvPr id="18488" name="Freeform 78"/>
              <p:cNvSpPr>
                <a:spLocks/>
              </p:cNvSpPr>
              <p:nvPr/>
            </p:nvSpPr>
            <p:spPr bwMode="auto">
              <a:xfrm>
                <a:off x="1072" y="3050"/>
                <a:ext cx="54" cy="105"/>
              </a:xfrm>
              <a:custGeom>
                <a:avLst/>
                <a:gdLst>
                  <a:gd name="T0" fmla="*/ 0 w 54"/>
                  <a:gd name="T1" fmla="*/ 0 h 105"/>
                  <a:gd name="T2" fmla="*/ 29 w 54"/>
                  <a:gd name="T3" fmla="*/ 105 h 105"/>
                  <a:gd name="T4" fmla="*/ 54 w 54"/>
                  <a:gd name="T5" fmla="*/ 0 h 105"/>
                  <a:gd name="T6" fmla="*/ 0 w 54"/>
                  <a:gd name="T7" fmla="*/ 0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105">
                    <a:moveTo>
                      <a:pt x="0" y="0"/>
                    </a:moveTo>
                    <a:lnTo>
                      <a:pt x="29" y="105"/>
                    </a:lnTo>
                    <a:lnTo>
                      <a:pt x="54" y="0"/>
                    </a:lnTo>
                    <a:lnTo>
                      <a:pt x="0" y="0"/>
                    </a:lnTo>
                    <a:close/>
                  </a:path>
                </a:pathLst>
              </a:custGeom>
              <a:solidFill>
                <a:schemeClr val="tx1"/>
              </a:solidFill>
              <a:ln w="9525">
                <a:solidFill>
                  <a:schemeClr val="tx1"/>
                </a:solidFill>
                <a:round/>
                <a:headEnd/>
                <a:tailEnd/>
              </a:ln>
            </p:spPr>
            <p:txBody>
              <a:bodyPr/>
              <a:lstStyle/>
              <a:p>
                <a:endParaRPr lang="hu-HU"/>
              </a:p>
            </p:txBody>
          </p:sp>
        </p:grpSp>
        <p:sp>
          <p:nvSpPr>
            <p:cNvPr id="18468" name="Line 79"/>
            <p:cNvSpPr>
              <a:spLocks noChangeShapeType="1"/>
            </p:cNvSpPr>
            <p:nvPr/>
          </p:nvSpPr>
          <p:spPr bwMode="auto">
            <a:xfrm>
              <a:off x="1685" y="2886"/>
              <a:ext cx="1" cy="26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69" name="Line 80"/>
            <p:cNvSpPr>
              <a:spLocks noChangeShapeType="1"/>
            </p:cNvSpPr>
            <p:nvPr/>
          </p:nvSpPr>
          <p:spPr bwMode="auto">
            <a:xfrm>
              <a:off x="2863" y="2886"/>
              <a:ext cx="1" cy="28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70" name="Line 81"/>
            <p:cNvSpPr>
              <a:spLocks noChangeShapeType="1"/>
            </p:cNvSpPr>
            <p:nvPr/>
          </p:nvSpPr>
          <p:spPr bwMode="auto">
            <a:xfrm>
              <a:off x="3455" y="2886"/>
              <a:ext cx="3" cy="26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grpSp>
          <p:nvGrpSpPr>
            <p:cNvPr id="18471" name="Group 82"/>
            <p:cNvGrpSpPr>
              <a:grpSpLocks/>
            </p:cNvGrpSpPr>
            <p:nvPr/>
          </p:nvGrpSpPr>
          <p:grpSpPr bwMode="auto">
            <a:xfrm>
              <a:off x="4013" y="2886"/>
              <a:ext cx="57" cy="269"/>
              <a:chOff x="4013" y="2886"/>
              <a:chExt cx="57" cy="269"/>
            </a:xfrm>
          </p:grpSpPr>
          <p:sp>
            <p:nvSpPr>
              <p:cNvPr id="18483" name="Line 83"/>
              <p:cNvSpPr>
                <a:spLocks noChangeShapeType="1"/>
              </p:cNvSpPr>
              <p:nvPr/>
            </p:nvSpPr>
            <p:spPr bwMode="auto">
              <a:xfrm>
                <a:off x="4042" y="2984"/>
                <a:ext cx="1" cy="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84" name="Freeform 84"/>
              <p:cNvSpPr>
                <a:spLocks/>
              </p:cNvSpPr>
              <p:nvPr/>
            </p:nvSpPr>
            <p:spPr bwMode="auto">
              <a:xfrm>
                <a:off x="4016" y="2886"/>
                <a:ext cx="54" cy="105"/>
              </a:xfrm>
              <a:custGeom>
                <a:avLst/>
                <a:gdLst>
                  <a:gd name="T0" fmla="*/ 54 w 54"/>
                  <a:gd name="T1" fmla="*/ 105 h 105"/>
                  <a:gd name="T2" fmla="*/ 26 w 54"/>
                  <a:gd name="T3" fmla="*/ 0 h 105"/>
                  <a:gd name="T4" fmla="*/ 0 w 54"/>
                  <a:gd name="T5" fmla="*/ 105 h 105"/>
                  <a:gd name="T6" fmla="*/ 54 w 54"/>
                  <a:gd name="T7" fmla="*/ 105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105">
                    <a:moveTo>
                      <a:pt x="54" y="105"/>
                    </a:moveTo>
                    <a:lnTo>
                      <a:pt x="26" y="0"/>
                    </a:lnTo>
                    <a:lnTo>
                      <a:pt x="0" y="105"/>
                    </a:lnTo>
                    <a:lnTo>
                      <a:pt x="54" y="105"/>
                    </a:lnTo>
                    <a:close/>
                  </a:path>
                </a:pathLst>
              </a:custGeom>
              <a:solidFill>
                <a:schemeClr val="tx1"/>
              </a:solidFill>
              <a:ln w="9525">
                <a:solidFill>
                  <a:schemeClr val="tx1"/>
                </a:solidFill>
                <a:round/>
                <a:headEnd/>
                <a:tailEnd/>
              </a:ln>
            </p:spPr>
            <p:txBody>
              <a:bodyPr/>
              <a:lstStyle/>
              <a:p>
                <a:endParaRPr lang="hu-HU"/>
              </a:p>
            </p:txBody>
          </p:sp>
          <p:sp>
            <p:nvSpPr>
              <p:cNvPr id="18485" name="Freeform 85"/>
              <p:cNvSpPr>
                <a:spLocks/>
              </p:cNvSpPr>
              <p:nvPr/>
            </p:nvSpPr>
            <p:spPr bwMode="auto">
              <a:xfrm>
                <a:off x="4013" y="3050"/>
                <a:ext cx="55" cy="105"/>
              </a:xfrm>
              <a:custGeom>
                <a:avLst/>
                <a:gdLst>
                  <a:gd name="T0" fmla="*/ 0 w 55"/>
                  <a:gd name="T1" fmla="*/ 0 h 105"/>
                  <a:gd name="T2" fmla="*/ 29 w 55"/>
                  <a:gd name="T3" fmla="*/ 105 h 105"/>
                  <a:gd name="T4" fmla="*/ 55 w 55"/>
                  <a:gd name="T5" fmla="*/ 0 h 105"/>
                  <a:gd name="T6" fmla="*/ 0 w 55"/>
                  <a:gd name="T7" fmla="*/ 0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105">
                    <a:moveTo>
                      <a:pt x="0" y="0"/>
                    </a:moveTo>
                    <a:lnTo>
                      <a:pt x="29" y="105"/>
                    </a:lnTo>
                    <a:lnTo>
                      <a:pt x="55" y="0"/>
                    </a:lnTo>
                    <a:lnTo>
                      <a:pt x="0" y="0"/>
                    </a:lnTo>
                    <a:close/>
                  </a:path>
                </a:pathLst>
              </a:custGeom>
              <a:solidFill>
                <a:schemeClr val="tx1"/>
              </a:solidFill>
              <a:ln w="9525">
                <a:solidFill>
                  <a:schemeClr val="tx1"/>
                </a:solidFill>
                <a:round/>
                <a:headEnd/>
                <a:tailEnd/>
              </a:ln>
            </p:spPr>
            <p:txBody>
              <a:bodyPr/>
              <a:lstStyle/>
              <a:p>
                <a:endParaRPr lang="hu-HU"/>
              </a:p>
            </p:txBody>
          </p:sp>
        </p:grpSp>
        <p:sp>
          <p:nvSpPr>
            <p:cNvPr id="18472" name="Line 86"/>
            <p:cNvSpPr>
              <a:spLocks noChangeShapeType="1"/>
            </p:cNvSpPr>
            <p:nvPr/>
          </p:nvSpPr>
          <p:spPr bwMode="auto">
            <a:xfrm>
              <a:off x="1095" y="2886"/>
              <a:ext cx="59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73" name="Line 87"/>
            <p:cNvSpPr>
              <a:spLocks noChangeShapeType="1"/>
            </p:cNvSpPr>
            <p:nvPr/>
          </p:nvSpPr>
          <p:spPr bwMode="auto">
            <a:xfrm>
              <a:off x="2274" y="2886"/>
              <a:ext cx="589"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74" name="Line 88"/>
            <p:cNvSpPr>
              <a:spLocks noChangeShapeType="1"/>
            </p:cNvSpPr>
            <p:nvPr/>
          </p:nvSpPr>
          <p:spPr bwMode="auto">
            <a:xfrm>
              <a:off x="3455" y="2886"/>
              <a:ext cx="589"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grpSp>
          <p:nvGrpSpPr>
            <p:cNvPr id="18475" name="Group 89"/>
            <p:cNvGrpSpPr>
              <a:grpSpLocks/>
            </p:cNvGrpSpPr>
            <p:nvPr/>
          </p:nvGrpSpPr>
          <p:grpSpPr bwMode="auto">
            <a:xfrm>
              <a:off x="2539" y="2879"/>
              <a:ext cx="57" cy="269"/>
              <a:chOff x="2539" y="2879"/>
              <a:chExt cx="57" cy="269"/>
            </a:xfrm>
          </p:grpSpPr>
          <p:sp>
            <p:nvSpPr>
              <p:cNvPr id="18480" name="Line 90"/>
              <p:cNvSpPr>
                <a:spLocks noChangeShapeType="1"/>
              </p:cNvSpPr>
              <p:nvPr/>
            </p:nvSpPr>
            <p:spPr bwMode="auto">
              <a:xfrm>
                <a:off x="2567" y="2978"/>
                <a:ext cx="1" cy="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81" name="Freeform 91"/>
              <p:cNvSpPr>
                <a:spLocks/>
              </p:cNvSpPr>
              <p:nvPr/>
            </p:nvSpPr>
            <p:spPr bwMode="auto">
              <a:xfrm>
                <a:off x="2541" y="2879"/>
                <a:ext cx="55" cy="105"/>
              </a:xfrm>
              <a:custGeom>
                <a:avLst/>
                <a:gdLst>
                  <a:gd name="T0" fmla="*/ 55 w 55"/>
                  <a:gd name="T1" fmla="*/ 105 h 105"/>
                  <a:gd name="T2" fmla="*/ 26 w 55"/>
                  <a:gd name="T3" fmla="*/ 0 h 105"/>
                  <a:gd name="T4" fmla="*/ 0 w 55"/>
                  <a:gd name="T5" fmla="*/ 105 h 105"/>
                  <a:gd name="T6" fmla="*/ 55 w 55"/>
                  <a:gd name="T7" fmla="*/ 105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105">
                    <a:moveTo>
                      <a:pt x="55" y="105"/>
                    </a:moveTo>
                    <a:lnTo>
                      <a:pt x="26" y="0"/>
                    </a:lnTo>
                    <a:lnTo>
                      <a:pt x="0" y="105"/>
                    </a:lnTo>
                    <a:lnTo>
                      <a:pt x="55" y="105"/>
                    </a:lnTo>
                    <a:close/>
                  </a:path>
                </a:pathLst>
              </a:custGeom>
              <a:solidFill>
                <a:schemeClr val="tx1"/>
              </a:solidFill>
              <a:ln w="9525">
                <a:solidFill>
                  <a:schemeClr val="tx1"/>
                </a:solidFill>
                <a:round/>
                <a:headEnd/>
                <a:tailEnd/>
              </a:ln>
            </p:spPr>
            <p:txBody>
              <a:bodyPr/>
              <a:lstStyle/>
              <a:p>
                <a:endParaRPr lang="hu-HU"/>
              </a:p>
            </p:txBody>
          </p:sp>
          <p:sp>
            <p:nvSpPr>
              <p:cNvPr id="18482" name="Freeform 92"/>
              <p:cNvSpPr>
                <a:spLocks/>
              </p:cNvSpPr>
              <p:nvPr/>
            </p:nvSpPr>
            <p:spPr bwMode="auto">
              <a:xfrm>
                <a:off x="2539" y="3043"/>
                <a:ext cx="54" cy="105"/>
              </a:xfrm>
              <a:custGeom>
                <a:avLst/>
                <a:gdLst>
                  <a:gd name="T0" fmla="*/ 0 w 54"/>
                  <a:gd name="T1" fmla="*/ 0 h 105"/>
                  <a:gd name="T2" fmla="*/ 28 w 54"/>
                  <a:gd name="T3" fmla="*/ 105 h 105"/>
                  <a:gd name="T4" fmla="*/ 54 w 54"/>
                  <a:gd name="T5" fmla="*/ 0 h 105"/>
                  <a:gd name="T6" fmla="*/ 0 w 54"/>
                  <a:gd name="T7" fmla="*/ 0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105">
                    <a:moveTo>
                      <a:pt x="0" y="0"/>
                    </a:moveTo>
                    <a:lnTo>
                      <a:pt x="28" y="105"/>
                    </a:lnTo>
                    <a:lnTo>
                      <a:pt x="54" y="0"/>
                    </a:lnTo>
                    <a:lnTo>
                      <a:pt x="0" y="0"/>
                    </a:lnTo>
                    <a:close/>
                  </a:path>
                </a:pathLst>
              </a:custGeom>
              <a:solidFill>
                <a:schemeClr val="tx1"/>
              </a:solidFill>
              <a:ln w="9525">
                <a:solidFill>
                  <a:schemeClr val="tx1"/>
                </a:solidFill>
                <a:round/>
                <a:headEnd/>
                <a:tailEnd/>
              </a:ln>
            </p:spPr>
            <p:txBody>
              <a:bodyPr/>
              <a:lstStyle/>
              <a:p>
                <a:endParaRPr lang="hu-HU"/>
              </a:p>
            </p:txBody>
          </p:sp>
        </p:grpSp>
        <p:sp>
          <p:nvSpPr>
            <p:cNvPr id="18476" name="Line 93"/>
            <p:cNvSpPr>
              <a:spLocks noChangeShapeType="1"/>
            </p:cNvSpPr>
            <p:nvPr/>
          </p:nvSpPr>
          <p:spPr bwMode="auto">
            <a:xfrm>
              <a:off x="3743" y="2882"/>
              <a:ext cx="1" cy="27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77" name="Line 94"/>
            <p:cNvSpPr>
              <a:spLocks noChangeShapeType="1"/>
            </p:cNvSpPr>
            <p:nvPr/>
          </p:nvSpPr>
          <p:spPr bwMode="auto">
            <a:xfrm>
              <a:off x="2278" y="2883"/>
              <a:ext cx="1" cy="28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78" name="Line 95"/>
            <p:cNvSpPr>
              <a:spLocks noChangeShapeType="1"/>
            </p:cNvSpPr>
            <p:nvPr/>
          </p:nvSpPr>
          <p:spPr bwMode="auto">
            <a:xfrm>
              <a:off x="1392" y="2880"/>
              <a:ext cx="1" cy="28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18479" name="Line 96"/>
            <p:cNvSpPr>
              <a:spLocks noChangeShapeType="1"/>
            </p:cNvSpPr>
            <p:nvPr/>
          </p:nvSpPr>
          <p:spPr bwMode="auto">
            <a:xfrm>
              <a:off x="2688" y="1632"/>
              <a:ext cx="2016" cy="672"/>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spTree>
    <p:extLst>
      <p:ext uri="{BB962C8B-B14F-4D97-AF65-F5344CB8AC3E}">
        <p14:creationId xmlns:p14="http://schemas.microsoft.com/office/powerpoint/2010/main" val="304844009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0" y="274638"/>
            <a:ext cx="8229600" cy="1143000"/>
          </a:xfrm>
        </p:spPr>
        <p:txBody>
          <a:bodyPr/>
          <a:lstStyle/>
          <a:p>
            <a:pPr eaLnBrk="1" fontAlgn="auto" hangingPunct="1">
              <a:spcAft>
                <a:spcPts val="0"/>
              </a:spcAft>
              <a:defRPr/>
            </a:pPr>
            <a:r>
              <a:rPr lang="hu-HU" sz="4000" smtClean="0">
                <a:solidFill>
                  <a:schemeClr val="tx2">
                    <a:satMod val="130000"/>
                  </a:schemeClr>
                </a:solidFill>
              </a:rPr>
              <a:t>Szervezeti formák: Lineáris szervezet</a:t>
            </a:r>
          </a:p>
        </p:txBody>
      </p:sp>
      <p:sp>
        <p:nvSpPr>
          <p:cNvPr id="24579" name="Rectangle 3"/>
          <p:cNvSpPr>
            <a:spLocks noGrp="1" noRot="1" noChangeArrowheads="1"/>
          </p:cNvSpPr>
          <p:nvPr>
            <p:ph idx="4294967295"/>
          </p:nvPr>
        </p:nvSpPr>
        <p:spPr>
          <a:xfrm>
            <a:off x="663575" y="1600200"/>
            <a:ext cx="8229600" cy="4525963"/>
          </a:xfrm>
        </p:spPr>
        <p:txBody>
          <a:bodyPr rtlCol="0">
            <a:normAutofit lnSpcReduction="10000"/>
          </a:bodyPr>
          <a:lstStyle/>
          <a:p>
            <a:pPr marL="539496" indent="-457200" eaLnBrk="1" fontAlgn="auto" hangingPunct="1">
              <a:lnSpc>
                <a:spcPct val="80000"/>
              </a:lnSpc>
              <a:spcAft>
                <a:spcPts val="0"/>
              </a:spcAft>
              <a:buClr>
                <a:schemeClr val="tx2"/>
              </a:buClr>
              <a:buFont typeface="Wingdings" pitchFamily="2" charset="2"/>
              <a:buChar char="§"/>
              <a:defRPr/>
            </a:pPr>
            <a:r>
              <a:rPr lang="hu-HU" sz="2800" dirty="0"/>
              <a:t>Egyszerű, </a:t>
            </a:r>
          </a:p>
          <a:p>
            <a:pPr marL="539496" indent="-457200" eaLnBrk="1" fontAlgn="auto" hangingPunct="1">
              <a:lnSpc>
                <a:spcPct val="80000"/>
              </a:lnSpc>
              <a:spcAft>
                <a:spcPts val="0"/>
              </a:spcAft>
              <a:buClr>
                <a:schemeClr val="tx2"/>
              </a:buClr>
              <a:buFont typeface="Wingdings" pitchFamily="2" charset="2"/>
              <a:buChar char="§"/>
              <a:defRPr/>
            </a:pPr>
            <a:r>
              <a:rPr lang="hu-HU" sz="2800" dirty="0"/>
              <a:t>Jól áttekinthető, </a:t>
            </a:r>
          </a:p>
          <a:p>
            <a:pPr marL="539496" indent="-457200" eaLnBrk="1" fontAlgn="auto" hangingPunct="1">
              <a:lnSpc>
                <a:spcPct val="80000"/>
              </a:lnSpc>
              <a:spcAft>
                <a:spcPts val="0"/>
              </a:spcAft>
              <a:buClr>
                <a:schemeClr val="tx2"/>
              </a:buClr>
              <a:buFont typeface="Wingdings" pitchFamily="2" charset="2"/>
              <a:buChar char="§"/>
              <a:defRPr/>
            </a:pPr>
            <a:r>
              <a:rPr lang="hu-HU" sz="2800" dirty="0"/>
              <a:t>Egyértelmű alá- és fölérendeltségi viszonyok </a:t>
            </a:r>
          </a:p>
          <a:p>
            <a:pPr marL="745236" lvl="1" indent="-342900" eaLnBrk="1" fontAlgn="auto" hangingPunct="1">
              <a:lnSpc>
                <a:spcPct val="80000"/>
              </a:lnSpc>
              <a:spcAft>
                <a:spcPts val="0"/>
              </a:spcAft>
              <a:buFont typeface="Wingdings" pitchFamily="2" charset="2"/>
              <a:buChar char="§"/>
              <a:defRPr/>
            </a:pPr>
            <a:r>
              <a:rPr lang="hu-HU" sz="2400" dirty="0"/>
              <a:t>Minden beosztottnak egy főnöke van</a:t>
            </a:r>
          </a:p>
          <a:p>
            <a:pPr marL="745236" lvl="1" indent="-342900" eaLnBrk="1" fontAlgn="auto" hangingPunct="1">
              <a:lnSpc>
                <a:spcPct val="80000"/>
              </a:lnSpc>
              <a:spcAft>
                <a:spcPts val="0"/>
              </a:spcAft>
              <a:buFont typeface="Wingdings" pitchFamily="2" charset="2"/>
              <a:buChar char="§"/>
              <a:defRPr/>
            </a:pPr>
            <a:r>
              <a:rPr lang="hu-HU" sz="2400" dirty="0"/>
              <a:t>Az utasítás és a jelentés ugyanazon a vonalon, a szolgálati úton történik. </a:t>
            </a:r>
          </a:p>
          <a:p>
            <a:pPr marL="539496" indent="-457200" eaLnBrk="1" fontAlgn="auto" hangingPunct="1">
              <a:lnSpc>
                <a:spcPct val="80000"/>
              </a:lnSpc>
              <a:spcAft>
                <a:spcPts val="0"/>
              </a:spcAft>
              <a:buClr>
                <a:schemeClr val="tx2"/>
              </a:buClr>
              <a:buFont typeface="Wingdings" pitchFamily="2" charset="2"/>
              <a:buChar char="§"/>
              <a:defRPr/>
            </a:pPr>
            <a:r>
              <a:rPr lang="hu-HU" sz="2800" dirty="0"/>
              <a:t>A szervezet </a:t>
            </a:r>
          </a:p>
          <a:p>
            <a:pPr marL="1001268" lvl="2" indent="-342900" eaLnBrk="1" fontAlgn="auto" hangingPunct="1">
              <a:lnSpc>
                <a:spcPct val="80000"/>
              </a:lnSpc>
              <a:spcAft>
                <a:spcPts val="0"/>
              </a:spcAft>
              <a:buFont typeface="Wingdings" pitchFamily="2" charset="2"/>
              <a:buChar char="§"/>
              <a:defRPr/>
            </a:pPr>
            <a:r>
              <a:rPr lang="hu-HU" sz="2200" dirty="0"/>
              <a:t>horizontális és </a:t>
            </a:r>
          </a:p>
          <a:p>
            <a:pPr marL="1001268" lvl="2" indent="-342900" eaLnBrk="1" fontAlgn="auto" hangingPunct="1">
              <a:lnSpc>
                <a:spcPct val="80000"/>
              </a:lnSpc>
              <a:spcAft>
                <a:spcPts val="0"/>
              </a:spcAft>
              <a:buFont typeface="Wingdings" pitchFamily="2" charset="2"/>
              <a:buChar char="§"/>
              <a:defRPr/>
            </a:pPr>
            <a:r>
              <a:rPr lang="hu-HU" sz="2200" dirty="0"/>
              <a:t>vertikális tagozódása változtatható a feladatok mennyiségének változása esetén </a:t>
            </a:r>
          </a:p>
          <a:p>
            <a:pPr marL="539496" indent="-457200" eaLnBrk="1" fontAlgn="auto" hangingPunct="1">
              <a:lnSpc>
                <a:spcPct val="80000"/>
              </a:lnSpc>
              <a:spcAft>
                <a:spcPts val="0"/>
              </a:spcAft>
              <a:buClr>
                <a:schemeClr val="tx2"/>
              </a:buClr>
              <a:buFont typeface="Wingdings" pitchFamily="2" charset="2"/>
              <a:buChar char="§"/>
              <a:defRPr/>
            </a:pPr>
            <a:r>
              <a:rPr lang="hu-HU" sz="2800" dirty="0"/>
              <a:t>Nagyszámú  ember irányítható </a:t>
            </a:r>
          </a:p>
          <a:p>
            <a:pPr marL="745236" lvl="1" indent="-342900" eaLnBrk="1" fontAlgn="auto" hangingPunct="1">
              <a:lnSpc>
                <a:spcPct val="80000"/>
              </a:lnSpc>
              <a:spcAft>
                <a:spcPts val="0"/>
              </a:spcAft>
              <a:buFont typeface="Wingdings" pitchFamily="2" charset="2"/>
              <a:buChar char="§"/>
              <a:defRPr/>
            </a:pPr>
            <a:r>
              <a:rPr lang="hu-HU" sz="2400" dirty="0"/>
              <a:t>egyszerű és </a:t>
            </a:r>
          </a:p>
          <a:p>
            <a:pPr marL="745236" lvl="1" indent="-342900" eaLnBrk="1" fontAlgn="auto" hangingPunct="1">
              <a:lnSpc>
                <a:spcPct val="80000"/>
              </a:lnSpc>
              <a:spcAft>
                <a:spcPts val="0"/>
              </a:spcAft>
              <a:buFont typeface="Wingdings" pitchFamily="2" charset="2"/>
              <a:buChar char="§"/>
              <a:defRPr/>
            </a:pPr>
            <a:r>
              <a:rPr lang="hu-HU" sz="2400" dirty="0"/>
              <a:t>homogén feladatok esetén.</a:t>
            </a:r>
          </a:p>
          <a:p>
            <a:pPr marL="539496" indent="-457200" eaLnBrk="1" fontAlgn="auto" hangingPunct="1">
              <a:lnSpc>
                <a:spcPct val="80000"/>
              </a:lnSpc>
              <a:spcAft>
                <a:spcPts val="0"/>
              </a:spcAft>
              <a:buFont typeface="Wingdings" pitchFamily="2" charset="2"/>
              <a:buChar char="§"/>
              <a:defRPr/>
            </a:pPr>
            <a:endParaRPr lang="hu-HU" sz="2800" dirty="0"/>
          </a:p>
        </p:txBody>
      </p:sp>
    </p:spTree>
    <p:extLst>
      <p:ext uri="{BB962C8B-B14F-4D97-AF65-F5344CB8AC3E}">
        <p14:creationId xmlns:p14="http://schemas.microsoft.com/office/powerpoint/2010/main" val="152826156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title" idx="4294967295"/>
          </p:nvPr>
        </p:nvSpPr>
        <p:spPr>
          <a:xfrm>
            <a:off x="0" y="274638"/>
            <a:ext cx="8229600" cy="1143000"/>
          </a:xfrm>
        </p:spPr>
        <p:txBody>
          <a:bodyPr/>
          <a:lstStyle/>
          <a:p>
            <a:pPr eaLnBrk="1" fontAlgn="auto" hangingPunct="1">
              <a:spcAft>
                <a:spcPts val="0"/>
              </a:spcAft>
              <a:defRPr/>
            </a:pPr>
            <a:r>
              <a:rPr lang="hu-HU" sz="4000" smtClean="0">
                <a:solidFill>
                  <a:schemeClr val="tx2">
                    <a:satMod val="130000"/>
                  </a:schemeClr>
                </a:solidFill>
              </a:rPr>
              <a:t>Szervezeti formák: Lineáris szervezet</a:t>
            </a:r>
          </a:p>
        </p:txBody>
      </p:sp>
      <p:sp>
        <p:nvSpPr>
          <p:cNvPr id="20483" name="Rectangle 2"/>
          <p:cNvSpPr>
            <a:spLocks noGrp="1" noRot="1" noChangeArrowheads="1"/>
          </p:cNvSpPr>
          <p:nvPr>
            <p:ph sz="half" idx="4294967295"/>
          </p:nvPr>
        </p:nvSpPr>
        <p:spPr>
          <a:xfrm>
            <a:off x="823913" y="1676400"/>
            <a:ext cx="8320087" cy="4422775"/>
          </a:xfrm>
        </p:spPr>
        <p:txBody>
          <a:bodyPr/>
          <a:lstStyle/>
          <a:p>
            <a:pPr eaLnBrk="1" hangingPunct="1">
              <a:lnSpc>
                <a:spcPct val="90000"/>
              </a:lnSpc>
              <a:buFont typeface="Wingdings" pitchFamily="2" charset="2"/>
              <a:buNone/>
            </a:pPr>
            <a:r>
              <a:rPr lang="hu-HU" b="1" smtClean="0"/>
              <a:t>Hátrányok, korlátok</a:t>
            </a:r>
          </a:p>
          <a:p>
            <a:pPr eaLnBrk="1" hangingPunct="1">
              <a:lnSpc>
                <a:spcPct val="90000"/>
              </a:lnSpc>
              <a:buClr>
                <a:schemeClr val="tx2"/>
              </a:buClr>
            </a:pPr>
            <a:r>
              <a:rPr lang="hu-HU" sz="2400" smtClean="0"/>
              <a:t>Rugalmatlan,</a:t>
            </a:r>
          </a:p>
          <a:p>
            <a:pPr eaLnBrk="1" hangingPunct="1">
              <a:lnSpc>
                <a:spcPct val="90000"/>
              </a:lnSpc>
              <a:buClr>
                <a:schemeClr val="tx2"/>
              </a:buClr>
            </a:pPr>
            <a:r>
              <a:rPr lang="hu-HU" sz="2400" smtClean="0"/>
              <a:t>Új feladatok  új szervezeti egységet generálnak,</a:t>
            </a:r>
          </a:p>
          <a:p>
            <a:pPr eaLnBrk="1" hangingPunct="1">
              <a:lnSpc>
                <a:spcPct val="90000"/>
              </a:lnSpc>
              <a:buClr>
                <a:schemeClr val="tx2"/>
              </a:buClr>
            </a:pPr>
            <a:r>
              <a:rPr lang="hu-HU" sz="2400" smtClean="0"/>
              <a:t>Nehézkes, időben elhúzódó az új feladatok megoldása, </a:t>
            </a:r>
          </a:p>
          <a:p>
            <a:pPr eaLnBrk="1" hangingPunct="1">
              <a:lnSpc>
                <a:spcPct val="90000"/>
              </a:lnSpc>
              <a:buClr>
                <a:schemeClr val="tx2"/>
              </a:buClr>
            </a:pPr>
            <a:r>
              <a:rPr lang="hu-HU" sz="2400" smtClean="0"/>
              <a:t>A kommunikáció csak szolgálati úton megengedett</a:t>
            </a:r>
          </a:p>
          <a:p>
            <a:pPr lvl="1" eaLnBrk="1" hangingPunct="1">
              <a:lnSpc>
                <a:spcPct val="90000"/>
              </a:lnSpc>
            </a:pPr>
            <a:r>
              <a:rPr lang="hu-HU" smtClean="0"/>
              <a:t>Információ-torzulás,</a:t>
            </a:r>
          </a:p>
          <a:p>
            <a:pPr lvl="1" eaLnBrk="1" hangingPunct="1">
              <a:lnSpc>
                <a:spcPct val="90000"/>
              </a:lnSpc>
            </a:pPr>
            <a:r>
              <a:rPr lang="hu-HU" smtClean="0"/>
              <a:t>Bizonytalanság,</a:t>
            </a:r>
          </a:p>
          <a:p>
            <a:pPr lvl="1" eaLnBrk="1" hangingPunct="1">
              <a:lnSpc>
                <a:spcPct val="90000"/>
              </a:lnSpc>
            </a:pPr>
            <a:r>
              <a:rPr lang="hu-HU" smtClean="0"/>
              <a:t>Lassúság </a:t>
            </a:r>
          </a:p>
          <a:p>
            <a:pPr eaLnBrk="1" hangingPunct="1">
              <a:lnSpc>
                <a:spcPct val="90000"/>
              </a:lnSpc>
              <a:buClr>
                <a:schemeClr val="tx2"/>
              </a:buClr>
            </a:pPr>
            <a:r>
              <a:rPr lang="hu-HU" sz="2400" smtClean="0"/>
              <a:t>A felsővezetés koordináló, irányító tevékenysége, a sokféle probléma miatt, rendkívül összetetté válhat</a:t>
            </a:r>
          </a:p>
          <a:p>
            <a:pPr eaLnBrk="1" hangingPunct="1">
              <a:lnSpc>
                <a:spcPct val="90000"/>
              </a:lnSpc>
              <a:buFont typeface="Wingdings" pitchFamily="2" charset="2"/>
              <a:buNone/>
            </a:pPr>
            <a:endParaRPr lang="hu-HU" sz="2400" b="1" smtClean="0"/>
          </a:p>
        </p:txBody>
      </p:sp>
    </p:spTree>
    <p:extLst>
      <p:ext uri="{BB962C8B-B14F-4D97-AF65-F5344CB8AC3E}">
        <p14:creationId xmlns:p14="http://schemas.microsoft.com/office/powerpoint/2010/main" val="277196391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idx="4294967295"/>
          </p:nvPr>
        </p:nvSpPr>
        <p:spPr>
          <a:xfrm>
            <a:off x="1093788" y="277813"/>
            <a:ext cx="8050212" cy="1143000"/>
          </a:xfrm>
        </p:spPr>
        <p:txBody>
          <a:bodyPr rtlCol="0">
            <a:normAutofit fontScale="90000"/>
          </a:bodyPr>
          <a:lstStyle/>
          <a:p>
            <a:pPr eaLnBrk="1" fontAlgn="auto" hangingPunct="1">
              <a:spcAft>
                <a:spcPts val="0"/>
              </a:spcAft>
              <a:defRPr/>
            </a:pPr>
            <a:r>
              <a:rPr lang="hu-HU" sz="3800">
                <a:solidFill>
                  <a:schemeClr val="tx2">
                    <a:satMod val="130000"/>
                  </a:schemeClr>
                </a:solidFill>
              </a:rPr>
              <a:t>Szervezeti formák: Törzsegységi szervezet</a:t>
            </a:r>
          </a:p>
        </p:txBody>
      </p:sp>
      <p:grpSp>
        <p:nvGrpSpPr>
          <p:cNvPr id="21507" name="Group 3"/>
          <p:cNvGrpSpPr>
            <a:grpSpLocks/>
          </p:cNvGrpSpPr>
          <p:nvPr/>
        </p:nvGrpSpPr>
        <p:grpSpPr bwMode="auto">
          <a:xfrm>
            <a:off x="1047750" y="1773238"/>
            <a:ext cx="7124700" cy="4248150"/>
            <a:chOff x="886" y="1272"/>
            <a:chExt cx="3740" cy="1890"/>
          </a:xfrm>
        </p:grpSpPr>
        <p:sp>
          <p:nvSpPr>
            <p:cNvPr id="21508" name="Line 4"/>
            <p:cNvSpPr>
              <a:spLocks noChangeShapeType="1"/>
            </p:cNvSpPr>
            <p:nvPr/>
          </p:nvSpPr>
          <p:spPr bwMode="auto">
            <a:xfrm flipV="1">
              <a:off x="3936" y="1536"/>
              <a:ext cx="432" cy="1440"/>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09" name="Line 5"/>
            <p:cNvSpPr>
              <a:spLocks noChangeShapeType="1"/>
            </p:cNvSpPr>
            <p:nvPr/>
          </p:nvSpPr>
          <p:spPr bwMode="auto">
            <a:xfrm>
              <a:off x="1248" y="3072"/>
              <a:ext cx="3264"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10" name="Line 6"/>
            <p:cNvSpPr>
              <a:spLocks noChangeShapeType="1"/>
            </p:cNvSpPr>
            <p:nvPr/>
          </p:nvSpPr>
          <p:spPr bwMode="auto">
            <a:xfrm>
              <a:off x="1248" y="2256"/>
              <a:ext cx="3024"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11" name="Line 7"/>
            <p:cNvSpPr>
              <a:spLocks noChangeShapeType="1"/>
            </p:cNvSpPr>
            <p:nvPr/>
          </p:nvSpPr>
          <p:spPr bwMode="auto">
            <a:xfrm>
              <a:off x="1248" y="1392"/>
              <a:ext cx="1728"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12" name="Rectangle 8"/>
            <p:cNvSpPr>
              <a:spLocks noChangeArrowheads="1"/>
            </p:cNvSpPr>
            <p:nvPr/>
          </p:nvSpPr>
          <p:spPr bwMode="auto">
            <a:xfrm>
              <a:off x="2750" y="1296"/>
              <a:ext cx="527" cy="183"/>
            </a:xfrm>
            <a:prstGeom prst="rect">
              <a:avLst/>
            </a:prstGeom>
            <a:solidFill>
              <a:schemeClr val="bg1"/>
            </a:solidFill>
            <a:ln w="11113">
              <a:solidFill>
                <a:schemeClr val="tx1"/>
              </a:solidFill>
              <a:miter lim="800000"/>
              <a:headEnd/>
              <a:tailEnd/>
            </a:ln>
          </p:spPr>
          <p:txBody>
            <a:bodyPr/>
            <a:lstStyle/>
            <a:p>
              <a:endParaRPr lang="hu-HU"/>
            </a:p>
          </p:txBody>
        </p:sp>
        <p:sp>
          <p:nvSpPr>
            <p:cNvPr id="21513" name="Rectangle 9"/>
            <p:cNvSpPr>
              <a:spLocks noChangeArrowheads="1"/>
            </p:cNvSpPr>
            <p:nvPr/>
          </p:nvSpPr>
          <p:spPr bwMode="auto">
            <a:xfrm>
              <a:off x="2750" y="2178"/>
              <a:ext cx="527" cy="183"/>
            </a:xfrm>
            <a:prstGeom prst="rect">
              <a:avLst/>
            </a:prstGeom>
            <a:solidFill>
              <a:schemeClr val="bg1"/>
            </a:solidFill>
            <a:ln w="11113">
              <a:solidFill>
                <a:schemeClr val="tx1"/>
              </a:solidFill>
              <a:miter lim="800000"/>
              <a:headEnd/>
              <a:tailEnd/>
            </a:ln>
          </p:spPr>
          <p:txBody>
            <a:bodyPr/>
            <a:lstStyle/>
            <a:p>
              <a:endParaRPr lang="hu-HU"/>
            </a:p>
          </p:txBody>
        </p:sp>
        <p:sp>
          <p:nvSpPr>
            <p:cNvPr id="21514" name="Rectangle 10"/>
            <p:cNvSpPr>
              <a:spLocks noChangeArrowheads="1"/>
            </p:cNvSpPr>
            <p:nvPr/>
          </p:nvSpPr>
          <p:spPr bwMode="auto">
            <a:xfrm>
              <a:off x="1551" y="2178"/>
              <a:ext cx="527" cy="183"/>
            </a:xfrm>
            <a:prstGeom prst="rect">
              <a:avLst/>
            </a:prstGeom>
            <a:solidFill>
              <a:schemeClr val="bg1"/>
            </a:solidFill>
            <a:ln w="11113">
              <a:solidFill>
                <a:schemeClr val="tx1"/>
              </a:solidFill>
              <a:miter lim="800000"/>
              <a:headEnd/>
              <a:tailEnd/>
            </a:ln>
          </p:spPr>
          <p:txBody>
            <a:bodyPr/>
            <a:lstStyle/>
            <a:p>
              <a:endParaRPr lang="hu-HU"/>
            </a:p>
          </p:txBody>
        </p:sp>
        <p:sp>
          <p:nvSpPr>
            <p:cNvPr id="21515" name="Rectangle 11"/>
            <p:cNvSpPr>
              <a:spLocks noChangeArrowheads="1"/>
            </p:cNvSpPr>
            <p:nvPr/>
          </p:nvSpPr>
          <p:spPr bwMode="auto">
            <a:xfrm>
              <a:off x="3946" y="2178"/>
              <a:ext cx="530" cy="183"/>
            </a:xfrm>
            <a:prstGeom prst="rect">
              <a:avLst/>
            </a:prstGeom>
            <a:solidFill>
              <a:schemeClr val="bg1"/>
            </a:solidFill>
            <a:ln w="11113">
              <a:solidFill>
                <a:schemeClr val="tx1"/>
              </a:solidFill>
              <a:miter lim="800000"/>
              <a:headEnd/>
              <a:tailEnd/>
            </a:ln>
          </p:spPr>
          <p:txBody>
            <a:bodyPr/>
            <a:lstStyle/>
            <a:p>
              <a:endParaRPr lang="hu-HU"/>
            </a:p>
          </p:txBody>
        </p:sp>
        <p:sp>
          <p:nvSpPr>
            <p:cNvPr id="21516" name="Rectangle 12"/>
            <p:cNvSpPr>
              <a:spLocks noChangeArrowheads="1"/>
            </p:cNvSpPr>
            <p:nvPr/>
          </p:nvSpPr>
          <p:spPr bwMode="auto">
            <a:xfrm>
              <a:off x="1401" y="2979"/>
              <a:ext cx="227" cy="183"/>
            </a:xfrm>
            <a:prstGeom prst="rect">
              <a:avLst/>
            </a:prstGeom>
            <a:solidFill>
              <a:schemeClr val="bg1"/>
            </a:solidFill>
            <a:ln w="11113">
              <a:solidFill>
                <a:schemeClr val="tx1"/>
              </a:solidFill>
              <a:miter lim="800000"/>
              <a:headEnd/>
              <a:tailEnd/>
            </a:ln>
          </p:spPr>
          <p:txBody>
            <a:bodyPr/>
            <a:lstStyle/>
            <a:p>
              <a:endParaRPr lang="hu-HU"/>
            </a:p>
          </p:txBody>
        </p:sp>
        <p:sp>
          <p:nvSpPr>
            <p:cNvPr id="21517" name="Rectangle 13"/>
            <p:cNvSpPr>
              <a:spLocks noChangeArrowheads="1"/>
            </p:cNvSpPr>
            <p:nvPr/>
          </p:nvSpPr>
          <p:spPr bwMode="auto">
            <a:xfrm>
              <a:off x="1701" y="2979"/>
              <a:ext cx="227" cy="183"/>
            </a:xfrm>
            <a:prstGeom prst="rect">
              <a:avLst/>
            </a:prstGeom>
            <a:solidFill>
              <a:schemeClr val="bg1"/>
            </a:solidFill>
            <a:ln w="11113">
              <a:solidFill>
                <a:schemeClr val="tx1"/>
              </a:solidFill>
              <a:miter lim="800000"/>
              <a:headEnd/>
              <a:tailEnd/>
            </a:ln>
          </p:spPr>
          <p:txBody>
            <a:bodyPr/>
            <a:lstStyle/>
            <a:p>
              <a:endParaRPr lang="hu-HU"/>
            </a:p>
          </p:txBody>
        </p:sp>
        <p:sp>
          <p:nvSpPr>
            <p:cNvPr id="21518" name="Rectangle 14"/>
            <p:cNvSpPr>
              <a:spLocks noChangeArrowheads="1"/>
            </p:cNvSpPr>
            <p:nvPr/>
          </p:nvSpPr>
          <p:spPr bwMode="auto">
            <a:xfrm>
              <a:off x="2001" y="2979"/>
              <a:ext cx="227" cy="183"/>
            </a:xfrm>
            <a:prstGeom prst="rect">
              <a:avLst/>
            </a:prstGeom>
            <a:solidFill>
              <a:schemeClr val="bg1"/>
            </a:solidFill>
            <a:ln w="11113">
              <a:solidFill>
                <a:schemeClr val="tx1"/>
              </a:solidFill>
              <a:miter lim="800000"/>
              <a:headEnd/>
              <a:tailEnd/>
            </a:ln>
          </p:spPr>
          <p:txBody>
            <a:bodyPr/>
            <a:lstStyle/>
            <a:p>
              <a:endParaRPr lang="hu-HU"/>
            </a:p>
          </p:txBody>
        </p:sp>
        <p:sp>
          <p:nvSpPr>
            <p:cNvPr id="21519" name="Rectangle 15"/>
            <p:cNvSpPr>
              <a:spLocks noChangeArrowheads="1"/>
            </p:cNvSpPr>
            <p:nvPr/>
          </p:nvSpPr>
          <p:spPr bwMode="auto">
            <a:xfrm>
              <a:off x="3200" y="2976"/>
              <a:ext cx="227" cy="183"/>
            </a:xfrm>
            <a:prstGeom prst="rect">
              <a:avLst/>
            </a:prstGeom>
            <a:solidFill>
              <a:schemeClr val="bg1"/>
            </a:solidFill>
            <a:ln w="11113">
              <a:solidFill>
                <a:schemeClr val="tx1"/>
              </a:solidFill>
              <a:miter lim="800000"/>
              <a:headEnd/>
              <a:tailEnd/>
            </a:ln>
          </p:spPr>
          <p:txBody>
            <a:bodyPr/>
            <a:lstStyle/>
            <a:p>
              <a:endParaRPr lang="hu-HU"/>
            </a:p>
          </p:txBody>
        </p:sp>
        <p:sp>
          <p:nvSpPr>
            <p:cNvPr id="21520" name="Rectangle 16"/>
            <p:cNvSpPr>
              <a:spLocks noChangeArrowheads="1"/>
            </p:cNvSpPr>
            <p:nvPr/>
          </p:nvSpPr>
          <p:spPr bwMode="auto">
            <a:xfrm>
              <a:off x="2600" y="2976"/>
              <a:ext cx="227" cy="183"/>
            </a:xfrm>
            <a:prstGeom prst="rect">
              <a:avLst/>
            </a:prstGeom>
            <a:solidFill>
              <a:schemeClr val="bg1"/>
            </a:solidFill>
            <a:ln w="11113">
              <a:solidFill>
                <a:schemeClr val="tx1"/>
              </a:solidFill>
              <a:miter lim="800000"/>
              <a:headEnd/>
              <a:tailEnd/>
            </a:ln>
          </p:spPr>
          <p:txBody>
            <a:bodyPr/>
            <a:lstStyle/>
            <a:p>
              <a:endParaRPr lang="hu-HU"/>
            </a:p>
          </p:txBody>
        </p:sp>
        <p:sp>
          <p:nvSpPr>
            <p:cNvPr id="21521" name="Rectangle 17"/>
            <p:cNvSpPr>
              <a:spLocks noChangeArrowheads="1"/>
            </p:cNvSpPr>
            <p:nvPr/>
          </p:nvSpPr>
          <p:spPr bwMode="auto">
            <a:xfrm>
              <a:off x="2900" y="2976"/>
              <a:ext cx="227" cy="183"/>
            </a:xfrm>
            <a:prstGeom prst="rect">
              <a:avLst/>
            </a:prstGeom>
            <a:solidFill>
              <a:schemeClr val="bg1"/>
            </a:solidFill>
            <a:ln w="11113">
              <a:solidFill>
                <a:schemeClr val="tx1"/>
              </a:solidFill>
              <a:miter lim="800000"/>
              <a:headEnd/>
              <a:tailEnd/>
            </a:ln>
          </p:spPr>
          <p:txBody>
            <a:bodyPr/>
            <a:lstStyle/>
            <a:p>
              <a:endParaRPr lang="hu-HU"/>
            </a:p>
          </p:txBody>
        </p:sp>
        <p:sp>
          <p:nvSpPr>
            <p:cNvPr id="21522" name="Rectangle 18"/>
            <p:cNvSpPr>
              <a:spLocks noChangeArrowheads="1"/>
            </p:cNvSpPr>
            <p:nvPr/>
          </p:nvSpPr>
          <p:spPr bwMode="auto">
            <a:xfrm>
              <a:off x="3799" y="2979"/>
              <a:ext cx="227" cy="183"/>
            </a:xfrm>
            <a:prstGeom prst="rect">
              <a:avLst/>
            </a:prstGeom>
            <a:solidFill>
              <a:schemeClr val="bg1"/>
            </a:solidFill>
            <a:ln w="11113">
              <a:solidFill>
                <a:schemeClr val="tx1"/>
              </a:solidFill>
              <a:miter lim="800000"/>
              <a:headEnd/>
              <a:tailEnd/>
            </a:ln>
          </p:spPr>
          <p:txBody>
            <a:bodyPr/>
            <a:lstStyle/>
            <a:p>
              <a:endParaRPr lang="hu-HU"/>
            </a:p>
          </p:txBody>
        </p:sp>
        <p:sp>
          <p:nvSpPr>
            <p:cNvPr id="21523" name="Rectangle 19"/>
            <p:cNvSpPr>
              <a:spLocks noChangeArrowheads="1"/>
            </p:cNvSpPr>
            <p:nvPr/>
          </p:nvSpPr>
          <p:spPr bwMode="auto">
            <a:xfrm>
              <a:off x="4399" y="2979"/>
              <a:ext cx="227" cy="183"/>
            </a:xfrm>
            <a:prstGeom prst="rect">
              <a:avLst/>
            </a:prstGeom>
            <a:solidFill>
              <a:schemeClr val="bg1"/>
            </a:solidFill>
            <a:ln w="11113">
              <a:solidFill>
                <a:schemeClr val="tx1"/>
              </a:solidFill>
              <a:miter lim="800000"/>
              <a:headEnd/>
              <a:tailEnd/>
            </a:ln>
          </p:spPr>
          <p:txBody>
            <a:bodyPr/>
            <a:lstStyle/>
            <a:p>
              <a:endParaRPr lang="hu-HU"/>
            </a:p>
          </p:txBody>
        </p:sp>
        <p:sp>
          <p:nvSpPr>
            <p:cNvPr id="21524" name="Rectangle 20"/>
            <p:cNvSpPr>
              <a:spLocks noChangeArrowheads="1"/>
            </p:cNvSpPr>
            <p:nvPr/>
          </p:nvSpPr>
          <p:spPr bwMode="auto">
            <a:xfrm>
              <a:off x="4099" y="2979"/>
              <a:ext cx="227" cy="183"/>
            </a:xfrm>
            <a:prstGeom prst="rect">
              <a:avLst/>
            </a:prstGeom>
            <a:solidFill>
              <a:schemeClr val="bg1"/>
            </a:solidFill>
            <a:ln w="11113">
              <a:solidFill>
                <a:schemeClr val="tx1"/>
              </a:solidFill>
              <a:miter lim="800000"/>
              <a:headEnd/>
              <a:tailEnd/>
            </a:ln>
          </p:spPr>
          <p:txBody>
            <a:bodyPr/>
            <a:lstStyle/>
            <a:p>
              <a:endParaRPr lang="hu-HU"/>
            </a:p>
          </p:txBody>
        </p:sp>
        <p:sp>
          <p:nvSpPr>
            <p:cNvPr id="21525" name="Line 21"/>
            <p:cNvSpPr>
              <a:spLocks noChangeShapeType="1"/>
            </p:cNvSpPr>
            <p:nvPr/>
          </p:nvSpPr>
          <p:spPr bwMode="auto">
            <a:xfrm>
              <a:off x="1811" y="2359"/>
              <a:ext cx="1" cy="623"/>
            </a:xfrm>
            <a:prstGeom prst="line">
              <a:avLst/>
            </a:prstGeom>
            <a:noFill/>
            <a:ln w="11176">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26" name="Line 22"/>
            <p:cNvSpPr>
              <a:spLocks noChangeShapeType="1"/>
            </p:cNvSpPr>
            <p:nvPr/>
          </p:nvSpPr>
          <p:spPr bwMode="auto">
            <a:xfrm>
              <a:off x="3012" y="2359"/>
              <a:ext cx="1" cy="619"/>
            </a:xfrm>
            <a:prstGeom prst="line">
              <a:avLst/>
            </a:prstGeom>
            <a:noFill/>
            <a:ln w="11176">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27" name="Line 23"/>
            <p:cNvSpPr>
              <a:spLocks noChangeShapeType="1"/>
            </p:cNvSpPr>
            <p:nvPr/>
          </p:nvSpPr>
          <p:spPr bwMode="auto">
            <a:xfrm>
              <a:off x="4211" y="2359"/>
              <a:ext cx="1" cy="619"/>
            </a:xfrm>
            <a:prstGeom prst="line">
              <a:avLst/>
            </a:prstGeom>
            <a:noFill/>
            <a:ln w="11176">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28" name="Rectangle 24"/>
            <p:cNvSpPr>
              <a:spLocks noChangeArrowheads="1"/>
            </p:cNvSpPr>
            <p:nvPr/>
          </p:nvSpPr>
          <p:spPr bwMode="auto">
            <a:xfrm>
              <a:off x="887" y="1325"/>
              <a:ext cx="23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200">
                  <a:latin typeface="Times New Roman" pitchFamily="18" charset="0"/>
                </a:rPr>
                <a:t>1. szint</a:t>
              </a:r>
              <a:endParaRPr lang="hu-HU" sz="2400">
                <a:latin typeface="Times New Roman CE" charset="-18"/>
              </a:endParaRPr>
            </a:p>
          </p:txBody>
        </p:sp>
        <p:sp>
          <p:nvSpPr>
            <p:cNvPr id="21529" name="Rectangle 25"/>
            <p:cNvSpPr>
              <a:spLocks noChangeArrowheads="1"/>
            </p:cNvSpPr>
            <p:nvPr/>
          </p:nvSpPr>
          <p:spPr bwMode="auto">
            <a:xfrm>
              <a:off x="887" y="2205"/>
              <a:ext cx="23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200">
                  <a:latin typeface="Times New Roman" pitchFamily="18" charset="0"/>
                </a:rPr>
                <a:t>2. szint</a:t>
              </a:r>
              <a:endParaRPr lang="hu-HU" sz="2400">
                <a:latin typeface="Times New Roman CE" charset="-18"/>
              </a:endParaRPr>
            </a:p>
          </p:txBody>
        </p:sp>
        <p:sp>
          <p:nvSpPr>
            <p:cNvPr id="21530" name="Rectangle 26"/>
            <p:cNvSpPr>
              <a:spLocks noChangeArrowheads="1"/>
            </p:cNvSpPr>
            <p:nvPr/>
          </p:nvSpPr>
          <p:spPr bwMode="auto">
            <a:xfrm>
              <a:off x="886" y="3005"/>
              <a:ext cx="23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200">
                  <a:latin typeface="Times New Roman" pitchFamily="18" charset="0"/>
                </a:rPr>
                <a:t>3. szint</a:t>
              </a:r>
              <a:endParaRPr lang="hu-HU" sz="2400">
                <a:latin typeface="Times New Roman CE" charset="-18"/>
              </a:endParaRPr>
            </a:p>
          </p:txBody>
        </p:sp>
        <p:sp>
          <p:nvSpPr>
            <p:cNvPr id="21531" name="Line 27"/>
            <p:cNvSpPr>
              <a:spLocks noChangeShapeType="1"/>
            </p:cNvSpPr>
            <p:nvPr/>
          </p:nvSpPr>
          <p:spPr bwMode="auto">
            <a:xfrm flipH="1">
              <a:off x="1776" y="1488"/>
              <a:ext cx="1200" cy="672"/>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32" name="Line 28"/>
            <p:cNvSpPr>
              <a:spLocks noChangeShapeType="1"/>
            </p:cNvSpPr>
            <p:nvPr/>
          </p:nvSpPr>
          <p:spPr bwMode="auto">
            <a:xfrm>
              <a:off x="3012" y="1480"/>
              <a:ext cx="1" cy="698"/>
            </a:xfrm>
            <a:prstGeom prst="line">
              <a:avLst/>
            </a:prstGeom>
            <a:noFill/>
            <a:ln w="11176">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33" name="Line 29"/>
            <p:cNvSpPr>
              <a:spLocks noChangeShapeType="1"/>
            </p:cNvSpPr>
            <p:nvPr/>
          </p:nvSpPr>
          <p:spPr bwMode="auto">
            <a:xfrm>
              <a:off x="3024" y="1488"/>
              <a:ext cx="1248" cy="672"/>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34" name="Line 30"/>
            <p:cNvSpPr>
              <a:spLocks noChangeShapeType="1"/>
            </p:cNvSpPr>
            <p:nvPr/>
          </p:nvSpPr>
          <p:spPr bwMode="auto">
            <a:xfrm flipH="1">
              <a:off x="1518" y="2685"/>
              <a:ext cx="295" cy="29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35" name="Line 31"/>
            <p:cNvSpPr>
              <a:spLocks noChangeShapeType="1"/>
            </p:cNvSpPr>
            <p:nvPr/>
          </p:nvSpPr>
          <p:spPr bwMode="auto">
            <a:xfrm>
              <a:off x="1811" y="2685"/>
              <a:ext cx="294" cy="29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36" name="Line 32"/>
            <p:cNvSpPr>
              <a:spLocks noChangeShapeType="1"/>
            </p:cNvSpPr>
            <p:nvPr/>
          </p:nvSpPr>
          <p:spPr bwMode="auto">
            <a:xfrm flipH="1">
              <a:off x="2715" y="2685"/>
              <a:ext cx="295" cy="29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37" name="Line 33"/>
            <p:cNvSpPr>
              <a:spLocks noChangeShapeType="1"/>
            </p:cNvSpPr>
            <p:nvPr/>
          </p:nvSpPr>
          <p:spPr bwMode="auto">
            <a:xfrm>
              <a:off x="3015" y="2685"/>
              <a:ext cx="295" cy="29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38" name="Line 34"/>
            <p:cNvSpPr>
              <a:spLocks noChangeShapeType="1"/>
            </p:cNvSpPr>
            <p:nvPr/>
          </p:nvSpPr>
          <p:spPr bwMode="auto">
            <a:xfrm flipH="1">
              <a:off x="3917" y="2685"/>
              <a:ext cx="297" cy="29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39" name="Line 35"/>
            <p:cNvSpPr>
              <a:spLocks noChangeShapeType="1"/>
            </p:cNvSpPr>
            <p:nvPr/>
          </p:nvSpPr>
          <p:spPr bwMode="auto">
            <a:xfrm>
              <a:off x="4214" y="2685"/>
              <a:ext cx="295" cy="29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1540" name="Freeform 36"/>
            <p:cNvSpPr>
              <a:spLocks/>
            </p:cNvSpPr>
            <p:nvPr/>
          </p:nvSpPr>
          <p:spPr bwMode="auto">
            <a:xfrm>
              <a:off x="4024" y="1296"/>
              <a:ext cx="450" cy="183"/>
            </a:xfrm>
            <a:custGeom>
              <a:avLst/>
              <a:gdLst>
                <a:gd name="T0" fmla="*/ 25 w 450"/>
                <a:gd name="T1" fmla="*/ 0 h 183"/>
                <a:gd name="T2" fmla="*/ 15 w 450"/>
                <a:gd name="T3" fmla="*/ 3 h 183"/>
                <a:gd name="T4" fmla="*/ 7 w 450"/>
                <a:gd name="T5" fmla="*/ 9 h 183"/>
                <a:gd name="T6" fmla="*/ 2 w 450"/>
                <a:gd name="T7" fmla="*/ 18 h 183"/>
                <a:gd name="T8" fmla="*/ 0 w 450"/>
                <a:gd name="T9" fmla="*/ 30 h 183"/>
                <a:gd name="T10" fmla="*/ 0 w 450"/>
                <a:gd name="T11" fmla="*/ 153 h 183"/>
                <a:gd name="T12" fmla="*/ 2 w 450"/>
                <a:gd name="T13" fmla="*/ 165 h 183"/>
                <a:gd name="T14" fmla="*/ 7 w 450"/>
                <a:gd name="T15" fmla="*/ 174 h 183"/>
                <a:gd name="T16" fmla="*/ 15 w 450"/>
                <a:gd name="T17" fmla="*/ 180 h 183"/>
                <a:gd name="T18" fmla="*/ 25 w 450"/>
                <a:gd name="T19" fmla="*/ 183 h 183"/>
                <a:gd name="T20" fmla="*/ 425 w 450"/>
                <a:gd name="T21" fmla="*/ 183 h 183"/>
                <a:gd name="T22" fmla="*/ 435 w 450"/>
                <a:gd name="T23" fmla="*/ 180 h 183"/>
                <a:gd name="T24" fmla="*/ 442 w 450"/>
                <a:gd name="T25" fmla="*/ 174 h 183"/>
                <a:gd name="T26" fmla="*/ 447 w 450"/>
                <a:gd name="T27" fmla="*/ 165 h 183"/>
                <a:gd name="T28" fmla="*/ 450 w 450"/>
                <a:gd name="T29" fmla="*/ 153 h 183"/>
                <a:gd name="T30" fmla="*/ 450 w 450"/>
                <a:gd name="T31" fmla="*/ 30 h 183"/>
                <a:gd name="T32" fmla="*/ 447 w 450"/>
                <a:gd name="T33" fmla="*/ 18 h 183"/>
                <a:gd name="T34" fmla="*/ 442 w 450"/>
                <a:gd name="T35" fmla="*/ 9 h 183"/>
                <a:gd name="T36" fmla="*/ 435 w 450"/>
                <a:gd name="T37" fmla="*/ 3 h 183"/>
                <a:gd name="T38" fmla="*/ 425 w 450"/>
                <a:gd name="T39" fmla="*/ 0 h 183"/>
                <a:gd name="T40" fmla="*/ 25 w 450"/>
                <a:gd name="T41" fmla="*/ 0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50" h="183">
                  <a:moveTo>
                    <a:pt x="25" y="0"/>
                  </a:moveTo>
                  <a:lnTo>
                    <a:pt x="15" y="3"/>
                  </a:lnTo>
                  <a:lnTo>
                    <a:pt x="7" y="9"/>
                  </a:lnTo>
                  <a:lnTo>
                    <a:pt x="2" y="18"/>
                  </a:lnTo>
                  <a:lnTo>
                    <a:pt x="0" y="30"/>
                  </a:lnTo>
                  <a:lnTo>
                    <a:pt x="0" y="153"/>
                  </a:lnTo>
                  <a:lnTo>
                    <a:pt x="2" y="165"/>
                  </a:lnTo>
                  <a:lnTo>
                    <a:pt x="7" y="174"/>
                  </a:lnTo>
                  <a:lnTo>
                    <a:pt x="15" y="180"/>
                  </a:lnTo>
                  <a:lnTo>
                    <a:pt x="25" y="183"/>
                  </a:lnTo>
                  <a:lnTo>
                    <a:pt x="425" y="183"/>
                  </a:lnTo>
                  <a:lnTo>
                    <a:pt x="435" y="180"/>
                  </a:lnTo>
                  <a:lnTo>
                    <a:pt x="442" y="174"/>
                  </a:lnTo>
                  <a:lnTo>
                    <a:pt x="447" y="165"/>
                  </a:lnTo>
                  <a:lnTo>
                    <a:pt x="450" y="153"/>
                  </a:lnTo>
                  <a:lnTo>
                    <a:pt x="450" y="30"/>
                  </a:lnTo>
                  <a:lnTo>
                    <a:pt x="447" y="18"/>
                  </a:lnTo>
                  <a:lnTo>
                    <a:pt x="442" y="9"/>
                  </a:lnTo>
                  <a:lnTo>
                    <a:pt x="435" y="3"/>
                  </a:lnTo>
                  <a:lnTo>
                    <a:pt x="425" y="0"/>
                  </a:lnTo>
                  <a:lnTo>
                    <a:pt x="25" y="0"/>
                  </a:lnTo>
                  <a:close/>
                </a:path>
              </a:pathLst>
            </a:custGeom>
            <a:noFill/>
            <a:ln w="11113">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1541" name="Rectangle 37"/>
            <p:cNvSpPr>
              <a:spLocks noChangeArrowheads="1"/>
            </p:cNvSpPr>
            <p:nvPr/>
          </p:nvSpPr>
          <p:spPr bwMode="auto">
            <a:xfrm>
              <a:off x="4080" y="1272"/>
              <a:ext cx="377"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hu-HU"/>
            </a:p>
          </p:txBody>
        </p:sp>
        <p:sp>
          <p:nvSpPr>
            <p:cNvPr id="21542" name="Rectangle 38"/>
            <p:cNvSpPr>
              <a:spLocks noChangeArrowheads="1"/>
            </p:cNvSpPr>
            <p:nvPr/>
          </p:nvSpPr>
          <p:spPr bwMode="auto">
            <a:xfrm>
              <a:off x="4136" y="1314"/>
              <a:ext cx="22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200">
                  <a:latin typeface="Times New Roman" pitchFamily="18" charset="0"/>
                </a:rPr>
                <a:t>  Törzs</a:t>
              </a:r>
              <a:endParaRPr lang="hu-HU" sz="2400">
                <a:latin typeface="Times New Roman CE" charset="-18"/>
              </a:endParaRPr>
            </a:p>
          </p:txBody>
        </p:sp>
        <p:sp>
          <p:nvSpPr>
            <p:cNvPr id="21543" name="Line 39"/>
            <p:cNvSpPr>
              <a:spLocks noChangeShapeType="1"/>
            </p:cNvSpPr>
            <p:nvPr/>
          </p:nvSpPr>
          <p:spPr bwMode="auto">
            <a:xfrm flipH="1">
              <a:off x="3278" y="1392"/>
              <a:ext cx="746" cy="0"/>
            </a:xfrm>
            <a:prstGeom prst="line">
              <a:avLst/>
            </a:prstGeom>
            <a:noFill/>
            <a:ln w="127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44" name="Line 40"/>
            <p:cNvSpPr>
              <a:spLocks noChangeShapeType="1"/>
            </p:cNvSpPr>
            <p:nvPr/>
          </p:nvSpPr>
          <p:spPr bwMode="auto">
            <a:xfrm flipV="1">
              <a:off x="1824" y="1536"/>
              <a:ext cx="2208" cy="624"/>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45" name="Line 41"/>
            <p:cNvSpPr>
              <a:spLocks noChangeShapeType="1"/>
            </p:cNvSpPr>
            <p:nvPr/>
          </p:nvSpPr>
          <p:spPr bwMode="auto">
            <a:xfrm flipV="1">
              <a:off x="3024" y="1536"/>
              <a:ext cx="1104" cy="624"/>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46" name="Line 42"/>
            <p:cNvSpPr>
              <a:spLocks noChangeShapeType="1"/>
            </p:cNvSpPr>
            <p:nvPr/>
          </p:nvSpPr>
          <p:spPr bwMode="auto">
            <a:xfrm flipV="1">
              <a:off x="3024" y="1536"/>
              <a:ext cx="1200" cy="1392"/>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47" name="Line 43"/>
            <p:cNvSpPr>
              <a:spLocks noChangeShapeType="1"/>
            </p:cNvSpPr>
            <p:nvPr/>
          </p:nvSpPr>
          <p:spPr bwMode="auto">
            <a:xfrm flipV="1">
              <a:off x="3312" y="1536"/>
              <a:ext cx="1008" cy="1440"/>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48" name="Line 44"/>
            <p:cNvSpPr>
              <a:spLocks noChangeShapeType="1"/>
            </p:cNvSpPr>
            <p:nvPr/>
          </p:nvSpPr>
          <p:spPr bwMode="auto">
            <a:xfrm flipV="1">
              <a:off x="4416" y="1536"/>
              <a:ext cx="0" cy="624"/>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spTree>
    <p:extLst>
      <p:ext uri="{BB962C8B-B14F-4D97-AF65-F5344CB8AC3E}">
        <p14:creationId xmlns:p14="http://schemas.microsoft.com/office/powerpoint/2010/main" val="21337793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1093788" y="277813"/>
            <a:ext cx="8050212" cy="1143000"/>
          </a:xfrm>
        </p:spPr>
        <p:txBody>
          <a:bodyPr rtlCol="0">
            <a:normAutofit fontScale="90000"/>
          </a:bodyPr>
          <a:lstStyle/>
          <a:p>
            <a:pPr eaLnBrk="1" fontAlgn="auto" hangingPunct="1">
              <a:spcAft>
                <a:spcPts val="0"/>
              </a:spcAft>
              <a:defRPr/>
            </a:pPr>
            <a:r>
              <a:rPr lang="hu-HU" sz="3800">
                <a:solidFill>
                  <a:schemeClr val="tx2">
                    <a:satMod val="130000"/>
                  </a:schemeClr>
                </a:solidFill>
              </a:rPr>
              <a:t>Szervezeti formák: Törzsegységi szervezet</a:t>
            </a:r>
          </a:p>
        </p:txBody>
      </p:sp>
      <p:sp>
        <p:nvSpPr>
          <p:cNvPr id="28675" name="Rectangle 3"/>
          <p:cNvSpPr>
            <a:spLocks noGrp="1" noChangeArrowheads="1"/>
          </p:cNvSpPr>
          <p:nvPr>
            <p:ph idx="4294967295"/>
          </p:nvPr>
        </p:nvSpPr>
        <p:spPr>
          <a:xfrm>
            <a:off x="806450" y="1600200"/>
            <a:ext cx="8229600" cy="4525963"/>
          </a:xfrm>
        </p:spPr>
        <p:txBody>
          <a:bodyPr rtlCol="0">
            <a:normAutofit fontScale="92500" lnSpcReduction="10000"/>
          </a:bodyPr>
          <a:lstStyle/>
          <a:p>
            <a:pPr marL="539496" indent="-457200" eaLnBrk="1" fontAlgn="auto" hangingPunct="1">
              <a:spcAft>
                <a:spcPts val="0"/>
              </a:spcAft>
              <a:defRPr/>
            </a:pPr>
            <a:r>
              <a:rPr lang="hu-HU" dirty="0"/>
              <a:t>E szervezeti forma kialakulásának indoka:</a:t>
            </a:r>
          </a:p>
          <a:p>
            <a:pPr marL="539496" indent="-457200" eaLnBrk="1" fontAlgn="auto" hangingPunct="1">
              <a:spcAft>
                <a:spcPts val="0"/>
              </a:spcAft>
              <a:defRPr/>
            </a:pPr>
            <a:r>
              <a:rPr lang="hu-HU" dirty="0"/>
              <a:t>a vezető túlterheltségének csökkentése, </a:t>
            </a:r>
          </a:p>
          <a:p>
            <a:pPr marL="539496" indent="-457200" eaLnBrk="1" fontAlgn="auto" hangingPunct="1">
              <a:spcAft>
                <a:spcPts val="0"/>
              </a:spcAft>
              <a:defRPr/>
            </a:pPr>
            <a:r>
              <a:rPr lang="hu-HU" dirty="0"/>
              <a:t>a szakmai színvonal növelése </a:t>
            </a:r>
          </a:p>
          <a:p>
            <a:pPr marL="1001268" lvl="2" indent="-342900" eaLnBrk="1" fontAlgn="auto" hangingPunct="1">
              <a:spcAft>
                <a:spcPts val="0"/>
              </a:spcAft>
              <a:defRPr/>
            </a:pPr>
            <a:r>
              <a:rPr lang="hu-HU" dirty="0"/>
              <a:t>A lineáris szervezet kiegészül egy törzsegységgel, különféle szakmák szakértőivel </a:t>
            </a:r>
          </a:p>
          <a:p>
            <a:pPr marL="1266444" lvl="3" indent="-342900" eaLnBrk="1" fontAlgn="auto" hangingPunct="1">
              <a:spcAft>
                <a:spcPts val="0"/>
              </a:spcAft>
              <a:buClr>
                <a:schemeClr val="accent3"/>
              </a:buClr>
              <a:defRPr/>
            </a:pPr>
            <a:r>
              <a:rPr lang="hu-HU" dirty="0"/>
              <a:t>utasítási joguk nincs,</a:t>
            </a:r>
          </a:p>
          <a:p>
            <a:pPr marL="1266444" lvl="3" indent="-342900" eaLnBrk="1" fontAlgn="auto" hangingPunct="1">
              <a:spcAft>
                <a:spcPts val="0"/>
              </a:spcAft>
              <a:buClr>
                <a:schemeClr val="accent3"/>
              </a:buClr>
              <a:defRPr/>
            </a:pPr>
            <a:r>
              <a:rPr lang="hu-HU" dirty="0"/>
              <a:t>feladatuk: tanácsadás a vezetőnek</a:t>
            </a:r>
          </a:p>
          <a:p>
            <a:pPr marL="1001268" lvl="2" indent="-342900" eaLnBrk="1" fontAlgn="auto" hangingPunct="1">
              <a:spcAft>
                <a:spcPts val="0"/>
              </a:spcAft>
              <a:defRPr/>
            </a:pPr>
            <a:r>
              <a:rPr lang="hu-HU" dirty="0"/>
              <a:t>A szervezetben jelentkező sokrétű problémák</a:t>
            </a:r>
          </a:p>
          <a:p>
            <a:pPr marL="1266444" lvl="3" indent="-342900" eaLnBrk="1" fontAlgn="auto" hangingPunct="1">
              <a:spcAft>
                <a:spcPts val="0"/>
              </a:spcAft>
              <a:buClr>
                <a:schemeClr val="accent3"/>
              </a:buClr>
              <a:defRPr/>
            </a:pPr>
            <a:r>
              <a:rPr lang="hu-HU" dirty="0"/>
              <a:t>jogi, adózási, kereskedelmi stb. </a:t>
            </a:r>
          </a:p>
          <a:p>
            <a:pPr marL="1001268" lvl="2" indent="-342900" eaLnBrk="1" fontAlgn="auto" hangingPunct="1">
              <a:spcAft>
                <a:spcPts val="0"/>
              </a:spcAft>
              <a:defRPr/>
            </a:pPr>
            <a:r>
              <a:rPr lang="hu-HU" dirty="0"/>
              <a:t>	szakmailag megalapozott kezelése</a:t>
            </a:r>
          </a:p>
          <a:p>
            <a:pPr marL="1001268" lvl="2" indent="-342900" eaLnBrk="1" fontAlgn="auto" hangingPunct="1">
              <a:spcAft>
                <a:spcPts val="0"/>
              </a:spcAft>
              <a:defRPr/>
            </a:pPr>
            <a:r>
              <a:rPr lang="hu-HU" dirty="0"/>
              <a:t>Utasítás csak a szolgálati úton adható ki</a:t>
            </a:r>
          </a:p>
          <a:p>
            <a:pPr marL="425196" indent="-342900" eaLnBrk="1" fontAlgn="auto" hangingPunct="1">
              <a:lnSpc>
                <a:spcPct val="90000"/>
              </a:lnSpc>
              <a:spcAft>
                <a:spcPts val="0"/>
              </a:spcAft>
              <a:defRPr/>
            </a:pPr>
            <a:endParaRPr lang="hu-HU" sz="2000" dirty="0"/>
          </a:p>
        </p:txBody>
      </p:sp>
    </p:spTree>
    <p:extLst>
      <p:ext uri="{BB962C8B-B14F-4D97-AF65-F5344CB8AC3E}">
        <p14:creationId xmlns:p14="http://schemas.microsoft.com/office/powerpoint/2010/main" val="383856573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idx="4294967295"/>
          </p:nvPr>
        </p:nvSpPr>
        <p:spPr>
          <a:xfrm>
            <a:off x="1165225" y="277813"/>
            <a:ext cx="7978775" cy="1143000"/>
          </a:xfrm>
        </p:spPr>
        <p:txBody>
          <a:bodyPr rtlCol="0">
            <a:normAutofit fontScale="90000"/>
          </a:bodyPr>
          <a:lstStyle/>
          <a:p>
            <a:pPr eaLnBrk="1" fontAlgn="auto" hangingPunct="1">
              <a:spcAft>
                <a:spcPts val="0"/>
              </a:spcAft>
              <a:defRPr/>
            </a:pPr>
            <a:r>
              <a:rPr lang="hu-HU" sz="3800">
                <a:solidFill>
                  <a:schemeClr val="tx2">
                    <a:satMod val="130000"/>
                  </a:schemeClr>
                </a:solidFill>
              </a:rPr>
              <a:t>Szervezeti formák: Funkcionális szervezet</a:t>
            </a:r>
          </a:p>
        </p:txBody>
      </p:sp>
      <p:grpSp>
        <p:nvGrpSpPr>
          <p:cNvPr id="23555" name="Group 3"/>
          <p:cNvGrpSpPr>
            <a:grpSpLocks/>
          </p:cNvGrpSpPr>
          <p:nvPr/>
        </p:nvGrpSpPr>
        <p:grpSpPr bwMode="auto">
          <a:xfrm>
            <a:off x="539552" y="1484784"/>
            <a:ext cx="7920236" cy="4465166"/>
            <a:chOff x="322" y="1395"/>
            <a:chExt cx="4676" cy="1842"/>
          </a:xfrm>
        </p:grpSpPr>
        <p:sp>
          <p:nvSpPr>
            <p:cNvPr id="23556" name="Line 4"/>
            <p:cNvSpPr>
              <a:spLocks noChangeShapeType="1"/>
            </p:cNvSpPr>
            <p:nvPr/>
          </p:nvSpPr>
          <p:spPr bwMode="auto">
            <a:xfrm>
              <a:off x="672" y="1488"/>
              <a:ext cx="2160"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57" name="Line 5"/>
            <p:cNvSpPr>
              <a:spLocks noChangeShapeType="1"/>
            </p:cNvSpPr>
            <p:nvPr/>
          </p:nvSpPr>
          <p:spPr bwMode="auto">
            <a:xfrm>
              <a:off x="672" y="2160"/>
              <a:ext cx="4080"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58" name="Rectangle 6"/>
            <p:cNvSpPr>
              <a:spLocks noChangeArrowheads="1"/>
            </p:cNvSpPr>
            <p:nvPr/>
          </p:nvSpPr>
          <p:spPr bwMode="auto">
            <a:xfrm>
              <a:off x="2579" y="1395"/>
              <a:ext cx="548" cy="165"/>
            </a:xfrm>
            <a:prstGeom prst="rect">
              <a:avLst/>
            </a:prstGeom>
            <a:solidFill>
              <a:schemeClr val="bg1"/>
            </a:solidFill>
            <a:ln w="12700">
              <a:solidFill>
                <a:schemeClr val="tx1"/>
              </a:solidFill>
              <a:miter lim="800000"/>
              <a:headEnd/>
              <a:tailEnd/>
            </a:ln>
          </p:spPr>
          <p:txBody>
            <a:bodyPr/>
            <a:lstStyle/>
            <a:p>
              <a:endParaRPr lang="hu-HU"/>
            </a:p>
          </p:txBody>
        </p:sp>
        <p:sp>
          <p:nvSpPr>
            <p:cNvPr id="23559" name="Rectangle 7"/>
            <p:cNvSpPr>
              <a:spLocks noChangeArrowheads="1"/>
            </p:cNvSpPr>
            <p:nvPr/>
          </p:nvSpPr>
          <p:spPr bwMode="auto">
            <a:xfrm>
              <a:off x="2579" y="2052"/>
              <a:ext cx="548" cy="168"/>
            </a:xfrm>
            <a:prstGeom prst="rect">
              <a:avLst/>
            </a:prstGeom>
            <a:solidFill>
              <a:schemeClr val="bg1"/>
            </a:solidFill>
            <a:ln w="12700">
              <a:solidFill>
                <a:schemeClr val="tx1"/>
              </a:solidFill>
              <a:miter lim="800000"/>
              <a:headEnd/>
              <a:tailEnd/>
            </a:ln>
          </p:spPr>
          <p:txBody>
            <a:bodyPr/>
            <a:lstStyle/>
            <a:p>
              <a:endParaRPr lang="hu-HU"/>
            </a:p>
          </p:txBody>
        </p:sp>
        <p:sp>
          <p:nvSpPr>
            <p:cNvPr id="23560" name="Rectangle 8"/>
            <p:cNvSpPr>
              <a:spLocks noChangeArrowheads="1"/>
            </p:cNvSpPr>
            <p:nvPr/>
          </p:nvSpPr>
          <p:spPr bwMode="auto">
            <a:xfrm>
              <a:off x="3041" y="3072"/>
              <a:ext cx="236" cy="165"/>
            </a:xfrm>
            <a:prstGeom prst="rect">
              <a:avLst/>
            </a:prstGeom>
            <a:solidFill>
              <a:schemeClr val="bg1"/>
            </a:solidFill>
            <a:ln w="12700">
              <a:solidFill>
                <a:schemeClr val="tx1"/>
              </a:solidFill>
              <a:miter lim="800000"/>
              <a:headEnd/>
              <a:tailEnd/>
            </a:ln>
          </p:spPr>
          <p:txBody>
            <a:bodyPr/>
            <a:lstStyle/>
            <a:p>
              <a:endParaRPr lang="hu-HU"/>
            </a:p>
          </p:txBody>
        </p:sp>
        <p:sp>
          <p:nvSpPr>
            <p:cNvPr id="23561" name="Rectangle 9"/>
            <p:cNvSpPr>
              <a:spLocks noChangeArrowheads="1"/>
            </p:cNvSpPr>
            <p:nvPr/>
          </p:nvSpPr>
          <p:spPr bwMode="auto">
            <a:xfrm>
              <a:off x="2418" y="3072"/>
              <a:ext cx="236" cy="165"/>
            </a:xfrm>
            <a:prstGeom prst="rect">
              <a:avLst/>
            </a:prstGeom>
            <a:solidFill>
              <a:schemeClr val="bg1"/>
            </a:solidFill>
            <a:ln w="12700">
              <a:solidFill>
                <a:schemeClr val="tx1"/>
              </a:solidFill>
              <a:miter lim="800000"/>
              <a:headEnd/>
              <a:tailEnd/>
            </a:ln>
          </p:spPr>
          <p:txBody>
            <a:bodyPr/>
            <a:lstStyle/>
            <a:p>
              <a:endParaRPr lang="hu-HU"/>
            </a:p>
          </p:txBody>
        </p:sp>
        <p:sp>
          <p:nvSpPr>
            <p:cNvPr id="23562" name="Rectangle 10"/>
            <p:cNvSpPr>
              <a:spLocks noChangeArrowheads="1"/>
            </p:cNvSpPr>
            <p:nvPr/>
          </p:nvSpPr>
          <p:spPr bwMode="auto">
            <a:xfrm>
              <a:off x="2729" y="3072"/>
              <a:ext cx="237" cy="165"/>
            </a:xfrm>
            <a:prstGeom prst="rect">
              <a:avLst/>
            </a:prstGeom>
            <a:solidFill>
              <a:schemeClr val="bg1"/>
            </a:solidFill>
            <a:ln w="12700">
              <a:solidFill>
                <a:schemeClr val="tx1"/>
              </a:solidFill>
              <a:miter lim="800000"/>
              <a:headEnd/>
              <a:tailEnd/>
            </a:ln>
          </p:spPr>
          <p:txBody>
            <a:bodyPr/>
            <a:lstStyle/>
            <a:p>
              <a:endParaRPr lang="hu-HU"/>
            </a:p>
          </p:txBody>
        </p:sp>
        <p:sp>
          <p:nvSpPr>
            <p:cNvPr id="23563" name="Rectangle 11"/>
            <p:cNvSpPr>
              <a:spLocks noChangeArrowheads="1"/>
            </p:cNvSpPr>
            <p:nvPr/>
          </p:nvSpPr>
          <p:spPr bwMode="auto">
            <a:xfrm>
              <a:off x="322" y="1411"/>
              <a:ext cx="26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100">
                  <a:latin typeface="Times New Roman" pitchFamily="18" charset="0"/>
                </a:rPr>
                <a:t>1. szint</a:t>
              </a:r>
              <a:endParaRPr lang="hu-HU" sz="2400">
                <a:latin typeface="Times New Roman CE" charset="-18"/>
              </a:endParaRPr>
            </a:p>
          </p:txBody>
        </p:sp>
        <p:sp>
          <p:nvSpPr>
            <p:cNvPr id="23564" name="Rectangle 12"/>
            <p:cNvSpPr>
              <a:spLocks noChangeArrowheads="1"/>
            </p:cNvSpPr>
            <p:nvPr/>
          </p:nvSpPr>
          <p:spPr bwMode="auto">
            <a:xfrm>
              <a:off x="323" y="2109"/>
              <a:ext cx="26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100">
                  <a:latin typeface="Times New Roman" pitchFamily="18" charset="0"/>
                </a:rPr>
                <a:t>2. szint</a:t>
              </a:r>
              <a:endParaRPr lang="hu-HU" sz="2400">
                <a:latin typeface="Times New Roman CE" charset="-18"/>
              </a:endParaRPr>
            </a:p>
          </p:txBody>
        </p:sp>
        <p:sp>
          <p:nvSpPr>
            <p:cNvPr id="23565" name="Rectangle 13"/>
            <p:cNvSpPr>
              <a:spLocks noChangeArrowheads="1"/>
            </p:cNvSpPr>
            <p:nvPr/>
          </p:nvSpPr>
          <p:spPr bwMode="auto">
            <a:xfrm>
              <a:off x="1670" y="2052"/>
              <a:ext cx="551" cy="165"/>
            </a:xfrm>
            <a:prstGeom prst="rect">
              <a:avLst/>
            </a:prstGeom>
            <a:solidFill>
              <a:schemeClr val="bg1"/>
            </a:solidFill>
            <a:ln w="12700">
              <a:solidFill>
                <a:schemeClr val="tx1"/>
              </a:solidFill>
              <a:miter lim="800000"/>
              <a:headEnd/>
              <a:tailEnd/>
            </a:ln>
          </p:spPr>
          <p:txBody>
            <a:bodyPr/>
            <a:lstStyle/>
            <a:p>
              <a:endParaRPr lang="hu-HU"/>
            </a:p>
          </p:txBody>
        </p:sp>
        <p:sp>
          <p:nvSpPr>
            <p:cNvPr id="23566" name="Rectangle 14"/>
            <p:cNvSpPr>
              <a:spLocks noChangeArrowheads="1"/>
            </p:cNvSpPr>
            <p:nvPr/>
          </p:nvSpPr>
          <p:spPr bwMode="auto">
            <a:xfrm>
              <a:off x="790" y="2055"/>
              <a:ext cx="548" cy="168"/>
            </a:xfrm>
            <a:prstGeom prst="rect">
              <a:avLst/>
            </a:prstGeom>
            <a:solidFill>
              <a:schemeClr val="bg1"/>
            </a:solidFill>
            <a:ln w="12700">
              <a:solidFill>
                <a:schemeClr val="tx1"/>
              </a:solidFill>
              <a:miter lim="800000"/>
              <a:headEnd/>
              <a:tailEnd/>
            </a:ln>
          </p:spPr>
          <p:txBody>
            <a:bodyPr/>
            <a:lstStyle/>
            <a:p>
              <a:endParaRPr lang="hu-HU"/>
            </a:p>
          </p:txBody>
        </p:sp>
        <p:sp>
          <p:nvSpPr>
            <p:cNvPr id="23567" name="Rectangle 15"/>
            <p:cNvSpPr>
              <a:spLocks noChangeArrowheads="1"/>
            </p:cNvSpPr>
            <p:nvPr/>
          </p:nvSpPr>
          <p:spPr bwMode="auto">
            <a:xfrm>
              <a:off x="4448" y="2052"/>
              <a:ext cx="550" cy="165"/>
            </a:xfrm>
            <a:prstGeom prst="rect">
              <a:avLst/>
            </a:prstGeom>
            <a:solidFill>
              <a:schemeClr val="bg1"/>
            </a:solidFill>
            <a:ln w="12700">
              <a:solidFill>
                <a:schemeClr val="tx1"/>
              </a:solidFill>
              <a:miter lim="800000"/>
              <a:headEnd/>
              <a:tailEnd/>
            </a:ln>
          </p:spPr>
          <p:txBody>
            <a:bodyPr/>
            <a:lstStyle/>
            <a:p>
              <a:endParaRPr lang="hu-HU"/>
            </a:p>
          </p:txBody>
        </p:sp>
        <p:sp>
          <p:nvSpPr>
            <p:cNvPr id="23568" name="Line 16"/>
            <p:cNvSpPr>
              <a:spLocks noChangeShapeType="1"/>
            </p:cNvSpPr>
            <p:nvPr/>
          </p:nvSpPr>
          <p:spPr bwMode="auto">
            <a:xfrm>
              <a:off x="1060" y="1836"/>
              <a:ext cx="1"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3569" name="Line 17"/>
            <p:cNvSpPr>
              <a:spLocks noChangeShapeType="1"/>
            </p:cNvSpPr>
            <p:nvPr/>
          </p:nvSpPr>
          <p:spPr bwMode="auto">
            <a:xfrm>
              <a:off x="1943" y="1836"/>
              <a:ext cx="1" cy="21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3570" name="Line 18"/>
            <p:cNvSpPr>
              <a:spLocks noChangeShapeType="1"/>
            </p:cNvSpPr>
            <p:nvPr/>
          </p:nvSpPr>
          <p:spPr bwMode="auto">
            <a:xfrm>
              <a:off x="4721" y="1836"/>
              <a:ext cx="1" cy="21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3571" name="Line 19"/>
            <p:cNvSpPr>
              <a:spLocks noChangeShapeType="1"/>
            </p:cNvSpPr>
            <p:nvPr/>
          </p:nvSpPr>
          <p:spPr bwMode="auto">
            <a:xfrm>
              <a:off x="1060" y="2235"/>
              <a:ext cx="1" cy="2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3572" name="Line 20"/>
            <p:cNvSpPr>
              <a:spLocks noChangeShapeType="1"/>
            </p:cNvSpPr>
            <p:nvPr/>
          </p:nvSpPr>
          <p:spPr bwMode="auto">
            <a:xfrm>
              <a:off x="1943" y="2230"/>
              <a:ext cx="1" cy="2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3573" name="Line 21"/>
            <p:cNvSpPr>
              <a:spLocks noChangeShapeType="1"/>
            </p:cNvSpPr>
            <p:nvPr/>
          </p:nvSpPr>
          <p:spPr bwMode="auto">
            <a:xfrm>
              <a:off x="4721" y="2230"/>
              <a:ext cx="1" cy="2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3574" name="Rectangle 22"/>
            <p:cNvSpPr>
              <a:spLocks noChangeArrowheads="1"/>
            </p:cNvSpPr>
            <p:nvPr/>
          </p:nvSpPr>
          <p:spPr bwMode="auto">
            <a:xfrm>
              <a:off x="2592" y="1440"/>
              <a:ext cx="52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pPr algn="ctr"/>
              <a:r>
                <a:rPr lang="hu-HU" sz="1100">
                  <a:latin typeface="Times New Roman" pitchFamily="18" charset="0"/>
                </a:rPr>
                <a:t>Vezér</a:t>
              </a:r>
              <a:endParaRPr lang="hu-HU" sz="2400">
                <a:latin typeface="Times New Roman CE" charset="-18"/>
              </a:endParaRPr>
            </a:p>
          </p:txBody>
        </p:sp>
        <p:sp>
          <p:nvSpPr>
            <p:cNvPr id="23575" name="Rectangle 23"/>
            <p:cNvSpPr>
              <a:spLocks noChangeArrowheads="1"/>
            </p:cNvSpPr>
            <p:nvPr/>
          </p:nvSpPr>
          <p:spPr bwMode="auto">
            <a:xfrm>
              <a:off x="768" y="2064"/>
              <a:ext cx="57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pPr algn="ctr"/>
              <a:r>
                <a:rPr lang="hu-HU" sz="1100">
                  <a:latin typeface="Times New Roman" pitchFamily="18" charset="0"/>
                </a:rPr>
                <a:t>Műszaki</a:t>
              </a:r>
              <a:endParaRPr lang="hu-HU" sz="2400">
                <a:latin typeface="Times New Roman CE" charset="-18"/>
              </a:endParaRPr>
            </a:p>
          </p:txBody>
        </p:sp>
        <p:sp>
          <p:nvSpPr>
            <p:cNvPr id="23576" name="Rectangle 24"/>
            <p:cNvSpPr>
              <a:spLocks noChangeArrowheads="1"/>
            </p:cNvSpPr>
            <p:nvPr/>
          </p:nvSpPr>
          <p:spPr bwMode="auto">
            <a:xfrm>
              <a:off x="1680" y="2064"/>
              <a:ext cx="52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pPr algn="ctr"/>
              <a:r>
                <a:rPr lang="hu-HU" sz="1100">
                  <a:latin typeface="Times New Roman" pitchFamily="18" charset="0"/>
                </a:rPr>
                <a:t>Gazdasági</a:t>
              </a:r>
              <a:endParaRPr lang="hu-HU" sz="2400">
                <a:latin typeface="Times New Roman CE" charset="-18"/>
              </a:endParaRPr>
            </a:p>
          </p:txBody>
        </p:sp>
        <p:sp>
          <p:nvSpPr>
            <p:cNvPr id="23577" name="Rectangle 25"/>
            <p:cNvSpPr>
              <a:spLocks noChangeArrowheads="1"/>
            </p:cNvSpPr>
            <p:nvPr/>
          </p:nvSpPr>
          <p:spPr bwMode="auto">
            <a:xfrm>
              <a:off x="2592" y="2064"/>
              <a:ext cx="52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pPr algn="ctr"/>
              <a:r>
                <a:rPr lang="hu-HU" sz="1100">
                  <a:latin typeface="Times New Roman" pitchFamily="18" charset="0"/>
                </a:rPr>
                <a:t>Termelési</a:t>
              </a:r>
              <a:endParaRPr lang="hu-HU" sz="2400">
                <a:latin typeface="Times New Roman CE" charset="-18"/>
              </a:endParaRPr>
            </a:p>
          </p:txBody>
        </p:sp>
        <p:sp>
          <p:nvSpPr>
            <p:cNvPr id="23578" name="Rectangle 26"/>
            <p:cNvSpPr>
              <a:spLocks noChangeArrowheads="1"/>
            </p:cNvSpPr>
            <p:nvPr/>
          </p:nvSpPr>
          <p:spPr bwMode="auto">
            <a:xfrm>
              <a:off x="3487" y="2052"/>
              <a:ext cx="545" cy="165"/>
            </a:xfrm>
            <a:prstGeom prst="rect">
              <a:avLst/>
            </a:prstGeom>
            <a:solidFill>
              <a:schemeClr val="bg1"/>
            </a:solidFill>
            <a:ln w="12700">
              <a:solidFill>
                <a:schemeClr val="tx1"/>
              </a:solidFill>
              <a:miter lim="800000"/>
              <a:headEnd/>
              <a:tailEnd/>
            </a:ln>
          </p:spPr>
          <p:txBody>
            <a:bodyPr/>
            <a:lstStyle/>
            <a:p>
              <a:endParaRPr lang="hu-HU"/>
            </a:p>
          </p:txBody>
        </p:sp>
        <p:sp>
          <p:nvSpPr>
            <p:cNvPr id="23579" name="Rectangle 27"/>
            <p:cNvSpPr>
              <a:spLocks noChangeArrowheads="1"/>
            </p:cNvSpPr>
            <p:nvPr/>
          </p:nvSpPr>
          <p:spPr bwMode="auto">
            <a:xfrm>
              <a:off x="3504" y="2064"/>
              <a:ext cx="53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pPr algn="ctr"/>
              <a:r>
                <a:rPr lang="hu-HU" sz="1100">
                  <a:latin typeface="Times New Roman" pitchFamily="18" charset="0"/>
                </a:rPr>
                <a:t>Kereskedelmi</a:t>
              </a:r>
              <a:endParaRPr lang="hu-HU" sz="2400">
                <a:latin typeface="Times New Roman CE" charset="-18"/>
              </a:endParaRPr>
            </a:p>
          </p:txBody>
        </p:sp>
        <p:sp>
          <p:nvSpPr>
            <p:cNvPr id="23580" name="Rectangle 28"/>
            <p:cNvSpPr>
              <a:spLocks noChangeArrowheads="1"/>
            </p:cNvSpPr>
            <p:nvPr/>
          </p:nvSpPr>
          <p:spPr bwMode="auto">
            <a:xfrm>
              <a:off x="4622" y="206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pPr algn="ctr"/>
              <a:r>
                <a:rPr lang="hu-HU" sz="1100">
                  <a:latin typeface="Times New Roman" pitchFamily="18" charset="0"/>
                </a:rPr>
                <a:t>Humán</a:t>
              </a:r>
              <a:endParaRPr lang="hu-HU" sz="2400">
                <a:latin typeface="Times New Roman CE" charset="-18"/>
              </a:endParaRPr>
            </a:p>
          </p:txBody>
        </p:sp>
        <p:sp>
          <p:nvSpPr>
            <p:cNvPr id="23581" name="Rectangle 29"/>
            <p:cNvSpPr>
              <a:spLocks noChangeArrowheads="1"/>
            </p:cNvSpPr>
            <p:nvPr/>
          </p:nvSpPr>
          <p:spPr bwMode="auto">
            <a:xfrm>
              <a:off x="3462" y="3110"/>
              <a:ext cx="43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100">
                  <a:latin typeface="Times New Roman" pitchFamily="18" charset="0"/>
                </a:rPr>
                <a:t>Végrehajtás</a:t>
              </a:r>
              <a:endParaRPr lang="hu-HU" sz="2400">
                <a:latin typeface="Times New Roman CE" charset="-18"/>
              </a:endParaRPr>
            </a:p>
          </p:txBody>
        </p:sp>
        <p:sp>
          <p:nvSpPr>
            <p:cNvPr id="23582" name="Line 30"/>
            <p:cNvSpPr>
              <a:spLocks noChangeShapeType="1"/>
            </p:cNvSpPr>
            <p:nvPr/>
          </p:nvSpPr>
          <p:spPr bwMode="auto">
            <a:xfrm>
              <a:off x="1056" y="2256"/>
              <a:ext cx="1488"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83" name="Line 31"/>
            <p:cNvSpPr>
              <a:spLocks noChangeShapeType="1"/>
            </p:cNvSpPr>
            <p:nvPr/>
          </p:nvSpPr>
          <p:spPr bwMode="auto">
            <a:xfrm>
              <a:off x="2544" y="2880"/>
              <a:ext cx="62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84" name="Line 32"/>
            <p:cNvSpPr>
              <a:spLocks noChangeShapeType="1"/>
            </p:cNvSpPr>
            <p:nvPr/>
          </p:nvSpPr>
          <p:spPr bwMode="auto">
            <a:xfrm>
              <a:off x="2544" y="2880"/>
              <a:ext cx="0" cy="19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85" name="Line 33"/>
            <p:cNvSpPr>
              <a:spLocks noChangeShapeType="1"/>
            </p:cNvSpPr>
            <p:nvPr/>
          </p:nvSpPr>
          <p:spPr bwMode="auto">
            <a:xfrm>
              <a:off x="1056" y="2256"/>
              <a:ext cx="2112"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86" name="Line 34"/>
            <p:cNvSpPr>
              <a:spLocks noChangeShapeType="1"/>
            </p:cNvSpPr>
            <p:nvPr/>
          </p:nvSpPr>
          <p:spPr bwMode="auto">
            <a:xfrm flipH="1">
              <a:off x="2832" y="2256"/>
              <a:ext cx="912" cy="768"/>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87" name="Line 35"/>
            <p:cNvSpPr>
              <a:spLocks noChangeShapeType="1"/>
            </p:cNvSpPr>
            <p:nvPr/>
          </p:nvSpPr>
          <p:spPr bwMode="auto">
            <a:xfrm>
              <a:off x="1968" y="2256"/>
              <a:ext cx="864" cy="768"/>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88" name="Line 36"/>
            <p:cNvSpPr>
              <a:spLocks noChangeShapeType="1"/>
            </p:cNvSpPr>
            <p:nvPr/>
          </p:nvSpPr>
          <p:spPr bwMode="auto">
            <a:xfrm>
              <a:off x="1056" y="2256"/>
              <a:ext cx="1824"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89" name="Line 37"/>
            <p:cNvSpPr>
              <a:spLocks noChangeShapeType="1"/>
            </p:cNvSpPr>
            <p:nvPr/>
          </p:nvSpPr>
          <p:spPr bwMode="auto">
            <a:xfrm flipH="1">
              <a:off x="2544" y="2256"/>
              <a:ext cx="1200"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90" name="Line 38"/>
            <p:cNvSpPr>
              <a:spLocks noChangeShapeType="1"/>
            </p:cNvSpPr>
            <p:nvPr/>
          </p:nvSpPr>
          <p:spPr bwMode="auto">
            <a:xfrm>
              <a:off x="1968" y="2256"/>
              <a:ext cx="576"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91" name="Line 39"/>
            <p:cNvSpPr>
              <a:spLocks noChangeShapeType="1"/>
            </p:cNvSpPr>
            <p:nvPr/>
          </p:nvSpPr>
          <p:spPr bwMode="auto">
            <a:xfrm>
              <a:off x="3168" y="2880"/>
              <a:ext cx="0" cy="19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92" name="Line 40"/>
            <p:cNvSpPr>
              <a:spLocks noChangeShapeType="1"/>
            </p:cNvSpPr>
            <p:nvPr/>
          </p:nvSpPr>
          <p:spPr bwMode="auto">
            <a:xfrm flipH="1">
              <a:off x="3168" y="2256"/>
              <a:ext cx="576"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93" name="Line 41"/>
            <p:cNvSpPr>
              <a:spLocks noChangeShapeType="1"/>
            </p:cNvSpPr>
            <p:nvPr/>
          </p:nvSpPr>
          <p:spPr bwMode="auto">
            <a:xfrm>
              <a:off x="1968" y="2256"/>
              <a:ext cx="1200"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94" name="Line 42"/>
            <p:cNvSpPr>
              <a:spLocks noChangeShapeType="1"/>
            </p:cNvSpPr>
            <p:nvPr/>
          </p:nvSpPr>
          <p:spPr bwMode="auto">
            <a:xfrm flipH="1">
              <a:off x="2544" y="2256"/>
              <a:ext cx="2160"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95" name="Line 43"/>
            <p:cNvSpPr>
              <a:spLocks noChangeShapeType="1"/>
            </p:cNvSpPr>
            <p:nvPr/>
          </p:nvSpPr>
          <p:spPr bwMode="auto">
            <a:xfrm flipH="1">
              <a:off x="2832" y="2256"/>
              <a:ext cx="1872"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96" name="Line 44"/>
            <p:cNvSpPr>
              <a:spLocks noChangeShapeType="1"/>
            </p:cNvSpPr>
            <p:nvPr/>
          </p:nvSpPr>
          <p:spPr bwMode="auto">
            <a:xfrm flipH="1">
              <a:off x="3168" y="2256"/>
              <a:ext cx="1536" cy="816"/>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97" name="Line 45"/>
            <p:cNvSpPr>
              <a:spLocks noChangeShapeType="1"/>
            </p:cNvSpPr>
            <p:nvPr/>
          </p:nvSpPr>
          <p:spPr bwMode="auto">
            <a:xfrm>
              <a:off x="3792" y="1824"/>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3598" name="Line 46"/>
            <p:cNvSpPr>
              <a:spLocks noChangeShapeType="1"/>
            </p:cNvSpPr>
            <p:nvPr/>
          </p:nvSpPr>
          <p:spPr bwMode="auto">
            <a:xfrm>
              <a:off x="1056" y="1824"/>
              <a:ext cx="367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99" name="Line 47"/>
            <p:cNvSpPr>
              <a:spLocks noChangeShapeType="1"/>
            </p:cNvSpPr>
            <p:nvPr/>
          </p:nvSpPr>
          <p:spPr bwMode="auto">
            <a:xfrm>
              <a:off x="3792" y="2230"/>
              <a:ext cx="0" cy="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600" name="Line 48"/>
            <p:cNvSpPr>
              <a:spLocks noChangeShapeType="1"/>
            </p:cNvSpPr>
            <p:nvPr/>
          </p:nvSpPr>
          <p:spPr bwMode="auto">
            <a:xfrm>
              <a:off x="2854" y="1559"/>
              <a:ext cx="0" cy="49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601" name="Line 49"/>
            <p:cNvSpPr>
              <a:spLocks noChangeShapeType="1"/>
            </p:cNvSpPr>
            <p:nvPr/>
          </p:nvSpPr>
          <p:spPr bwMode="auto">
            <a:xfrm>
              <a:off x="2856" y="2230"/>
              <a:ext cx="0" cy="84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spTree>
    <p:extLst>
      <p:ext uri="{BB962C8B-B14F-4D97-AF65-F5344CB8AC3E}">
        <p14:creationId xmlns:p14="http://schemas.microsoft.com/office/powerpoint/2010/main" val="419589561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idx="4294967295"/>
          </p:nvPr>
        </p:nvSpPr>
        <p:spPr>
          <a:xfrm>
            <a:off x="1093788" y="277813"/>
            <a:ext cx="8050212" cy="1143000"/>
          </a:xfrm>
        </p:spPr>
        <p:txBody>
          <a:bodyPr rtlCol="0">
            <a:normAutofit fontScale="90000"/>
          </a:bodyPr>
          <a:lstStyle/>
          <a:p>
            <a:pPr eaLnBrk="1" fontAlgn="auto" hangingPunct="1">
              <a:spcAft>
                <a:spcPts val="0"/>
              </a:spcAft>
              <a:defRPr/>
            </a:pPr>
            <a:r>
              <a:rPr lang="hu-HU" sz="3800">
                <a:solidFill>
                  <a:schemeClr val="tx2">
                    <a:satMod val="130000"/>
                  </a:schemeClr>
                </a:solidFill>
              </a:rPr>
              <a:t>Szervezeti formák: Funkcionális szervezet</a:t>
            </a:r>
          </a:p>
        </p:txBody>
      </p:sp>
      <p:sp>
        <p:nvSpPr>
          <p:cNvPr id="24579" name="Rectangle 2"/>
          <p:cNvSpPr>
            <a:spLocks noGrp="1" noRot="1" noChangeArrowheads="1"/>
          </p:cNvSpPr>
          <p:nvPr>
            <p:ph idx="4294967295"/>
          </p:nvPr>
        </p:nvSpPr>
        <p:spPr>
          <a:xfrm>
            <a:off x="663575" y="1600200"/>
            <a:ext cx="8229600" cy="4525963"/>
          </a:xfrm>
        </p:spPr>
        <p:txBody>
          <a:bodyPr/>
          <a:lstStyle/>
          <a:p>
            <a:pPr eaLnBrk="1" hangingPunct="1">
              <a:lnSpc>
                <a:spcPct val="90000"/>
              </a:lnSpc>
            </a:pPr>
            <a:r>
              <a:rPr lang="hu-HU" sz="2400" smtClean="0"/>
              <a:t>Az egyes szakterületek önálló szervezeti egységben jelennek meg</a:t>
            </a:r>
          </a:p>
          <a:p>
            <a:pPr eaLnBrk="1" hangingPunct="1">
              <a:lnSpc>
                <a:spcPct val="90000"/>
              </a:lnSpc>
            </a:pPr>
            <a:r>
              <a:rPr lang="hu-HU" sz="2400" smtClean="0"/>
              <a:t>Speciális szakértelem szükségessége esetén alkalmas</a:t>
            </a:r>
          </a:p>
          <a:p>
            <a:pPr eaLnBrk="1" hangingPunct="1">
              <a:lnSpc>
                <a:spcPct val="90000"/>
              </a:lnSpc>
            </a:pPr>
            <a:r>
              <a:rPr lang="hu-HU" sz="2400" smtClean="0"/>
              <a:t>Problémás a más egységekkel való közreműködés</a:t>
            </a:r>
          </a:p>
          <a:p>
            <a:pPr eaLnBrk="1" hangingPunct="1">
              <a:lnSpc>
                <a:spcPct val="90000"/>
              </a:lnSpc>
            </a:pPr>
            <a:r>
              <a:rPr lang="hu-HU" sz="2400" smtClean="0"/>
              <a:t>A többvonalas irányítás miatt koordinációs problémák</a:t>
            </a:r>
          </a:p>
          <a:p>
            <a:pPr eaLnBrk="1" hangingPunct="1">
              <a:lnSpc>
                <a:spcPct val="90000"/>
              </a:lnSpc>
            </a:pPr>
            <a:endParaRPr lang="hu-HU" sz="2400" smtClean="0"/>
          </a:p>
          <a:p>
            <a:pPr eaLnBrk="1" hangingPunct="1">
              <a:lnSpc>
                <a:spcPct val="90000"/>
              </a:lnSpc>
            </a:pPr>
            <a:r>
              <a:rPr lang="hu-HU" sz="2400" smtClean="0"/>
              <a:t>Alkalmazhatóság: stabil környezet esetén, ahol nem jellemzőek a piaci, technológiai stb. változások</a:t>
            </a:r>
          </a:p>
        </p:txBody>
      </p:sp>
    </p:spTree>
    <p:extLst>
      <p:ext uri="{BB962C8B-B14F-4D97-AF65-F5344CB8AC3E}">
        <p14:creationId xmlns:p14="http://schemas.microsoft.com/office/powerpoint/2010/main" val="114248259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935038" y="277813"/>
            <a:ext cx="8208962" cy="1143000"/>
          </a:xfrm>
        </p:spPr>
        <p:txBody>
          <a:bodyPr>
            <a:normAutofit/>
          </a:bodyPr>
          <a:lstStyle/>
          <a:p>
            <a:pPr eaLnBrk="1" fontAlgn="auto" hangingPunct="1">
              <a:spcAft>
                <a:spcPts val="0"/>
              </a:spcAft>
              <a:defRPr/>
            </a:pPr>
            <a:r>
              <a:rPr lang="hu-HU" sz="3800" smtClean="0">
                <a:solidFill>
                  <a:schemeClr val="tx2">
                    <a:satMod val="130000"/>
                  </a:schemeClr>
                </a:solidFill>
              </a:rPr>
              <a:t>Szervezeti formák: Funkcionális szervezet</a:t>
            </a:r>
          </a:p>
        </p:txBody>
      </p:sp>
      <p:sp>
        <p:nvSpPr>
          <p:cNvPr id="25603" name="Rectangle 3"/>
          <p:cNvSpPr>
            <a:spLocks noGrp="1" noChangeArrowheads="1"/>
          </p:cNvSpPr>
          <p:nvPr>
            <p:ph idx="4294967295"/>
          </p:nvPr>
        </p:nvSpPr>
        <p:spPr>
          <a:xfrm>
            <a:off x="4781550" y="1773238"/>
            <a:ext cx="4362450" cy="4252912"/>
          </a:xfrm>
        </p:spPr>
        <p:txBody>
          <a:bodyPr/>
          <a:lstStyle/>
          <a:p>
            <a:pPr eaLnBrk="1" hangingPunct="1">
              <a:lnSpc>
                <a:spcPct val="80000"/>
              </a:lnSpc>
              <a:buFont typeface="Wingdings" pitchFamily="2" charset="2"/>
              <a:buNone/>
            </a:pPr>
            <a:r>
              <a:rPr lang="hu-HU" sz="2400" b="1" smtClean="0"/>
              <a:t>HÁTRÁNYOK:</a:t>
            </a:r>
          </a:p>
          <a:p>
            <a:pPr eaLnBrk="1" hangingPunct="1">
              <a:lnSpc>
                <a:spcPct val="80000"/>
              </a:lnSpc>
            </a:pPr>
            <a:r>
              <a:rPr lang="hu-HU" sz="2400" smtClean="0"/>
              <a:t>Nem adaptív szervezeti forma,</a:t>
            </a:r>
          </a:p>
          <a:p>
            <a:pPr eaLnBrk="1" hangingPunct="1">
              <a:lnSpc>
                <a:spcPct val="80000"/>
              </a:lnSpc>
            </a:pPr>
            <a:r>
              <a:rPr lang="hu-HU" sz="2400" smtClean="0"/>
              <a:t>Új igényre lassan reagál, nem tud a piac kihívásainak időre megfelelni,</a:t>
            </a:r>
          </a:p>
          <a:p>
            <a:pPr eaLnBrk="1" hangingPunct="1">
              <a:lnSpc>
                <a:spcPct val="80000"/>
              </a:lnSpc>
            </a:pPr>
            <a:r>
              <a:rPr lang="hu-HU" sz="2400" smtClean="0"/>
              <a:t>Széles termékválasztékot nem tud a rendszer kezelni az áttekinthetetlen anyagi és információs folyamatok, a hiányos koordináció miatt</a:t>
            </a:r>
          </a:p>
          <a:p>
            <a:pPr eaLnBrk="1" hangingPunct="1">
              <a:lnSpc>
                <a:spcPct val="80000"/>
              </a:lnSpc>
            </a:pPr>
            <a:r>
              <a:rPr lang="hu-HU" sz="2400" smtClean="0"/>
              <a:t>Felesleges tartalékok keletkeznek</a:t>
            </a:r>
          </a:p>
        </p:txBody>
      </p:sp>
      <p:sp>
        <p:nvSpPr>
          <p:cNvPr id="25604" name="Rectangle 4"/>
          <p:cNvSpPr>
            <a:spLocks noChangeArrowheads="1"/>
          </p:cNvSpPr>
          <p:nvPr/>
        </p:nvSpPr>
        <p:spPr bwMode="auto">
          <a:xfrm>
            <a:off x="673100" y="1700213"/>
            <a:ext cx="4259263" cy="396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hlink"/>
              </a:buClr>
              <a:buFont typeface="Wingdings" pitchFamily="2" charset="2"/>
              <a:buNone/>
            </a:pPr>
            <a:r>
              <a:rPr lang="hu-HU" sz="2400" b="1"/>
              <a:t>ELŐNYÖK:</a:t>
            </a:r>
          </a:p>
          <a:p>
            <a:pPr marL="342900" indent="-342900">
              <a:spcBef>
                <a:spcPct val="20000"/>
              </a:spcBef>
              <a:buClr>
                <a:schemeClr val="tx2"/>
              </a:buClr>
              <a:buFont typeface="Wingdings" pitchFamily="2" charset="2"/>
              <a:buChar char="§"/>
            </a:pPr>
            <a:r>
              <a:rPr lang="hu-HU" sz="2400"/>
              <a:t>A szakmai (funkcionális) specializáció, </a:t>
            </a:r>
          </a:p>
          <a:p>
            <a:pPr marL="342900" indent="-342900">
              <a:spcBef>
                <a:spcPct val="20000"/>
              </a:spcBef>
              <a:buClr>
                <a:schemeClr val="tx2"/>
              </a:buClr>
              <a:buFont typeface="Wingdings" pitchFamily="2" charset="2"/>
              <a:buChar char="§"/>
            </a:pPr>
            <a:r>
              <a:rPr lang="hu-HU" sz="2400"/>
              <a:t>A termelési  folyamatok célszerű  kialakítása és szabályozottsága növelik a termelékenységet,  </a:t>
            </a:r>
          </a:p>
          <a:p>
            <a:pPr marL="342900" indent="-342900">
              <a:spcBef>
                <a:spcPct val="20000"/>
              </a:spcBef>
              <a:buClr>
                <a:schemeClr val="tx2"/>
              </a:buClr>
              <a:buFont typeface="Wingdings" pitchFamily="2" charset="2"/>
              <a:buChar char="§"/>
            </a:pPr>
            <a:r>
              <a:rPr lang="hu-HU" sz="2400"/>
              <a:t>A gazdaságosság javul. </a:t>
            </a:r>
          </a:p>
        </p:txBody>
      </p:sp>
    </p:spTree>
    <p:extLst>
      <p:ext uri="{BB962C8B-B14F-4D97-AF65-F5344CB8AC3E}">
        <p14:creationId xmlns:p14="http://schemas.microsoft.com/office/powerpoint/2010/main" val="208111688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idx="4294967295"/>
          </p:nvPr>
        </p:nvSpPr>
        <p:spPr>
          <a:xfrm>
            <a:off x="1165225" y="277813"/>
            <a:ext cx="7978775" cy="1143000"/>
          </a:xfrm>
        </p:spPr>
        <p:txBody>
          <a:bodyPr rtlCol="0">
            <a:normAutofit fontScale="90000"/>
          </a:bodyPr>
          <a:lstStyle/>
          <a:p>
            <a:pPr eaLnBrk="1" fontAlgn="auto" hangingPunct="1">
              <a:spcAft>
                <a:spcPts val="0"/>
              </a:spcAft>
              <a:defRPr/>
            </a:pPr>
            <a:r>
              <a:rPr lang="hu-HU" sz="3800">
                <a:solidFill>
                  <a:schemeClr val="tx2">
                    <a:satMod val="130000"/>
                  </a:schemeClr>
                </a:solidFill>
              </a:rPr>
              <a:t>Szervezeti formák: Divízionális szervezet</a:t>
            </a:r>
          </a:p>
        </p:txBody>
      </p:sp>
      <p:grpSp>
        <p:nvGrpSpPr>
          <p:cNvPr id="26627" name="Group 3"/>
          <p:cNvGrpSpPr>
            <a:grpSpLocks/>
          </p:cNvGrpSpPr>
          <p:nvPr/>
        </p:nvGrpSpPr>
        <p:grpSpPr bwMode="auto">
          <a:xfrm>
            <a:off x="1128713" y="1700213"/>
            <a:ext cx="7620000" cy="4465637"/>
            <a:chOff x="810" y="1399"/>
            <a:chExt cx="3521" cy="1726"/>
          </a:xfrm>
        </p:grpSpPr>
        <p:sp>
          <p:nvSpPr>
            <p:cNvPr id="26628" name="Line 4"/>
            <p:cNvSpPr>
              <a:spLocks noChangeShapeType="1"/>
            </p:cNvSpPr>
            <p:nvPr/>
          </p:nvSpPr>
          <p:spPr bwMode="auto">
            <a:xfrm>
              <a:off x="1104" y="1488"/>
              <a:ext cx="1728"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29" name="Line 5"/>
            <p:cNvSpPr>
              <a:spLocks noChangeShapeType="1"/>
            </p:cNvSpPr>
            <p:nvPr/>
          </p:nvSpPr>
          <p:spPr bwMode="auto">
            <a:xfrm>
              <a:off x="1104" y="2400"/>
              <a:ext cx="2736"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30" name="Line 6"/>
            <p:cNvSpPr>
              <a:spLocks noChangeShapeType="1"/>
            </p:cNvSpPr>
            <p:nvPr/>
          </p:nvSpPr>
          <p:spPr bwMode="auto">
            <a:xfrm>
              <a:off x="1104" y="3072"/>
              <a:ext cx="3120"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31" name="Rectangle 7"/>
            <p:cNvSpPr>
              <a:spLocks noChangeArrowheads="1"/>
            </p:cNvSpPr>
            <p:nvPr/>
          </p:nvSpPr>
          <p:spPr bwMode="auto">
            <a:xfrm>
              <a:off x="2506" y="1399"/>
              <a:ext cx="513" cy="151"/>
            </a:xfrm>
            <a:prstGeom prst="rect">
              <a:avLst/>
            </a:prstGeom>
            <a:solidFill>
              <a:schemeClr val="bg1"/>
            </a:solidFill>
            <a:ln w="11113">
              <a:solidFill>
                <a:schemeClr val="tx1"/>
              </a:solidFill>
              <a:miter lim="800000"/>
              <a:headEnd/>
              <a:tailEnd/>
            </a:ln>
          </p:spPr>
          <p:txBody>
            <a:bodyPr/>
            <a:lstStyle/>
            <a:p>
              <a:endParaRPr lang="hu-HU"/>
            </a:p>
          </p:txBody>
        </p:sp>
        <p:sp>
          <p:nvSpPr>
            <p:cNvPr id="26632" name="Rectangle 8"/>
            <p:cNvSpPr>
              <a:spLocks noChangeArrowheads="1"/>
            </p:cNvSpPr>
            <p:nvPr/>
          </p:nvSpPr>
          <p:spPr bwMode="auto">
            <a:xfrm>
              <a:off x="1200" y="2976"/>
              <a:ext cx="221" cy="148"/>
            </a:xfrm>
            <a:prstGeom prst="rect">
              <a:avLst/>
            </a:prstGeom>
            <a:solidFill>
              <a:schemeClr val="bg1"/>
            </a:solidFill>
            <a:ln w="11113">
              <a:solidFill>
                <a:schemeClr val="tx1"/>
              </a:solidFill>
              <a:miter lim="800000"/>
              <a:headEnd/>
              <a:tailEnd/>
            </a:ln>
          </p:spPr>
          <p:txBody>
            <a:bodyPr/>
            <a:lstStyle/>
            <a:p>
              <a:endParaRPr lang="hu-HU"/>
            </a:p>
          </p:txBody>
        </p:sp>
        <p:sp>
          <p:nvSpPr>
            <p:cNvPr id="26633" name="Rectangle 9"/>
            <p:cNvSpPr>
              <a:spLocks noChangeArrowheads="1"/>
            </p:cNvSpPr>
            <p:nvPr/>
          </p:nvSpPr>
          <p:spPr bwMode="auto">
            <a:xfrm>
              <a:off x="1486" y="2976"/>
              <a:ext cx="221" cy="148"/>
            </a:xfrm>
            <a:prstGeom prst="rect">
              <a:avLst/>
            </a:prstGeom>
            <a:solidFill>
              <a:schemeClr val="bg1"/>
            </a:solidFill>
            <a:ln w="11113">
              <a:solidFill>
                <a:schemeClr val="tx1"/>
              </a:solidFill>
              <a:miter lim="800000"/>
              <a:headEnd/>
              <a:tailEnd/>
            </a:ln>
          </p:spPr>
          <p:txBody>
            <a:bodyPr/>
            <a:lstStyle/>
            <a:p>
              <a:endParaRPr lang="hu-HU"/>
            </a:p>
          </p:txBody>
        </p:sp>
        <p:sp>
          <p:nvSpPr>
            <p:cNvPr id="26634" name="Rectangle 10"/>
            <p:cNvSpPr>
              <a:spLocks noChangeArrowheads="1"/>
            </p:cNvSpPr>
            <p:nvPr/>
          </p:nvSpPr>
          <p:spPr bwMode="auto">
            <a:xfrm>
              <a:off x="1777" y="2973"/>
              <a:ext cx="222" cy="148"/>
            </a:xfrm>
            <a:prstGeom prst="rect">
              <a:avLst/>
            </a:prstGeom>
            <a:solidFill>
              <a:schemeClr val="bg1"/>
            </a:solidFill>
            <a:ln w="11113">
              <a:solidFill>
                <a:schemeClr val="tx1"/>
              </a:solidFill>
              <a:miter lim="800000"/>
              <a:headEnd/>
              <a:tailEnd/>
            </a:ln>
          </p:spPr>
          <p:txBody>
            <a:bodyPr/>
            <a:lstStyle/>
            <a:p>
              <a:endParaRPr lang="hu-HU"/>
            </a:p>
          </p:txBody>
        </p:sp>
        <p:sp>
          <p:nvSpPr>
            <p:cNvPr id="26635" name="Rectangle 11"/>
            <p:cNvSpPr>
              <a:spLocks noChangeArrowheads="1"/>
            </p:cNvSpPr>
            <p:nvPr/>
          </p:nvSpPr>
          <p:spPr bwMode="auto">
            <a:xfrm>
              <a:off x="2944" y="2976"/>
              <a:ext cx="221" cy="149"/>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6636" name="Rectangle 12"/>
            <p:cNvSpPr>
              <a:spLocks noChangeArrowheads="1"/>
            </p:cNvSpPr>
            <p:nvPr/>
          </p:nvSpPr>
          <p:spPr bwMode="auto">
            <a:xfrm>
              <a:off x="2361" y="2976"/>
              <a:ext cx="221" cy="149"/>
            </a:xfrm>
            <a:prstGeom prst="rect">
              <a:avLst/>
            </a:prstGeom>
            <a:solidFill>
              <a:schemeClr val="bg1"/>
            </a:solidFill>
            <a:ln w="11113">
              <a:solidFill>
                <a:schemeClr val="tx1"/>
              </a:solidFill>
              <a:miter lim="800000"/>
              <a:headEnd/>
              <a:tailEnd/>
            </a:ln>
          </p:spPr>
          <p:txBody>
            <a:bodyPr/>
            <a:lstStyle/>
            <a:p>
              <a:endParaRPr lang="hu-HU"/>
            </a:p>
          </p:txBody>
        </p:sp>
        <p:sp>
          <p:nvSpPr>
            <p:cNvPr id="26637" name="Rectangle 13"/>
            <p:cNvSpPr>
              <a:spLocks noChangeArrowheads="1"/>
            </p:cNvSpPr>
            <p:nvPr/>
          </p:nvSpPr>
          <p:spPr bwMode="auto">
            <a:xfrm>
              <a:off x="2652" y="2976"/>
              <a:ext cx="221" cy="149"/>
            </a:xfrm>
            <a:prstGeom prst="rect">
              <a:avLst/>
            </a:prstGeom>
            <a:solidFill>
              <a:schemeClr val="bg1"/>
            </a:solidFill>
            <a:ln w="11113">
              <a:solidFill>
                <a:schemeClr val="tx1"/>
              </a:solidFill>
              <a:miter lim="800000"/>
              <a:headEnd/>
              <a:tailEnd/>
            </a:ln>
          </p:spPr>
          <p:txBody>
            <a:bodyPr/>
            <a:lstStyle/>
            <a:p>
              <a:endParaRPr lang="hu-HU"/>
            </a:p>
          </p:txBody>
        </p:sp>
        <p:sp>
          <p:nvSpPr>
            <p:cNvPr id="26638" name="Rectangle 14"/>
            <p:cNvSpPr>
              <a:spLocks noChangeArrowheads="1"/>
            </p:cNvSpPr>
            <p:nvPr/>
          </p:nvSpPr>
          <p:spPr bwMode="auto">
            <a:xfrm>
              <a:off x="3527" y="2976"/>
              <a:ext cx="221" cy="148"/>
            </a:xfrm>
            <a:prstGeom prst="rect">
              <a:avLst/>
            </a:prstGeom>
            <a:solidFill>
              <a:schemeClr val="bg1"/>
            </a:solidFill>
            <a:ln w="11113">
              <a:solidFill>
                <a:schemeClr val="tx1"/>
              </a:solidFill>
              <a:miter lim="800000"/>
              <a:headEnd/>
              <a:tailEnd/>
            </a:ln>
          </p:spPr>
          <p:txBody>
            <a:bodyPr/>
            <a:lstStyle/>
            <a:p>
              <a:endParaRPr lang="hu-HU"/>
            </a:p>
          </p:txBody>
        </p:sp>
        <p:sp>
          <p:nvSpPr>
            <p:cNvPr id="26639" name="Rectangle 15"/>
            <p:cNvSpPr>
              <a:spLocks noChangeArrowheads="1"/>
            </p:cNvSpPr>
            <p:nvPr/>
          </p:nvSpPr>
          <p:spPr bwMode="auto">
            <a:xfrm>
              <a:off x="4110" y="2976"/>
              <a:ext cx="221" cy="148"/>
            </a:xfrm>
            <a:prstGeom prst="rect">
              <a:avLst/>
            </a:prstGeom>
            <a:solidFill>
              <a:schemeClr val="bg1"/>
            </a:solidFill>
            <a:ln w="11113">
              <a:solidFill>
                <a:schemeClr val="tx1"/>
              </a:solidFill>
              <a:miter lim="800000"/>
              <a:headEnd/>
              <a:tailEnd/>
            </a:ln>
          </p:spPr>
          <p:txBody>
            <a:bodyPr/>
            <a:lstStyle/>
            <a:p>
              <a:endParaRPr lang="hu-HU"/>
            </a:p>
          </p:txBody>
        </p:sp>
        <p:sp>
          <p:nvSpPr>
            <p:cNvPr id="26640" name="Rectangle 16"/>
            <p:cNvSpPr>
              <a:spLocks noChangeArrowheads="1"/>
            </p:cNvSpPr>
            <p:nvPr/>
          </p:nvSpPr>
          <p:spPr bwMode="auto">
            <a:xfrm>
              <a:off x="3818" y="2976"/>
              <a:ext cx="221" cy="148"/>
            </a:xfrm>
            <a:prstGeom prst="rect">
              <a:avLst/>
            </a:prstGeom>
            <a:solidFill>
              <a:schemeClr val="bg1"/>
            </a:solidFill>
            <a:ln w="11113">
              <a:solidFill>
                <a:schemeClr val="tx1"/>
              </a:solidFill>
              <a:miter lim="800000"/>
              <a:headEnd/>
              <a:tailEnd/>
            </a:ln>
          </p:spPr>
          <p:txBody>
            <a:bodyPr/>
            <a:lstStyle/>
            <a:p>
              <a:endParaRPr lang="hu-HU"/>
            </a:p>
          </p:txBody>
        </p:sp>
        <p:sp>
          <p:nvSpPr>
            <p:cNvPr id="26641" name="Line 17"/>
            <p:cNvSpPr>
              <a:spLocks noChangeShapeType="1"/>
            </p:cNvSpPr>
            <p:nvPr/>
          </p:nvSpPr>
          <p:spPr bwMode="auto">
            <a:xfrm>
              <a:off x="1593" y="2489"/>
              <a:ext cx="1" cy="487"/>
            </a:xfrm>
            <a:prstGeom prst="line">
              <a:avLst/>
            </a:prstGeom>
            <a:noFill/>
            <a:ln w="11176">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42" name="Line 18"/>
            <p:cNvSpPr>
              <a:spLocks noChangeShapeType="1"/>
            </p:cNvSpPr>
            <p:nvPr/>
          </p:nvSpPr>
          <p:spPr bwMode="auto">
            <a:xfrm>
              <a:off x="2761" y="2489"/>
              <a:ext cx="1" cy="487"/>
            </a:xfrm>
            <a:prstGeom prst="line">
              <a:avLst/>
            </a:prstGeom>
            <a:noFill/>
            <a:ln w="11176">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43" name="Line 19"/>
            <p:cNvSpPr>
              <a:spLocks noChangeShapeType="1"/>
            </p:cNvSpPr>
            <p:nvPr/>
          </p:nvSpPr>
          <p:spPr bwMode="auto">
            <a:xfrm>
              <a:off x="3928" y="2489"/>
              <a:ext cx="1" cy="487"/>
            </a:xfrm>
            <a:prstGeom prst="line">
              <a:avLst/>
            </a:prstGeom>
            <a:noFill/>
            <a:ln w="11176">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44" name="Rectangle 20"/>
            <p:cNvSpPr>
              <a:spLocks noChangeArrowheads="1"/>
            </p:cNvSpPr>
            <p:nvPr/>
          </p:nvSpPr>
          <p:spPr bwMode="auto">
            <a:xfrm>
              <a:off x="2704" y="1426"/>
              <a:ext cx="142"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Vezér</a:t>
              </a:r>
              <a:endParaRPr lang="hu-HU" sz="2400">
                <a:latin typeface="Times New Roman CE" charset="-18"/>
              </a:endParaRPr>
            </a:p>
          </p:txBody>
        </p:sp>
        <p:sp>
          <p:nvSpPr>
            <p:cNvPr id="26645" name="Rectangle 21"/>
            <p:cNvSpPr>
              <a:spLocks noChangeArrowheads="1"/>
            </p:cNvSpPr>
            <p:nvPr/>
          </p:nvSpPr>
          <p:spPr bwMode="auto">
            <a:xfrm>
              <a:off x="810" y="1440"/>
              <a:ext cx="170"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1. szint</a:t>
              </a:r>
              <a:endParaRPr lang="hu-HU" sz="2400">
                <a:latin typeface="Times New Roman CE" charset="-18"/>
              </a:endParaRPr>
            </a:p>
          </p:txBody>
        </p:sp>
        <p:sp>
          <p:nvSpPr>
            <p:cNvPr id="26646" name="Rectangle 22"/>
            <p:cNvSpPr>
              <a:spLocks noChangeArrowheads="1"/>
            </p:cNvSpPr>
            <p:nvPr/>
          </p:nvSpPr>
          <p:spPr bwMode="auto">
            <a:xfrm>
              <a:off x="810" y="2351"/>
              <a:ext cx="170"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2. szint</a:t>
              </a:r>
              <a:endParaRPr lang="hu-HU" sz="2400">
                <a:latin typeface="Times New Roman CE" charset="-18"/>
              </a:endParaRPr>
            </a:p>
          </p:txBody>
        </p:sp>
        <p:sp>
          <p:nvSpPr>
            <p:cNvPr id="26647" name="Rectangle 23"/>
            <p:cNvSpPr>
              <a:spLocks noChangeArrowheads="1"/>
            </p:cNvSpPr>
            <p:nvPr/>
          </p:nvSpPr>
          <p:spPr bwMode="auto">
            <a:xfrm>
              <a:off x="810" y="3024"/>
              <a:ext cx="170"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3. szint</a:t>
              </a:r>
              <a:endParaRPr lang="hu-HU" sz="2400">
                <a:latin typeface="Times New Roman CE" charset="-18"/>
              </a:endParaRPr>
            </a:p>
          </p:txBody>
        </p:sp>
        <p:sp>
          <p:nvSpPr>
            <p:cNvPr id="26648" name="Line 24"/>
            <p:cNvSpPr>
              <a:spLocks noChangeShapeType="1"/>
            </p:cNvSpPr>
            <p:nvPr/>
          </p:nvSpPr>
          <p:spPr bwMode="auto">
            <a:xfrm>
              <a:off x="2761" y="1552"/>
              <a:ext cx="1" cy="790"/>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49" name="Rectangle 25"/>
            <p:cNvSpPr>
              <a:spLocks noChangeArrowheads="1"/>
            </p:cNvSpPr>
            <p:nvPr/>
          </p:nvSpPr>
          <p:spPr bwMode="auto">
            <a:xfrm>
              <a:off x="1304" y="2342"/>
              <a:ext cx="585" cy="148"/>
            </a:xfrm>
            <a:prstGeom prst="rect">
              <a:avLst/>
            </a:prstGeom>
            <a:solidFill>
              <a:schemeClr val="bg1"/>
            </a:solidFill>
            <a:ln w="9525">
              <a:solidFill>
                <a:schemeClr val="tx1"/>
              </a:solidFill>
              <a:miter lim="800000"/>
              <a:headEnd/>
              <a:tailEnd/>
            </a:ln>
          </p:spPr>
          <p:txBody>
            <a:bodyPr/>
            <a:lstStyle/>
            <a:p>
              <a:endParaRPr lang="hu-HU"/>
            </a:p>
          </p:txBody>
        </p:sp>
        <p:sp>
          <p:nvSpPr>
            <p:cNvPr id="26650" name="Rectangle 26"/>
            <p:cNvSpPr>
              <a:spLocks noChangeArrowheads="1"/>
            </p:cNvSpPr>
            <p:nvPr/>
          </p:nvSpPr>
          <p:spPr bwMode="auto">
            <a:xfrm>
              <a:off x="1493" y="2356"/>
              <a:ext cx="234"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Divízió 1.</a:t>
              </a:r>
              <a:endParaRPr lang="hu-HU" sz="2400">
                <a:latin typeface="Times New Roman CE" charset="-18"/>
              </a:endParaRPr>
            </a:p>
          </p:txBody>
        </p:sp>
        <p:sp>
          <p:nvSpPr>
            <p:cNvPr id="26651" name="Rectangle 27"/>
            <p:cNvSpPr>
              <a:spLocks noChangeArrowheads="1"/>
            </p:cNvSpPr>
            <p:nvPr/>
          </p:nvSpPr>
          <p:spPr bwMode="auto">
            <a:xfrm>
              <a:off x="1291" y="3002"/>
              <a:ext cx="52"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M</a:t>
              </a:r>
              <a:endParaRPr lang="hu-HU" sz="2400">
                <a:latin typeface="Times New Roman CE" charset="-18"/>
              </a:endParaRPr>
            </a:p>
          </p:txBody>
        </p:sp>
        <p:sp>
          <p:nvSpPr>
            <p:cNvPr id="26652" name="Rectangle 28"/>
            <p:cNvSpPr>
              <a:spLocks noChangeArrowheads="1"/>
            </p:cNvSpPr>
            <p:nvPr/>
          </p:nvSpPr>
          <p:spPr bwMode="auto">
            <a:xfrm>
              <a:off x="2455" y="3002"/>
              <a:ext cx="52"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M</a:t>
              </a:r>
              <a:endParaRPr lang="hu-HU" sz="2400">
                <a:latin typeface="Times New Roman CE" charset="-18"/>
              </a:endParaRPr>
            </a:p>
          </p:txBody>
        </p:sp>
        <p:sp>
          <p:nvSpPr>
            <p:cNvPr id="26653" name="Rectangle 29"/>
            <p:cNvSpPr>
              <a:spLocks noChangeArrowheads="1"/>
            </p:cNvSpPr>
            <p:nvPr/>
          </p:nvSpPr>
          <p:spPr bwMode="auto">
            <a:xfrm>
              <a:off x="3625" y="3002"/>
              <a:ext cx="52"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M</a:t>
              </a:r>
              <a:endParaRPr lang="hu-HU" sz="2400">
                <a:latin typeface="Times New Roman CE" charset="-18"/>
              </a:endParaRPr>
            </a:p>
          </p:txBody>
        </p:sp>
        <p:sp>
          <p:nvSpPr>
            <p:cNvPr id="26654" name="Rectangle 30"/>
            <p:cNvSpPr>
              <a:spLocks noChangeArrowheads="1"/>
            </p:cNvSpPr>
            <p:nvPr/>
          </p:nvSpPr>
          <p:spPr bwMode="auto">
            <a:xfrm>
              <a:off x="1587" y="3002"/>
              <a:ext cx="36"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T</a:t>
              </a:r>
              <a:endParaRPr lang="hu-HU" sz="2400">
                <a:latin typeface="Times New Roman CE" charset="-18"/>
              </a:endParaRPr>
            </a:p>
          </p:txBody>
        </p:sp>
        <p:sp>
          <p:nvSpPr>
            <p:cNvPr id="26655" name="Rectangle 31"/>
            <p:cNvSpPr>
              <a:spLocks noChangeArrowheads="1"/>
            </p:cNvSpPr>
            <p:nvPr/>
          </p:nvSpPr>
          <p:spPr bwMode="auto">
            <a:xfrm>
              <a:off x="2757" y="3002"/>
              <a:ext cx="36"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T</a:t>
              </a:r>
              <a:endParaRPr lang="hu-HU" sz="2400">
                <a:latin typeface="Times New Roman CE" charset="-18"/>
              </a:endParaRPr>
            </a:p>
          </p:txBody>
        </p:sp>
        <p:sp>
          <p:nvSpPr>
            <p:cNvPr id="26656" name="Rectangle 32"/>
            <p:cNvSpPr>
              <a:spLocks noChangeArrowheads="1"/>
            </p:cNvSpPr>
            <p:nvPr/>
          </p:nvSpPr>
          <p:spPr bwMode="auto">
            <a:xfrm>
              <a:off x="3919" y="3002"/>
              <a:ext cx="36"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T</a:t>
              </a:r>
              <a:endParaRPr lang="hu-HU" sz="2400">
                <a:latin typeface="Times New Roman CE" charset="-18"/>
              </a:endParaRPr>
            </a:p>
          </p:txBody>
        </p:sp>
        <p:sp>
          <p:nvSpPr>
            <p:cNvPr id="26657" name="Rectangle 33"/>
            <p:cNvSpPr>
              <a:spLocks noChangeArrowheads="1"/>
            </p:cNvSpPr>
            <p:nvPr/>
          </p:nvSpPr>
          <p:spPr bwMode="auto">
            <a:xfrm>
              <a:off x="1877" y="3012"/>
              <a:ext cx="43"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K</a:t>
              </a:r>
              <a:endParaRPr lang="hu-HU" sz="2400">
                <a:latin typeface="Times New Roman CE" charset="-18"/>
              </a:endParaRPr>
            </a:p>
          </p:txBody>
        </p:sp>
        <p:sp>
          <p:nvSpPr>
            <p:cNvPr id="26658" name="Rectangle 34"/>
            <p:cNvSpPr>
              <a:spLocks noChangeArrowheads="1"/>
            </p:cNvSpPr>
            <p:nvPr/>
          </p:nvSpPr>
          <p:spPr bwMode="auto">
            <a:xfrm>
              <a:off x="3048" y="3002"/>
              <a:ext cx="42"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K</a:t>
              </a:r>
              <a:endParaRPr lang="hu-HU" sz="2400">
                <a:latin typeface="Times New Roman CE" charset="-18"/>
              </a:endParaRPr>
            </a:p>
          </p:txBody>
        </p:sp>
        <p:sp>
          <p:nvSpPr>
            <p:cNvPr id="26659" name="Rectangle 35"/>
            <p:cNvSpPr>
              <a:spLocks noChangeArrowheads="1"/>
            </p:cNvSpPr>
            <p:nvPr/>
          </p:nvSpPr>
          <p:spPr bwMode="auto">
            <a:xfrm>
              <a:off x="4211" y="3002"/>
              <a:ext cx="42"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K</a:t>
              </a:r>
              <a:endParaRPr lang="hu-HU" sz="2400">
                <a:latin typeface="Times New Roman CE" charset="-18"/>
              </a:endParaRPr>
            </a:p>
          </p:txBody>
        </p:sp>
        <p:sp>
          <p:nvSpPr>
            <p:cNvPr id="26660" name="Rectangle 36"/>
            <p:cNvSpPr>
              <a:spLocks noChangeArrowheads="1"/>
            </p:cNvSpPr>
            <p:nvPr/>
          </p:nvSpPr>
          <p:spPr bwMode="auto">
            <a:xfrm>
              <a:off x="2467" y="2342"/>
              <a:ext cx="586" cy="148"/>
            </a:xfrm>
            <a:prstGeom prst="rect">
              <a:avLst/>
            </a:prstGeom>
            <a:solidFill>
              <a:schemeClr val="bg1"/>
            </a:solidFill>
            <a:ln w="9525">
              <a:solidFill>
                <a:schemeClr val="tx1"/>
              </a:solidFill>
              <a:miter lim="800000"/>
              <a:headEnd/>
              <a:tailEnd/>
            </a:ln>
          </p:spPr>
          <p:txBody>
            <a:bodyPr/>
            <a:lstStyle/>
            <a:p>
              <a:endParaRPr lang="hu-HU"/>
            </a:p>
          </p:txBody>
        </p:sp>
        <p:sp>
          <p:nvSpPr>
            <p:cNvPr id="26661" name="Rectangle 37"/>
            <p:cNvSpPr>
              <a:spLocks noChangeArrowheads="1"/>
            </p:cNvSpPr>
            <p:nvPr/>
          </p:nvSpPr>
          <p:spPr bwMode="auto">
            <a:xfrm>
              <a:off x="2656" y="2356"/>
              <a:ext cx="235"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Divízió 2.</a:t>
              </a:r>
              <a:endParaRPr lang="hu-HU" sz="2400">
                <a:latin typeface="Times New Roman CE" charset="-18"/>
              </a:endParaRPr>
            </a:p>
          </p:txBody>
        </p:sp>
        <p:sp>
          <p:nvSpPr>
            <p:cNvPr id="26662" name="Rectangle 38"/>
            <p:cNvSpPr>
              <a:spLocks noChangeArrowheads="1"/>
            </p:cNvSpPr>
            <p:nvPr/>
          </p:nvSpPr>
          <p:spPr bwMode="auto">
            <a:xfrm>
              <a:off x="3639" y="2342"/>
              <a:ext cx="585" cy="148"/>
            </a:xfrm>
            <a:prstGeom prst="rect">
              <a:avLst/>
            </a:prstGeom>
            <a:solidFill>
              <a:schemeClr val="bg1"/>
            </a:solidFill>
            <a:ln w="9525">
              <a:solidFill>
                <a:schemeClr val="tx1"/>
              </a:solidFill>
              <a:miter lim="800000"/>
              <a:headEnd/>
              <a:tailEnd/>
            </a:ln>
          </p:spPr>
          <p:txBody>
            <a:bodyPr/>
            <a:lstStyle/>
            <a:p>
              <a:endParaRPr lang="hu-HU"/>
            </a:p>
          </p:txBody>
        </p:sp>
        <p:sp>
          <p:nvSpPr>
            <p:cNvPr id="26663" name="Rectangle 39"/>
            <p:cNvSpPr>
              <a:spLocks noChangeArrowheads="1"/>
            </p:cNvSpPr>
            <p:nvPr/>
          </p:nvSpPr>
          <p:spPr bwMode="auto">
            <a:xfrm>
              <a:off x="3827" y="2356"/>
              <a:ext cx="235"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Divízió 3.</a:t>
              </a:r>
              <a:endParaRPr lang="hu-HU" sz="2400">
                <a:latin typeface="Times New Roman CE" charset="-18"/>
              </a:endParaRPr>
            </a:p>
          </p:txBody>
        </p:sp>
        <p:sp>
          <p:nvSpPr>
            <p:cNvPr id="26664" name="Line 40"/>
            <p:cNvSpPr>
              <a:spLocks noChangeShapeType="1"/>
            </p:cNvSpPr>
            <p:nvPr/>
          </p:nvSpPr>
          <p:spPr bwMode="auto">
            <a:xfrm>
              <a:off x="1595" y="2121"/>
              <a:ext cx="1" cy="213"/>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65" name="Line 41"/>
            <p:cNvSpPr>
              <a:spLocks noChangeShapeType="1"/>
            </p:cNvSpPr>
            <p:nvPr/>
          </p:nvSpPr>
          <p:spPr bwMode="auto">
            <a:xfrm>
              <a:off x="3925" y="2121"/>
              <a:ext cx="3" cy="213"/>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66" name="Line 42"/>
            <p:cNvSpPr>
              <a:spLocks noChangeShapeType="1"/>
            </p:cNvSpPr>
            <p:nvPr/>
          </p:nvSpPr>
          <p:spPr bwMode="auto">
            <a:xfrm>
              <a:off x="1595" y="2113"/>
              <a:ext cx="2335" cy="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67" name="Line 43"/>
            <p:cNvSpPr>
              <a:spLocks noChangeShapeType="1"/>
            </p:cNvSpPr>
            <p:nvPr/>
          </p:nvSpPr>
          <p:spPr bwMode="auto">
            <a:xfrm>
              <a:off x="2176" y="1671"/>
              <a:ext cx="1186" cy="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68" name="Line 44"/>
            <p:cNvSpPr>
              <a:spLocks noChangeShapeType="1"/>
            </p:cNvSpPr>
            <p:nvPr/>
          </p:nvSpPr>
          <p:spPr bwMode="auto">
            <a:xfrm>
              <a:off x="3359" y="1676"/>
              <a:ext cx="3" cy="143"/>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69" name="Rectangle 45"/>
            <p:cNvSpPr>
              <a:spLocks noChangeArrowheads="1"/>
            </p:cNvSpPr>
            <p:nvPr/>
          </p:nvSpPr>
          <p:spPr bwMode="auto">
            <a:xfrm>
              <a:off x="1867" y="1829"/>
              <a:ext cx="586" cy="14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6670" name="Rectangle 46"/>
            <p:cNvSpPr>
              <a:spLocks noChangeArrowheads="1"/>
            </p:cNvSpPr>
            <p:nvPr/>
          </p:nvSpPr>
          <p:spPr bwMode="auto">
            <a:xfrm>
              <a:off x="2049" y="1844"/>
              <a:ext cx="249"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Váll. i. pü.</a:t>
              </a:r>
              <a:endParaRPr lang="hu-HU" sz="2400">
                <a:latin typeface="Times New Roman CE" charset="-18"/>
              </a:endParaRPr>
            </a:p>
          </p:txBody>
        </p:sp>
        <p:sp>
          <p:nvSpPr>
            <p:cNvPr id="26671" name="Rectangle 47"/>
            <p:cNvSpPr>
              <a:spLocks noChangeArrowheads="1"/>
            </p:cNvSpPr>
            <p:nvPr/>
          </p:nvSpPr>
          <p:spPr bwMode="auto">
            <a:xfrm>
              <a:off x="3048" y="1829"/>
              <a:ext cx="586" cy="14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6672" name="Rectangle 48"/>
            <p:cNvSpPr>
              <a:spLocks noChangeArrowheads="1"/>
            </p:cNvSpPr>
            <p:nvPr/>
          </p:nvSpPr>
          <p:spPr bwMode="auto">
            <a:xfrm>
              <a:off x="3243" y="1844"/>
              <a:ext cx="220"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Váll. i. ...</a:t>
              </a:r>
              <a:endParaRPr lang="hu-HU" sz="2400">
                <a:latin typeface="Times New Roman CE" charset="-18"/>
              </a:endParaRPr>
            </a:p>
          </p:txBody>
        </p:sp>
        <p:sp>
          <p:nvSpPr>
            <p:cNvPr id="26673" name="Line 49"/>
            <p:cNvSpPr>
              <a:spLocks noChangeShapeType="1"/>
            </p:cNvSpPr>
            <p:nvPr/>
          </p:nvSpPr>
          <p:spPr bwMode="auto">
            <a:xfrm>
              <a:off x="2169" y="1671"/>
              <a:ext cx="2" cy="144"/>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6674" name="Line 50"/>
            <p:cNvSpPr>
              <a:spLocks noChangeShapeType="1"/>
            </p:cNvSpPr>
            <p:nvPr/>
          </p:nvSpPr>
          <p:spPr bwMode="auto">
            <a:xfrm flipV="1">
              <a:off x="1296" y="2784"/>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75" name="Line 51"/>
            <p:cNvSpPr>
              <a:spLocks noChangeShapeType="1"/>
            </p:cNvSpPr>
            <p:nvPr/>
          </p:nvSpPr>
          <p:spPr bwMode="auto">
            <a:xfrm flipV="1">
              <a:off x="1872" y="2784"/>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76" name="Line 52"/>
            <p:cNvSpPr>
              <a:spLocks noChangeShapeType="1"/>
            </p:cNvSpPr>
            <p:nvPr/>
          </p:nvSpPr>
          <p:spPr bwMode="auto">
            <a:xfrm>
              <a:off x="1296" y="2784"/>
              <a:ext cx="5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77" name="Line 53"/>
            <p:cNvSpPr>
              <a:spLocks noChangeShapeType="1"/>
            </p:cNvSpPr>
            <p:nvPr/>
          </p:nvSpPr>
          <p:spPr bwMode="auto">
            <a:xfrm flipV="1">
              <a:off x="2492" y="2784"/>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78" name="Line 54"/>
            <p:cNvSpPr>
              <a:spLocks noChangeShapeType="1"/>
            </p:cNvSpPr>
            <p:nvPr/>
          </p:nvSpPr>
          <p:spPr bwMode="auto">
            <a:xfrm flipV="1">
              <a:off x="3068" y="2784"/>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79" name="Line 55"/>
            <p:cNvSpPr>
              <a:spLocks noChangeShapeType="1"/>
            </p:cNvSpPr>
            <p:nvPr/>
          </p:nvSpPr>
          <p:spPr bwMode="auto">
            <a:xfrm>
              <a:off x="2492" y="2784"/>
              <a:ext cx="5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80" name="Line 56"/>
            <p:cNvSpPr>
              <a:spLocks noChangeShapeType="1"/>
            </p:cNvSpPr>
            <p:nvPr/>
          </p:nvSpPr>
          <p:spPr bwMode="auto">
            <a:xfrm flipV="1">
              <a:off x="3644" y="2784"/>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81" name="Line 57"/>
            <p:cNvSpPr>
              <a:spLocks noChangeShapeType="1"/>
            </p:cNvSpPr>
            <p:nvPr/>
          </p:nvSpPr>
          <p:spPr bwMode="auto">
            <a:xfrm flipV="1">
              <a:off x="4220" y="2784"/>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82" name="Line 58"/>
            <p:cNvSpPr>
              <a:spLocks noChangeShapeType="1"/>
            </p:cNvSpPr>
            <p:nvPr/>
          </p:nvSpPr>
          <p:spPr bwMode="auto">
            <a:xfrm>
              <a:off x="3644" y="2784"/>
              <a:ext cx="5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spTree>
    <p:extLst>
      <p:ext uri="{BB962C8B-B14F-4D97-AF65-F5344CB8AC3E}">
        <p14:creationId xmlns:p14="http://schemas.microsoft.com/office/powerpoint/2010/main" val="16589975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idx="4294967295"/>
          </p:nvPr>
        </p:nvSpPr>
        <p:spPr>
          <a:xfrm>
            <a:off x="1238250" y="277813"/>
            <a:ext cx="7905750" cy="1143000"/>
          </a:xfrm>
        </p:spPr>
        <p:txBody>
          <a:bodyPr rtlCol="0">
            <a:normAutofit fontScale="90000"/>
          </a:bodyPr>
          <a:lstStyle/>
          <a:p>
            <a:pPr eaLnBrk="1" fontAlgn="auto" hangingPunct="1">
              <a:spcAft>
                <a:spcPts val="0"/>
              </a:spcAft>
              <a:defRPr/>
            </a:pPr>
            <a:r>
              <a:rPr lang="hu-HU" sz="3800">
                <a:solidFill>
                  <a:schemeClr val="tx2">
                    <a:satMod val="130000"/>
                  </a:schemeClr>
                </a:solidFill>
              </a:rPr>
              <a:t>Szervezeti formák: Divízionális szervezet</a:t>
            </a:r>
          </a:p>
        </p:txBody>
      </p:sp>
      <p:sp>
        <p:nvSpPr>
          <p:cNvPr id="27651" name="Rectangle 3"/>
          <p:cNvSpPr>
            <a:spLocks noGrp="1" noRot="1" noChangeArrowheads="1"/>
          </p:cNvSpPr>
          <p:nvPr>
            <p:ph idx="4294967295"/>
          </p:nvPr>
        </p:nvSpPr>
        <p:spPr>
          <a:xfrm>
            <a:off x="663575" y="1600200"/>
            <a:ext cx="8229600" cy="4525963"/>
          </a:xfrm>
        </p:spPr>
        <p:txBody>
          <a:bodyPr/>
          <a:lstStyle/>
          <a:p>
            <a:pPr eaLnBrk="1" hangingPunct="1"/>
            <a:r>
              <a:rPr lang="hu-HU" smtClean="0"/>
              <a:t>Alapvető egységei a nagy önállósággal rendelkező divíziók</a:t>
            </a:r>
          </a:p>
          <a:p>
            <a:pPr eaLnBrk="1" hangingPunct="1"/>
            <a:r>
              <a:rPr lang="hu-HU" smtClean="0"/>
              <a:t>Szervezésének alapelvei: termék, piac, területi elv</a:t>
            </a:r>
          </a:p>
          <a:p>
            <a:pPr eaLnBrk="1" hangingPunct="1"/>
            <a:r>
              <a:rPr lang="hu-HU" smtClean="0"/>
              <a:t>Divíziók önállósága: költségközpont, nyereség központ, beruházási központ</a:t>
            </a:r>
          </a:p>
          <a:p>
            <a:pPr eaLnBrk="1" hangingPunct="1"/>
            <a:r>
              <a:rPr lang="hu-HU" smtClean="0"/>
              <a:t>Stratégiai döntés a vállalati központ kezében, a stratégiai pedig a divízióknál</a:t>
            </a:r>
          </a:p>
        </p:txBody>
      </p:sp>
    </p:spTree>
    <p:extLst>
      <p:ext uri="{BB962C8B-B14F-4D97-AF65-F5344CB8AC3E}">
        <p14:creationId xmlns:p14="http://schemas.microsoft.com/office/powerpoint/2010/main" val="104211072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idx="4294967295"/>
          </p:nvPr>
        </p:nvSpPr>
        <p:spPr>
          <a:xfrm>
            <a:off x="611560" y="332656"/>
            <a:ext cx="8050212" cy="1143000"/>
          </a:xfrm>
        </p:spPr>
        <p:txBody>
          <a:bodyPr>
            <a:normAutofit/>
          </a:bodyPr>
          <a:lstStyle/>
          <a:p>
            <a:pPr eaLnBrk="1" fontAlgn="auto" hangingPunct="1">
              <a:spcAft>
                <a:spcPts val="0"/>
              </a:spcAft>
              <a:defRPr/>
            </a:pPr>
            <a:r>
              <a:rPr lang="hu-HU" sz="3800" dirty="0" smtClean="0">
                <a:solidFill>
                  <a:schemeClr val="tx2">
                    <a:satMod val="130000"/>
                  </a:schemeClr>
                </a:solidFill>
              </a:rPr>
              <a:t>Szervezeti formák: </a:t>
            </a:r>
            <a:r>
              <a:rPr lang="hu-HU" sz="3800" dirty="0" err="1" smtClean="0">
                <a:solidFill>
                  <a:schemeClr val="tx2">
                    <a:satMod val="130000"/>
                  </a:schemeClr>
                </a:solidFill>
              </a:rPr>
              <a:t>Divízionális</a:t>
            </a:r>
            <a:r>
              <a:rPr lang="hu-HU" sz="3800" dirty="0" smtClean="0">
                <a:solidFill>
                  <a:schemeClr val="tx2">
                    <a:satMod val="130000"/>
                  </a:schemeClr>
                </a:solidFill>
              </a:rPr>
              <a:t> </a:t>
            </a:r>
            <a:r>
              <a:rPr lang="hu-HU" sz="3800" dirty="0" smtClean="0">
                <a:solidFill>
                  <a:schemeClr val="tx2">
                    <a:satMod val="130000"/>
                  </a:schemeClr>
                </a:solidFill>
              </a:rPr>
              <a:t>szervezet</a:t>
            </a:r>
          </a:p>
        </p:txBody>
      </p:sp>
      <p:sp>
        <p:nvSpPr>
          <p:cNvPr id="28675" name="Rectangle 3"/>
          <p:cNvSpPr>
            <a:spLocks noGrp="1" noChangeArrowheads="1"/>
          </p:cNvSpPr>
          <p:nvPr>
            <p:ph idx="4294967295"/>
          </p:nvPr>
        </p:nvSpPr>
        <p:spPr>
          <a:xfrm>
            <a:off x="754063" y="1844675"/>
            <a:ext cx="4178300" cy="4114800"/>
          </a:xfrm>
        </p:spPr>
        <p:txBody>
          <a:bodyPr/>
          <a:lstStyle/>
          <a:p>
            <a:pPr eaLnBrk="1" hangingPunct="1">
              <a:lnSpc>
                <a:spcPct val="90000"/>
              </a:lnSpc>
              <a:buClr>
                <a:schemeClr val="tx2"/>
              </a:buClr>
              <a:buFont typeface="Wingdings" pitchFamily="2" charset="2"/>
              <a:buNone/>
            </a:pPr>
            <a:r>
              <a:rPr lang="hu-HU" sz="2400" b="1" dirty="0" smtClean="0"/>
              <a:t>ELŐNY</a:t>
            </a:r>
            <a:r>
              <a:rPr lang="hu-HU" sz="2400" b="1" dirty="0" smtClean="0">
                <a:latin typeface="Garamond" pitchFamily="18" charset="0"/>
              </a:rPr>
              <a:t>Ö</a:t>
            </a:r>
            <a:r>
              <a:rPr lang="hu-HU" sz="2400" b="1" dirty="0" smtClean="0"/>
              <a:t>K: </a:t>
            </a:r>
          </a:p>
          <a:p>
            <a:pPr eaLnBrk="1" hangingPunct="1">
              <a:lnSpc>
                <a:spcPct val="90000"/>
              </a:lnSpc>
              <a:buClr>
                <a:schemeClr val="tx2"/>
              </a:buClr>
            </a:pPr>
            <a:r>
              <a:rPr lang="hu-HU" sz="2400" dirty="0" smtClean="0"/>
              <a:t>Adaptivit</a:t>
            </a:r>
            <a:r>
              <a:rPr lang="hu-HU" sz="2400" dirty="0" smtClean="0">
                <a:latin typeface="Garamond" pitchFamily="18" charset="0"/>
              </a:rPr>
              <a:t>á</a:t>
            </a:r>
            <a:r>
              <a:rPr lang="hu-HU" sz="2400" dirty="0" smtClean="0"/>
              <a:t>s, </a:t>
            </a:r>
          </a:p>
          <a:p>
            <a:pPr eaLnBrk="1" hangingPunct="1">
              <a:lnSpc>
                <a:spcPct val="90000"/>
              </a:lnSpc>
              <a:buClr>
                <a:schemeClr val="tx2"/>
              </a:buClr>
            </a:pPr>
            <a:r>
              <a:rPr lang="hu-HU" sz="2400" dirty="0" smtClean="0"/>
              <a:t>Piaci orient</a:t>
            </a:r>
            <a:r>
              <a:rPr lang="hu-HU" sz="2400" dirty="0" smtClean="0">
                <a:latin typeface="Garamond" pitchFamily="18" charset="0"/>
              </a:rPr>
              <a:t>á</a:t>
            </a:r>
            <a:r>
              <a:rPr lang="hu-HU" sz="2400" dirty="0" smtClean="0"/>
              <a:t>ci</a:t>
            </a:r>
            <a:r>
              <a:rPr lang="hu-HU" sz="2400" dirty="0" smtClean="0">
                <a:latin typeface="Garamond" pitchFamily="18" charset="0"/>
              </a:rPr>
              <a:t>ó</a:t>
            </a:r>
            <a:r>
              <a:rPr lang="hu-HU" sz="2400" dirty="0" smtClean="0"/>
              <a:t>, </a:t>
            </a:r>
          </a:p>
          <a:p>
            <a:pPr eaLnBrk="1" hangingPunct="1">
              <a:lnSpc>
                <a:spcPct val="90000"/>
              </a:lnSpc>
              <a:buClr>
                <a:schemeClr val="tx2"/>
              </a:buClr>
            </a:pPr>
            <a:r>
              <a:rPr lang="hu-HU" sz="2400" dirty="0" smtClean="0"/>
              <a:t>A piaci v</a:t>
            </a:r>
            <a:r>
              <a:rPr lang="hu-HU" sz="2400" dirty="0" smtClean="0">
                <a:latin typeface="Garamond" pitchFamily="18" charset="0"/>
              </a:rPr>
              <a:t>á</a:t>
            </a:r>
            <a:r>
              <a:rPr lang="hu-HU" sz="2400" dirty="0" smtClean="0"/>
              <a:t>ltoz</a:t>
            </a:r>
            <a:r>
              <a:rPr lang="hu-HU" sz="2400" dirty="0" smtClean="0">
                <a:latin typeface="Garamond" pitchFamily="18" charset="0"/>
              </a:rPr>
              <a:t>á</a:t>
            </a:r>
            <a:r>
              <a:rPr lang="hu-HU" sz="2400" dirty="0" smtClean="0"/>
              <a:t>sok az elk</a:t>
            </a:r>
            <a:r>
              <a:rPr lang="hu-HU" sz="2400" dirty="0" smtClean="0">
                <a:latin typeface="Garamond" pitchFamily="18" charset="0"/>
              </a:rPr>
              <a:t>ü</a:t>
            </a:r>
            <a:r>
              <a:rPr lang="hu-HU" sz="2400" dirty="0" smtClean="0"/>
              <a:t>l</a:t>
            </a:r>
            <a:r>
              <a:rPr lang="hu-HU" sz="2400" dirty="0" smtClean="0">
                <a:latin typeface="Garamond" pitchFamily="18" charset="0"/>
              </a:rPr>
              <a:t>ö</a:t>
            </a:r>
            <a:r>
              <a:rPr lang="hu-HU" sz="2400" dirty="0" smtClean="0"/>
              <a:t>n</a:t>
            </a:r>
            <a:r>
              <a:rPr lang="hu-HU" sz="2400" dirty="0" smtClean="0">
                <a:latin typeface="Garamond" pitchFamily="18" charset="0"/>
              </a:rPr>
              <a:t>ü</a:t>
            </a:r>
            <a:r>
              <a:rPr lang="hu-HU" sz="2400" dirty="0" smtClean="0"/>
              <a:t>lt div</a:t>
            </a:r>
            <a:r>
              <a:rPr lang="hu-HU" sz="2400" dirty="0" smtClean="0">
                <a:latin typeface="Garamond" pitchFamily="18" charset="0"/>
              </a:rPr>
              <a:t>í</a:t>
            </a:r>
            <a:r>
              <a:rPr lang="hu-HU" sz="2400" dirty="0" smtClean="0"/>
              <a:t>zi</a:t>
            </a:r>
            <a:r>
              <a:rPr lang="hu-HU" sz="2400" dirty="0" smtClean="0">
                <a:latin typeface="Garamond" pitchFamily="18" charset="0"/>
              </a:rPr>
              <a:t>ó</a:t>
            </a:r>
            <a:r>
              <a:rPr lang="hu-HU" sz="2400" dirty="0" smtClean="0"/>
              <a:t>kra hatnak, </a:t>
            </a:r>
          </a:p>
          <a:p>
            <a:pPr eaLnBrk="1" hangingPunct="1">
              <a:lnSpc>
                <a:spcPct val="90000"/>
              </a:lnSpc>
              <a:buClr>
                <a:schemeClr val="tx2"/>
              </a:buClr>
            </a:pPr>
            <a:r>
              <a:rPr lang="hu-HU" sz="2400" dirty="0" smtClean="0"/>
              <a:t>A kock</a:t>
            </a:r>
            <a:r>
              <a:rPr lang="hu-HU" sz="2400" dirty="0" smtClean="0">
                <a:latin typeface="Garamond" pitchFamily="18" charset="0"/>
              </a:rPr>
              <a:t>á</a:t>
            </a:r>
            <a:r>
              <a:rPr lang="hu-HU" sz="2400" dirty="0" smtClean="0"/>
              <a:t>zat viszonylag kisebb,</a:t>
            </a:r>
          </a:p>
          <a:p>
            <a:pPr eaLnBrk="1" hangingPunct="1">
              <a:lnSpc>
                <a:spcPct val="90000"/>
              </a:lnSpc>
              <a:buClr>
                <a:schemeClr val="tx2"/>
              </a:buClr>
            </a:pPr>
            <a:r>
              <a:rPr lang="hu-HU" sz="2400" dirty="0" smtClean="0">
                <a:latin typeface="Garamond" pitchFamily="18" charset="0"/>
              </a:rPr>
              <a:t>É</a:t>
            </a:r>
            <a:r>
              <a:rPr lang="hu-HU" sz="2400" dirty="0" smtClean="0"/>
              <a:t>rv</a:t>
            </a:r>
            <a:r>
              <a:rPr lang="hu-HU" sz="2400" dirty="0" smtClean="0">
                <a:latin typeface="Garamond" pitchFamily="18" charset="0"/>
              </a:rPr>
              <a:t>é</a:t>
            </a:r>
            <a:r>
              <a:rPr lang="hu-HU" sz="2400" dirty="0" smtClean="0"/>
              <a:t>nyes</a:t>
            </a:r>
            <a:r>
              <a:rPr lang="hu-HU" sz="2400" dirty="0" smtClean="0">
                <a:latin typeface="Garamond" pitchFamily="18" charset="0"/>
              </a:rPr>
              <a:t>ü</a:t>
            </a:r>
            <a:r>
              <a:rPr lang="hu-HU" sz="2400" dirty="0" smtClean="0"/>
              <a:t>l az </a:t>
            </a:r>
            <a:r>
              <a:rPr lang="hu-HU" sz="2400" dirty="0" smtClean="0">
                <a:latin typeface="Garamond" pitchFamily="18" charset="0"/>
              </a:rPr>
              <a:t>ö</a:t>
            </a:r>
            <a:r>
              <a:rPr lang="hu-HU" sz="2400" dirty="0" smtClean="0"/>
              <a:t>n</a:t>
            </a:r>
            <a:r>
              <a:rPr lang="hu-HU" sz="2400" dirty="0" smtClean="0">
                <a:latin typeface="Garamond" pitchFamily="18" charset="0"/>
              </a:rPr>
              <a:t>á</a:t>
            </a:r>
            <a:r>
              <a:rPr lang="hu-HU" sz="2400" dirty="0" smtClean="0"/>
              <a:t>ll</a:t>
            </a:r>
            <a:r>
              <a:rPr lang="hu-HU" sz="2400" dirty="0" smtClean="0">
                <a:latin typeface="Garamond" pitchFamily="18" charset="0"/>
              </a:rPr>
              <a:t>ó</a:t>
            </a:r>
            <a:r>
              <a:rPr lang="hu-HU" sz="2400" dirty="0" smtClean="0"/>
              <a:t>s</a:t>
            </a:r>
            <a:r>
              <a:rPr lang="hu-HU" sz="2400" dirty="0" smtClean="0">
                <a:latin typeface="Garamond" pitchFamily="18" charset="0"/>
              </a:rPr>
              <a:t>á</a:t>
            </a:r>
            <a:r>
              <a:rPr lang="hu-HU" sz="2400" dirty="0" smtClean="0"/>
              <a:t>gb</a:t>
            </a:r>
            <a:r>
              <a:rPr lang="hu-HU" sz="2400" dirty="0" smtClean="0">
                <a:latin typeface="Garamond" pitchFamily="18" charset="0"/>
              </a:rPr>
              <a:t>ó</a:t>
            </a:r>
            <a:r>
              <a:rPr lang="hu-HU" sz="2400" dirty="0" smtClean="0"/>
              <a:t>l, felelőss</a:t>
            </a:r>
            <a:r>
              <a:rPr lang="hu-HU" sz="2400" dirty="0" smtClean="0">
                <a:latin typeface="Garamond" pitchFamily="18" charset="0"/>
              </a:rPr>
              <a:t>é</a:t>
            </a:r>
            <a:r>
              <a:rPr lang="hu-HU" sz="2400" dirty="0" smtClean="0"/>
              <a:t>gv</a:t>
            </a:r>
            <a:r>
              <a:rPr lang="hu-HU" sz="2400" dirty="0" smtClean="0">
                <a:latin typeface="Garamond" pitchFamily="18" charset="0"/>
              </a:rPr>
              <a:t>á</a:t>
            </a:r>
            <a:r>
              <a:rPr lang="hu-HU" sz="2400" dirty="0" smtClean="0"/>
              <a:t>llal</a:t>
            </a:r>
            <a:r>
              <a:rPr lang="hu-HU" sz="2400" dirty="0" smtClean="0">
                <a:latin typeface="Garamond" pitchFamily="18" charset="0"/>
              </a:rPr>
              <a:t>á</a:t>
            </a:r>
            <a:r>
              <a:rPr lang="hu-HU" sz="2400" dirty="0" smtClean="0"/>
              <a:t>sb</a:t>
            </a:r>
            <a:r>
              <a:rPr lang="hu-HU" sz="2400" dirty="0" smtClean="0">
                <a:latin typeface="Garamond" pitchFamily="18" charset="0"/>
              </a:rPr>
              <a:t>ó</a:t>
            </a:r>
            <a:r>
              <a:rPr lang="hu-HU" sz="2400" dirty="0" smtClean="0"/>
              <a:t>l sz</a:t>
            </a:r>
            <a:r>
              <a:rPr lang="hu-HU" sz="2400" dirty="0" smtClean="0">
                <a:latin typeface="Garamond" pitchFamily="18" charset="0"/>
              </a:rPr>
              <a:t>á</a:t>
            </a:r>
            <a:r>
              <a:rPr lang="hu-HU" sz="2400" dirty="0" smtClean="0"/>
              <a:t>rmaz</a:t>
            </a:r>
            <a:r>
              <a:rPr lang="hu-HU" sz="2400" dirty="0" smtClean="0">
                <a:latin typeface="Garamond" pitchFamily="18" charset="0"/>
              </a:rPr>
              <a:t>ó</a:t>
            </a:r>
            <a:r>
              <a:rPr lang="hu-HU" sz="2400" dirty="0" smtClean="0"/>
              <a:t> </a:t>
            </a:r>
            <a:r>
              <a:rPr lang="hu-HU" sz="2400" dirty="0" smtClean="0">
                <a:latin typeface="Garamond" pitchFamily="18" charset="0"/>
              </a:rPr>
              <a:t>ö</a:t>
            </a:r>
            <a:r>
              <a:rPr lang="hu-HU" sz="2400" dirty="0" smtClean="0"/>
              <a:t>szt</a:t>
            </a:r>
            <a:r>
              <a:rPr lang="hu-HU" sz="2400" dirty="0" smtClean="0">
                <a:latin typeface="Garamond" pitchFamily="18" charset="0"/>
              </a:rPr>
              <a:t>ö</a:t>
            </a:r>
            <a:r>
              <a:rPr lang="hu-HU" sz="2400" dirty="0" smtClean="0"/>
              <a:t>nző erő. </a:t>
            </a:r>
          </a:p>
        </p:txBody>
      </p:sp>
      <p:sp>
        <p:nvSpPr>
          <p:cNvPr id="38916" name="Rectangle 4"/>
          <p:cNvSpPr>
            <a:spLocks noChangeArrowheads="1"/>
          </p:cNvSpPr>
          <p:nvPr/>
        </p:nvSpPr>
        <p:spPr bwMode="auto">
          <a:xfrm>
            <a:off x="5076825" y="1773238"/>
            <a:ext cx="3865563"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2"/>
              </a:buClr>
              <a:buFont typeface="Wingdings" pitchFamily="2" charset="2"/>
              <a:buNone/>
              <a:defRPr/>
            </a:pPr>
            <a:r>
              <a:rPr lang="hu-HU" sz="2400" b="1" dirty="0"/>
              <a:t>HÁTRÁNYOK:</a:t>
            </a:r>
          </a:p>
          <a:p>
            <a:pPr marL="365125" indent="-282575">
              <a:lnSpc>
                <a:spcPct val="90000"/>
              </a:lnSpc>
              <a:spcBef>
                <a:spcPts val="600"/>
              </a:spcBef>
              <a:buClr>
                <a:schemeClr val="tx2"/>
              </a:buClr>
              <a:buSzPct val="80000"/>
              <a:buFont typeface="Wingdings 2" pitchFamily="18" charset="2"/>
              <a:buChar char=""/>
              <a:defRPr/>
            </a:pPr>
            <a:r>
              <a:rPr lang="hu-HU" sz="2400" dirty="0">
                <a:latin typeface="+mn-lt"/>
              </a:rPr>
              <a:t>Az elkülönültség túlzott önállósághoz vezethet, ami a cég széthullását eredményezheti,</a:t>
            </a:r>
          </a:p>
          <a:p>
            <a:pPr marL="365125" indent="-282575">
              <a:lnSpc>
                <a:spcPct val="90000"/>
              </a:lnSpc>
              <a:spcBef>
                <a:spcPts val="600"/>
              </a:spcBef>
              <a:buClr>
                <a:schemeClr val="tx2"/>
              </a:buClr>
              <a:buSzPct val="80000"/>
              <a:buFont typeface="Wingdings 2" pitchFamily="18" charset="2"/>
              <a:buChar char=""/>
              <a:defRPr/>
            </a:pPr>
            <a:r>
              <a:rPr lang="hu-HU" sz="2400" dirty="0">
                <a:latin typeface="+mn-lt"/>
              </a:rPr>
              <a:t>A hatalmi harcok a divíziók között belső gyengítő hatásúak. </a:t>
            </a:r>
          </a:p>
        </p:txBody>
      </p:sp>
    </p:spTree>
    <p:extLst>
      <p:ext uri="{BB962C8B-B14F-4D97-AF65-F5344CB8AC3E}">
        <p14:creationId xmlns:p14="http://schemas.microsoft.com/office/powerpoint/2010/main" val="32994712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idx="4294967295"/>
          </p:nvPr>
        </p:nvSpPr>
        <p:spPr>
          <a:xfrm>
            <a:off x="0" y="274638"/>
            <a:ext cx="8229600" cy="1143000"/>
          </a:xfrm>
        </p:spPr>
        <p:txBody>
          <a:bodyPr/>
          <a:lstStyle/>
          <a:p>
            <a:pPr eaLnBrk="1" fontAlgn="auto" hangingPunct="1">
              <a:spcAft>
                <a:spcPts val="0"/>
              </a:spcAft>
              <a:defRPr/>
            </a:pPr>
            <a:r>
              <a:rPr lang="hu-HU" sz="3800" smtClean="0">
                <a:solidFill>
                  <a:schemeClr val="tx2">
                    <a:satMod val="130000"/>
                  </a:schemeClr>
                </a:solidFill>
              </a:rPr>
              <a:t>Szervezeti formák: Mátrix szervezet</a:t>
            </a:r>
          </a:p>
        </p:txBody>
      </p:sp>
      <p:grpSp>
        <p:nvGrpSpPr>
          <p:cNvPr id="29699" name="Group 3"/>
          <p:cNvGrpSpPr>
            <a:grpSpLocks/>
          </p:cNvGrpSpPr>
          <p:nvPr/>
        </p:nvGrpSpPr>
        <p:grpSpPr bwMode="auto">
          <a:xfrm>
            <a:off x="1106488" y="1916113"/>
            <a:ext cx="7137400" cy="4176712"/>
            <a:chOff x="697" y="1008"/>
            <a:chExt cx="4075" cy="2387"/>
          </a:xfrm>
        </p:grpSpPr>
        <p:sp>
          <p:nvSpPr>
            <p:cNvPr id="29700" name="Rectangle 4"/>
            <p:cNvSpPr>
              <a:spLocks noChangeArrowheads="1"/>
            </p:cNvSpPr>
            <p:nvPr/>
          </p:nvSpPr>
          <p:spPr bwMode="auto">
            <a:xfrm>
              <a:off x="2841" y="1008"/>
              <a:ext cx="488" cy="140"/>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9701" name="Line 5"/>
            <p:cNvSpPr>
              <a:spLocks noChangeShapeType="1"/>
            </p:cNvSpPr>
            <p:nvPr/>
          </p:nvSpPr>
          <p:spPr bwMode="auto">
            <a:xfrm>
              <a:off x="1650" y="1303"/>
              <a:ext cx="2883" cy="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02" name="Line 6"/>
            <p:cNvSpPr>
              <a:spLocks noChangeShapeType="1"/>
            </p:cNvSpPr>
            <p:nvPr/>
          </p:nvSpPr>
          <p:spPr bwMode="auto">
            <a:xfrm>
              <a:off x="3082" y="1148"/>
              <a:ext cx="1" cy="327"/>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03" name="Rectangle 7"/>
            <p:cNvSpPr>
              <a:spLocks noChangeArrowheads="1"/>
            </p:cNvSpPr>
            <p:nvPr/>
          </p:nvSpPr>
          <p:spPr bwMode="auto">
            <a:xfrm>
              <a:off x="1399" y="1462"/>
              <a:ext cx="486" cy="140"/>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9704" name="Rectangle 8"/>
            <p:cNvSpPr>
              <a:spLocks noChangeArrowheads="1"/>
            </p:cNvSpPr>
            <p:nvPr/>
          </p:nvSpPr>
          <p:spPr bwMode="auto">
            <a:xfrm>
              <a:off x="2131" y="1462"/>
              <a:ext cx="486" cy="140"/>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9705" name="Rectangle 9"/>
            <p:cNvSpPr>
              <a:spLocks noChangeArrowheads="1"/>
            </p:cNvSpPr>
            <p:nvPr/>
          </p:nvSpPr>
          <p:spPr bwMode="auto">
            <a:xfrm>
              <a:off x="4286" y="1462"/>
              <a:ext cx="486" cy="140"/>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9706" name="Rectangle 10"/>
            <p:cNvSpPr>
              <a:spLocks noChangeArrowheads="1"/>
            </p:cNvSpPr>
            <p:nvPr/>
          </p:nvSpPr>
          <p:spPr bwMode="auto">
            <a:xfrm>
              <a:off x="3570" y="1462"/>
              <a:ext cx="486" cy="140"/>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9707" name="Rectangle 11"/>
            <p:cNvSpPr>
              <a:spLocks noChangeArrowheads="1"/>
            </p:cNvSpPr>
            <p:nvPr/>
          </p:nvSpPr>
          <p:spPr bwMode="auto">
            <a:xfrm>
              <a:off x="697" y="1904"/>
              <a:ext cx="486" cy="142"/>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9708" name="Rectangle 12"/>
            <p:cNvSpPr>
              <a:spLocks noChangeArrowheads="1"/>
            </p:cNvSpPr>
            <p:nvPr/>
          </p:nvSpPr>
          <p:spPr bwMode="auto">
            <a:xfrm>
              <a:off x="704" y="2442"/>
              <a:ext cx="486" cy="143"/>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9709" name="Rectangle 13"/>
            <p:cNvSpPr>
              <a:spLocks noChangeArrowheads="1"/>
            </p:cNvSpPr>
            <p:nvPr/>
          </p:nvSpPr>
          <p:spPr bwMode="auto">
            <a:xfrm>
              <a:off x="704" y="2960"/>
              <a:ext cx="486" cy="141"/>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9710" name="Rectangle 14"/>
            <p:cNvSpPr>
              <a:spLocks noChangeArrowheads="1"/>
            </p:cNvSpPr>
            <p:nvPr/>
          </p:nvSpPr>
          <p:spPr bwMode="auto">
            <a:xfrm>
              <a:off x="2834" y="1466"/>
              <a:ext cx="485" cy="141"/>
            </a:xfrm>
            <a:prstGeom prst="rect">
              <a:avLst/>
            </a:prstGeom>
            <a:noFill/>
            <a:ln w="111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a:p>
          </p:txBody>
        </p:sp>
        <p:sp>
          <p:nvSpPr>
            <p:cNvPr id="29711" name="Line 15"/>
            <p:cNvSpPr>
              <a:spLocks noChangeShapeType="1"/>
            </p:cNvSpPr>
            <p:nvPr/>
          </p:nvSpPr>
          <p:spPr bwMode="auto">
            <a:xfrm>
              <a:off x="1646" y="1300"/>
              <a:ext cx="1" cy="17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12" name="Line 16"/>
            <p:cNvSpPr>
              <a:spLocks noChangeShapeType="1"/>
            </p:cNvSpPr>
            <p:nvPr/>
          </p:nvSpPr>
          <p:spPr bwMode="auto">
            <a:xfrm>
              <a:off x="3823" y="1300"/>
              <a:ext cx="1" cy="164"/>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13" name="Line 17"/>
            <p:cNvSpPr>
              <a:spLocks noChangeShapeType="1"/>
            </p:cNvSpPr>
            <p:nvPr/>
          </p:nvSpPr>
          <p:spPr bwMode="auto">
            <a:xfrm>
              <a:off x="2378" y="1300"/>
              <a:ext cx="1" cy="17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14" name="Line 18"/>
            <p:cNvSpPr>
              <a:spLocks noChangeShapeType="1"/>
            </p:cNvSpPr>
            <p:nvPr/>
          </p:nvSpPr>
          <p:spPr bwMode="auto">
            <a:xfrm>
              <a:off x="4530" y="1300"/>
              <a:ext cx="1" cy="17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15" name="Line 19"/>
            <p:cNvSpPr>
              <a:spLocks noChangeShapeType="1"/>
            </p:cNvSpPr>
            <p:nvPr/>
          </p:nvSpPr>
          <p:spPr bwMode="auto">
            <a:xfrm>
              <a:off x="1646" y="1595"/>
              <a:ext cx="1" cy="1793"/>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16" name="Line 20"/>
            <p:cNvSpPr>
              <a:spLocks noChangeShapeType="1"/>
            </p:cNvSpPr>
            <p:nvPr/>
          </p:nvSpPr>
          <p:spPr bwMode="auto">
            <a:xfrm>
              <a:off x="3085" y="1602"/>
              <a:ext cx="1" cy="179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17" name="Line 21"/>
            <p:cNvSpPr>
              <a:spLocks noChangeShapeType="1"/>
            </p:cNvSpPr>
            <p:nvPr/>
          </p:nvSpPr>
          <p:spPr bwMode="auto">
            <a:xfrm>
              <a:off x="2378" y="1602"/>
              <a:ext cx="1" cy="179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18" name="Line 22"/>
            <p:cNvSpPr>
              <a:spLocks noChangeShapeType="1"/>
            </p:cNvSpPr>
            <p:nvPr/>
          </p:nvSpPr>
          <p:spPr bwMode="auto">
            <a:xfrm>
              <a:off x="4533" y="1595"/>
              <a:ext cx="1" cy="179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19" name="Line 23"/>
            <p:cNvSpPr>
              <a:spLocks noChangeShapeType="1"/>
            </p:cNvSpPr>
            <p:nvPr/>
          </p:nvSpPr>
          <p:spPr bwMode="auto">
            <a:xfrm>
              <a:off x="3826" y="1602"/>
              <a:ext cx="1" cy="1793"/>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20" name="Line 24"/>
            <p:cNvSpPr>
              <a:spLocks noChangeShapeType="1"/>
            </p:cNvSpPr>
            <p:nvPr/>
          </p:nvSpPr>
          <p:spPr bwMode="auto">
            <a:xfrm>
              <a:off x="1188" y="1984"/>
              <a:ext cx="3342" cy="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21" name="Line 25"/>
            <p:cNvSpPr>
              <a:spLocks noChangeShapeType="1"/>
            </p:cNvSpPr>
            <p:nvPr/>
          </p:nvSpPr>
          <p:spPr bwMode="auto">
            <a:xfrm>
              <a:off x="1188" y="2507"/>
              <a:ext cx="3342" cy="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22" name="Line 26"/>
            <p:cNvSpPr>
              <a:spLocks noChangeShapeType="1"/>
            </p:cNvSpPr>
            <p:nvPr/>
          </p:nvSpPr>
          <p:spPr bwMode="auto">
            <a:xfrm>
              <a:off x="1188" y="3022"/>
              <a:ext cx="3342" cy="1"/>
            </a:xfrm>
            <a:prstGeom prst="line">
              <a:avLst/>
            </a:prstGeom>
            <a:noFill/>
            <a:ln w="11113">
              <a:solidFill>
                <a:schemeClr val="tx1"/>
              </a:solidFill>
              <a:round/>
              <a:headEnd/>
              <a:tailEnd/>
            </a:ln>
            <a:extLst>
              <a:ext uri="{909E8E84-426E-40DD-AFC4-6F175D3DCCD1}">
                <a14:hiddenFill xmlns:a14="http://schemas.microsoft.com/office/drawing/2010/main">
                  <a:noFill/>
                </a14:hiddenFill>
              </a:ext>
            </a:extLst>
          </p:spPr>
          <p:txBody>
            <a:bodyPr/>
            <a:lstStyle/>
            <a:p>
              <a:endParaRPr lang="hu-HU"/>
            </a:p>
          </p:txBody>
        </p:sp>
        <p:sp>
          <p:nvSpPr>
            <p:cNvPr id="29723" name="Rectangle 27"/>
            <p:cNvSpPr>
              <a:spLocks noChangeArrowheads="1"/>
            </p:cNvSpPr>
            <p:nvPr/>
          </p:nvSpPr>
          <p:spPr bwMode="auto">
            <a:xfrm>
              <a:off x="3019" y="1045"/>
              <a:ext cx="17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Vezér</a:t>
              </a:r>
              <a:endParaRPr lang="hu-HU" sz="2400">
                <a:latin typeface="Times New Roman CE" charset="-18"/>
              </a:endParaRPr>
            </a:p>
          </p:txBody>
        </p:sp>
        <p:sp>
          <p:nvSpPr>
            <p:cNvPr id="29724" name="Rectangle 28"/>
            <p:cNvSpPr>
              <a:spLocks noChangeArrowheads="1"/>
            </p:cNvSpPr>
            <p:nvPr/>
          </p:nvSpPr>
          <p:spPr bwMode="auto">
            <a:xfrm>
              <a:off x="826" y="1938"/>
              <a:ext cx="29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Termék 1.</a:t>
              </a:r>
              <a:endParaRPr lang="hu-HU" sz="2400">
                <a:latin typeface="Times New Roman CE" charset="-18"/>
              </a:endParaRPr>
            </a:p>
          </p:txBody>
        </p:sp>
        <p:sp>
          <p:nvSpPr>
            <p:cNvPr id="29725" name="Rectangle 29"/>
            <p:cNvSpPr>
              <a:spLocks noChangeArrowheads="1"/>
            </p:cNvSpPr>
            <p:nvPr/>
          </p:nvSpPr>
          <p:spPr bwMode="auto">
            <a:xfrm>
              <a:off x="1527" y="1498"/>
              <a:ext cx="25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Műszaki</a:t>
              </a:r>
              <a:endParaRPr lang="hu-HU" sz="2400">
                <a:latin typeface="Times New Roman CE" charset="-18"/>
              </a:endParaRPr>
            </a:p>
          </p:txBody>
        </p:sp>
        <p:sp>
          <p:nvSpPr>
            <p:cNvPr id="29726" name="Rectangle 30"/>
            <p:cNvSpPr>
              <a:spLocks noChangeArrowheads="1"/>
            </p:cNvSpPr>
            <p:nvPr/>
          </p:nvSpPr>
          <p:spPr bwMode="auto">
            <a:xfrm>
              <a:off x="2252" y="1496"/>
              <a:ext cx="30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Gazdasági</a:t>
              </a:r>
              <a:endParaRPr lang="hu-HU" sz="2400">
                <a:latin typeface="Times New Roman CE" charset="-18"/>
              </a:endParaRPr>
            </a:p>
          </p:txBody>
        </p:sp>
        <p:sp>
          <p:nvSpPr>
            <p:cNvPr id="29727" name="Rectangle 31"/>
            <p:cNvSpPr>
              <a:spLocks noChangeArrowheads="1"/>
            </p:cNvSpPr>
            <p:nvPr/>
          </p:nvSpPr>
          <p:spPr bwMode="auto">
            <a:xfrm>
              <a:off x="2956" y="1496"/>
              <a:ext cx="291"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Termelési</a:t>
              </a:r>
              <a:endParaRPr lang="hu-HU" sz="2400">
                <a:latin typeface="Times New Roman CE" charset="-18"/>
              </a:endParaRPr>
            </a:p>
          </p:txBody>
        </p:sp>
        <p:sp>
          <p:nvSpPr>
            <p:cNvPr id="29728" name="Rectangle 32"/>
            <p:cNvSpPr>
              <a:spLocks noChangeArrowheads="1"/>
            </p:cNvSpPr>
            <p:nvPr/>
          </p:nvSpPr>
          <p:spPr bwMode="auto">
            <a:xfrm>
              <a:off x="3552" y="1488"/>
              <a:ext cx="51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pPr algn="ctr"/>
              <a:r>
                <a:rPr lang="hu-HU" sz="1000">
                  <a:latin typeface="Times New Roman" pitchFamily="18" charset="0"/>
                </a:rPr>
                <a:t>Kereskedelmi</a:t>
              </a:r>
              <a:endParaRPr lang="hu-HU" sz="2400">
                <a:latin typeface="Times New Roman CE" charset="-18"/>
              </a:endParaRPr>
            </a:p>
          </p:txBody>
        </p:sp>
        <p:sp>
          <p:nvSpPr>
            <p:cNvPr id="29729" name="Rectangle 33"/>
            <p:cNvSpPr>
              <a:spLocks noChangeArrowheads="1"/>
            </p:cNvSpPr>
            <p:nvPr/>
          </p:nvSpPr>
          <p:spPr bwMode="auto">
            <a:xfrm>
              <a:off x="4449" y="1496"/>
              <a:ext cx="21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Humán</a:t>
              </a:r>
              <a:endParaRPr lang="hu-HU" sz="2400">
                <a:latin typeface="Times New Roman CE" charset="-18"/>
              </a:endParaRPr>
            </a:p>
          </p:txBody>
        </p:sp>
        <p:sp>
          <p:nvSpPr>
            <p:cNvPr id="29730" name="Rectangle 34"/>
            <p:cNvSpPr>
              <a:spLocks noChangeArrowheads="1"/>
            </p:cNvSpPr>
            <p:nvPr/>
          </p:nvSpPr>
          <p:spPr bwMode="auto">
            <a:xfrm>
              <a:off x="826" y="2472"/>
              <a:ext cx="29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Termék 2.</a:t>
              </a:r>
              <a:endParaRPr lang="hu-HU" sz="2400">
                <a:latin typeface="Times New Roman CE" charset="-18"/>
              </a:endParaRPr>
            </a:p>
          </p:txBody>
        </p:sp>
        <p:sp>
          <p:nvSpPr>
            <p:cNvPr id="29731" name="Rectangle 35"/>
            <p:cNvSpPr>
              <a:spLocks noChangeArrowheads="1"/>
            </p:cNvSpPr>
            <p:nvPr/>
          </p:nvSpPr>
          <p:spPr bwMode="auto">
            <a:xfrm>
              <a:off x="826" y="2992"/>
              <a:ext cx="29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pPr algn="ctr"/>
              <a:r>
                <a:rPr lang="hu-HU" sz="1000">
                  <a:latin typeface="Times New Roman" pitchFamily="18" charset="0"/>
                </a:rPr>
                <a:t>Termék 3.</a:t>
              </a:r>
              <a:endParaRPr lang="hu-HU" sz="2400">
                <a:latin typeface="Times New Roman CE" charset="-18"/>
              </a:endParaRPr>
            </a:p>
          </p:txBody>
        </p:sp>
      </p:grpSp>
    </p:spTree>
    <p:extLst>
      <p:ext uri="{BB962C8B-B14F-4D97-AF65-F5344CB8AC3E}">
        <p14:creationId xmlns:p14="http://schemas.microsoft.com/office/powerpoint/2010/main" val="11446445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idx="4294967295"/>
          </p:nvPr>
        </p:nvSpPr>
        <p:spPr>
          <a:xfrm>
            <a:off x="0" y="274638"/>
            <a:ext cx="8229600" cy="1143000"/>
          </a:xfrm>
        </p:spPr>
        <p:txBody>
          <a:bodyPr/>
          <a:lstStyle/>
          <a:p>
            <a:pPr eaLnBrk="1" fontAlgn="auto" hangingPunct="1">
              <a:spcAft>
                <a:spcPts val="0"/>
              </a:spcAft>
              <a:defRPr/>
            </a:pPr>
            <a:r>
              <a:rPr lang="hu-HU" sz="4000" smtClean="0">
                <a:solidFill>
                  <a:schemeClr val="tx2">
                    <a:satMod val="130000"/>
                  </a:schemeClr>
                </a:solidFill>
              </a:rPr>
              <a:t>Szervezeti formák: Mátrix szervezet</a:t>
            </a:r>
          </a:p>
        </p:txBody>
      </p:sp>
      <p:sp>
        <p:nvSpPr>
          <p:cNvPr id="30723" name="Rectangle 3"/>
          <p:cNvSpPr>
            <a:spLocks noGrp="1" noRot="1" noChangeArrowheads="1"/>
          </p:cNvSpPr>
          <p:nvPr>
            <p:ph idx="4294967295"/>
          </p:nvPr>
        </p:nvSpPr>
        <p:spPr>
          <a:xfrm>
            <a:off x="711200" y="1984375"/>
            <a:ext cx="8540750" cy="4114800"/>
          </a:xfrm>
        </p:spPr>
        <p:txBody>
          <a:bodyPr/>
          <a:lstStyle/>
          <a:p>
            <a:pPr eaLnBrk="1" hangingPunct="1"/>
            <a:r>
              <a:rPr lang="hu-HU" smtClean="0"/>
              <a:t>Alapvető munkamegosztásból tagoltság két fajtája együtt jelenik meg (pl. funkció és termék)</a:t>
            </a:r>
          </a:p>
          <a:p>
            <a:pPr eaLnBrk="1" hangingPunct="1"/>
            <a:r>
              <a:rPr lang="hu-HU" smtClean="0"/>
              <a:t>Többvonalas irányítás</a:t>
            </a:r>
          </a:p>
          <a:p>
            <a:pPr eaLnBrk="1" hangingPunct="1"/>
            <a:r>
              <a:rPr lang="hu-HU" smtClean="0"/>
              <a:t>Konfliktusok magas szintje</a:t>
            </a:r>
          </a:p>
          <a:p>
            <a:pPr eaLnBrk="1" hangingPunct="1"/>
            <a:r>
              <a:rPr lang="hu-HU" smtClean="0"/>
              <a:t>Egyik része stabil, másik része dinamikus</a:t>
            </a:r>
          </a:p>
          <a:p>
            <a:pPr eaLnBrk="1" hangingPunct="1">
              <a:buFont typeface="Wingdings" pitchFamily="2" charset="2"/>
              <a:buNone/>
            </a:pPr>
            <a:endParaRPr lang="hu-HU" smtClean="0"/>
          </a:p>
        </p:txBody>
      </p:sp>
    </p:spTree>
    <p:extLst>
      <p:ext uri="{BB962C8B-B14F-4D97-AF65-F5344CB8AC3E}">
        <p14:creationId xmlns:p14="http://schemas.microsoft.com/office/powerpoint/2010/main" val="187319890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idx="4294967295"/>
          </p:nvPr>
        </p:nvSpPr>
        <p:spPr>
          <a:xfrm>
            <a:off x="323528" y="188640"/>
            <a:ext cx="8229600" cy="1143000"/>
          </a:xfrm>
          <a:extLst/>
        </p:spPr>
        <p:txBody>
          <a:bodyPr vert="horz" lIns="91440" tIns="45720" rIns="91440" bIns="45720" rtlCol="0" anchor="ctr">
            <a:normAutofit/>
          </a:bodyPr>
          <a:lstStyle/>
          <a:p>
            <a:r>
              <a:rPr lang="hu-HU" sz="3800">
                <a:solidFill>
                  <a:schemeClr val="tx2">
                    <a:satMod val="130000"/>
                  </a:schemeClr>
                </a:solidFill>
              </a:rPr>
              <a:t>Szervezeti formák: Mátrix szervezet</a:t>
            </a:r>
          </a:p>
        </p:txBody>
      </p:sp>
      <p:sp>
        <p:nvSpPr>
          <p:cNvPr id="31747" name="Rectangle 3"/>
          <p:cNvSpPr>
            <a:spLocks noGrp="1" noChangeArrowheads="1"/>
          </p:cNvSpPr>
          <p:nvPr>
            <p:ph idx="4294967295"/>
          </p:nvPr>
        </p:nvSpPr>
        <p:spPr>
          <a:xfrm>
            <a:off x="698500" y="1484313"/>
            <a:ext cx="4017963" cy="5068887"/>
          </a:xfrm>
        </p:spPr>
        <p:txBody>
          <a:bodyPr/>
          <a:lstStyle/>
          <a:p>
            <a:pPr eaLnBrk="1" hangingPunct="1">
              <a:buFont typeface="Wingdings" pitchFamily="2" charset="2"/>
              <a:buNone/>
            </a:pPr>
            <a:r>
              <a:rPr lang="hu-HU" sz="2400" b="1" smtClean="0"/>
              <a:t>ELŐNYÖK:</a:t>
            </a:r>
          </a:p>
          <a:p>
            <a:pPr eaLnBrk="1" hangingPunct="1"/>
            <a:r>
              <a:rPr lang="hu-HU" sz="2000" smtClean="0"/>
              <a:t>Két különböző nézőpontú menedzsernek egy adott problémáról együttesen kell döntenie, szélesebb horizonton gondolkodnak a cég érdekében, innovatív szemlélet,</a:t>
            </a:r>
          </a:p>
          <a:p>
            <a:pPr eaLnBrk="1" hangingPunct="1"/>
            <a:r>
              <a:rPr lang="hu-HU" sz="2000" smtClean="0"/>
              <a:t>A menedzserek közti interakciók javíthatják a szervezet irányításának a minőségét,</a:t>
            </a:r>
          </a:p>
          <a:p>
            <a:pPr eaLnBrk="1" hangingPunct="1"/>
            <a:r>
              <a:rPr lang="hu-HU" sz="2000" smtClean="0"/>
              <a:t>A konfliktusok megoldásának pozitív hatása építő, előremutató a cég számára, állandó tanulási folyamat.</a:t>
            </a:r>
          </a:p>
        </p:txBody>
      </p:sp>
      <p:sp>
        <p:nvSpPr>
          <p:cNvPr id="44036" name="Rectangle 4"/>
          <p:cNvSpPr>
            <a:spLocks noChangeArrowheads="1"/>
          </p:cNvSpPr>
          <p:nvPr/>
        </p:nvSpPr>
        <p:spPr bwMode="auto">
          <a:xfrm>
            <a:off x="5003800" y="1484313"/>
            <a:ext cx="3938588"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90000"/>
              </a:lnSpc>
              <a:spcBef>
                <a:spcPct val="20000"/>
              </a:spcBef>
              <a:buClr>
                <a:schemeClr val="accent1"/>
              </a:buClr>
              <a:buFont typeface="Wingdings" pitchFamily="2" charset="2"/>
              <a:buNone/>
              <a:defRPr/>
            </a:pPr>
            <a:r>
              <a:rPr lang="hu-HU" sz="2400" b="1" dirty="0"/>
              <a:t>HÁTRÁNYOK:</a:t>
            </a:r>
          </a:p>
          <a:p>
            <a:pPr marL="365125" indent="-282575">
              <a:lnSpc>
                <a:spcPct val="90000"/>
              </a:lnSpc>
              <a:spcBef>
                <a:spcPts val="600"/>
              </a:spcBef>
              <a:buClr>
                <a:schemeClr val="accent1"/>
              </a:buClr>
              <a:buSzPct val="80000"/>
              <a:buFont typeface="Wingdings 2" pitchFamily="18" charset="2"/>
              <a:buChar char=""/>
              <a:defRPr/>
            </a:pPr>
            <a:r>
              <a:rPr lang="hu-HU" sz="2000" dirty="0">
                <a:latin typeface="+mn-lt"/>
              </a:rPr>
              <a:t>A menedzserek közti rivalizálás hatalmi harcot idézhet elő,</a:t>
            </a:r>
          </a:p>
          <a:p>
            <a:pPr marL="365125" indent="-282575">
              <a:lnSpc>
                <a:spcPct val="90000"/>
              </a:lnSpc>
              <a:spcBef>
                <a:spcPts val="600"/>
              </a:spcBef>
              <a:buClr>
                <a:schemeClr val="accent1"/>
              </a:buClr>
              <a:buSzPct val="80000"/>
              <a:buFont typeface="Wingdings 2" pitchFamily="18" charset="2"/>
              <a:buChar char=""/>
              <a:defRPr/>
            </a:pPr>
            <a:r>
              <a:rPr lang="hu-HU" sz="2000" dirty="0">
                <a:latin typeface="+mn-lt"/>
              </a:rPr>
              <a:t>A döntések elhárítása, a felelősség vállalásától való tartózkodás a közös döntés helyett,</a:t>
            </a:r>
          </a:p>
          <a:p>
            <a:pPr marL="365125" indent="-282575">
              <a:lnSpc>
                <a:spcPct val="90000"/>
              </a:lnSpc>
              <a:spcBef>
                <a:spcPts val="600"/>
              </a:spcBef>
              <a:buClr>
                <a:schemeClr val="accent1"/>
              </a:buClr>
              <a:buSzPct val="80000"/>
              <a:buFont typeface="Wingdings 2" pitchFamily="18" charset="2"/>
              <a:buChar char=""/>
              <a:defRPr/>
            </a:pPr>
            <a:r>
              <a:rPr lang="hu-HU" sz="2000" dirty="0">
                <a:latin typeface="+mn-lt"/>
              </a:rPr>
              <a:t>Állandó konfliktushelyzet jelenléte,</a:t>
            </a:r>
          </a:p>
          <a:p>
            <a:pPr marL="365125" indent="-282575">
              <a:lnSpc>
                <a:spcPct val="90000"/>
              </a:lnSpc>
              <a:spcBef>
                <a:spcPts val="600"/>
              </a:spcBef>
              <a:buClr>
                <a:schemeClr val="accent1"/>
              </a:buClr>
              <a:buSzPct val="80000"/>
              <a:buFont typeface="Wingdings 2" pitchFamily="18" charset="2"/>
              <a:buChar char=""/>
              <a:defRPr/>
            </a:pPr>
            <a:r>
              <a:rPr lang="hu-HU" sz="2000" dirty="0">
                <a:latin typeface="+mn-lt"/>
              </a:rPr>
              <a:t>Időben nem döntenek, ami veszély, különösen krízis helyzetben</a:t>
            </a:r>
          </a:p>
        </p:txBody>
      </p:sp>
    </p:spTree>
    <p:extLst>
      <p:ext uri="{BB962C8B-B14F-4D97-AF65-F5344CB8AC3E}">
        <p14:creationId xmlns:p14="http://schemas.microsoft.com/office/powerpoint/2010/main" val="7643110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4974</Words>
  <Application>Microsoft Office PowerPoint</Application>
  <PresentationFormat>Diavetítés a képernyőre (4:3 oldalarány)</PresentationFormat>
  <Paragraphs>715</Paragraphs>
  <Slides>77</Slides>
  <Notes>13</Notes>
  <HiddenSlides>0</HiddenSlides>
  <MMClips>0</MMClips>
  <ScaleCrop>false</ScaleCrop>
  <HeadingPairs>
    <vt:vector size="4" baseType="variant">
      <vt:variant>
        <vt:lpstr>Téma</vt:lpstr>
      </vt:variant>
      <vt:variant>
        <vt:i4>1</vt:i4>
      </vt:variant>
      <vt:variant>
        <vt:lpstr>Diacímek</vt:lpstr>
      </vt:variant>
      <vt:variant>
        <vt:i4>77</vt:i4>
      </vt:variant>
    </vt:vector>
  </HeadingPairs>
  <TitlesOfParts>
    <vt:vector size="78" baseType="lpstr">
      <vt:lpstr>Office-téma</vt:lpstr>
      <vt:lpstr>1. nap</vt:lpstr>
      <vt:lpstr>PowerPoint bemutató</vt:lpstr>
      <vt:lpstr>PowerPoint bemutató</vt:lpstr>
      <vt:lpstr>PowerPoint bemutató</vt:lpstr>
      <vt:lpstr>PowerPoint bemutató</vt:lpstr>
      <vt:lpstr>PowerPoint bemutató</vt:lpstr>
      <vt:lpstr>PowerPoint bemutató</vt:lpstr>
      <vt:lpstr>Vállalat, helye, szerepe Vállalkozási formák </vt:lpstr>
      <vt:lpstr>PowerPoint bemutató</vt:lpstr>
      <vt:lpstr>PowerPoint bemutató</vt:lpstr>
      <vt:lpstr>PowerPoint bemutató</vt:lpstr>
      <vt:lpstr>PowerPoint bemutató</vt:lpstr>
      <vt:lpstr>PowerPoint bemutató</vt:lpstr>
      <vt:lpstr>PowerPoint bemutató</vt:lpstr>
      <vt:lpstr>Vállalati szerepkörök</vt:lpstr>
      <vt:lpstr>Gazdasági társaságok jellemzői</vt:lpstr>
      <vt:lpstr>Vállalatgeneráló tényezők</vt:lpstr>
      <vt:lpstr>Vállalkozási konstrukciók</vt:lpstr>
      <vt:lpstr>Vállalkozásjogi formák</vt:lpstr>
      <vt:lpstr>PowerPoint bemutató</vt:lpstr>
      <vt:lpstr>PowerPoint bemutató</vt:lpstr>
      <vt:lpstr>Üzleti tevékenység kiválasztása</vt:lpstr>
      <vt:lpstr>Vállalkozás elnevezése</vt:lpstr>
      <vt:lpstr>Cégnév</vt:lpstr>
      <vt:lpstr>Vállalakozás helyének kiválasztása</vt:lpstr>
      <vt:lpstr>Vállalkozási forma kiválasztása</vt:lpstr>
      <vt:lpstr>Egyéni vállalkozó</vt:lpstr>
      <vt:lpstr>Ki nem vállalkozhat?</vt:lpstr>
      <vt:lpstr>Egyéni vállalkozás</vt:lpstr>
      <vt:lpstr>A vállalkozói tevékenység megszűnése </vt:lpstr>
      <vt:lpstr>Gazdasági társaságok </vt:lpstr>
      <vt:lpstr>PowerPoint bemutató</vt:lpstr>
      <vt:lpstr>Közkereseti Társaság</vt:lpstr>
      <vt:lpstr>Betéti társaság</vt:lpstr>
      <vt:lpstr>Betéti társaság</vt:lpstr>
      <vt:lpstr>KFT</vt:lpstr>
      <vt:lpstr>Kft</vt:lpstr>
      <vt:lpstr>Részvénytársaság</vt:lpstr>
      <vt:lpstr>PowerPoint bemutató</vt:lpstr>
      <vt:lpstr>A vállalat piaci környezete </vt:lpstr>
      <vt:lpstr>PowerPoint bemutató</vt:lpstr>
      <vt:lpstr>Vállalati érdekstruktúra</vt:lpstr>
      <vt:lpstr>PowerPoint bemutató</vt:lpstr>
      <vt:lpstr>A vállalat környezete</vt:lpstr>
      <vt:lpstr>A külső környezet tényezői</vt:lpstr>
      <vt:lpstr> A vállalat és a környezet kapcsolata</vt:lpstr>
      <vt:lpstr>Egy nagyvállalat stakeholderei</vt:lpstr>
      <vt:lpstr>Állam mint a vállalat érintettje</vt:lpstr>
      <vt:lpstr>A vállalati környezet vizsgálata</vt:lpstr>
      <vt:lpstr> Vállalatok életciklusai</vt:lpstr>
      <vt:lpstr>Vállalatok életciklusai</vt:lpstr>
      <vt:lpstr>A vállalat mint szervezet Szervezeti formák</vt:lpstr>
      <vt:lpstr>Szervezeti struktúrák</vt:lpstr>
      <vt:lpstr>A szervezés és a szervezet</vt:lpstr>
      <vt:lpstr>A szervezet strukturális jellemzői</vt:lpstr>
      <vt:lpstr>Munkamegosztás</vt:lpstr>
      <vt:lpstr>Hatáskörmegosztás</vt:lpstr>
      <vt:lpstr>Egyvonalas és többvonalas szervezetek</vt:lpstr>
      <vt:lpstr>PowerPoint bemutató</vt:lpstr>
      <vt:lpstr>Szervezési döntések</vt:lpstr>
      <vt:lpstr>Hierarchikus szervezet</vt:lpstr>
      <vt:lpstr>Lapos szervezet</vt:lpstr>
      <vt:lpstr>Tipikus szervezeti formák</vt:lpstr>
      <vt:lpstr>Szervezeti formák: Lineáris szervezet</vt:lpstr>
      <vt:lpstr>Szervezeti formák: Lineáris szervezet</vt:lpstr>
      <vt:lpstr>Szervezeti formák: Lineáris szervezet</vt:lpstr>
      <vt:lpstr>Szervezeti formák: Törzsegységi szervezet</vt:lpstr>
      <vt:lpstr>Szervezeti formák: Törzsegységi szervezet</vt:lpstr>
      <vt:lpstr>Szervezeti formák: Funkcionális szervezet</vt:lpstr>
      <vt:lpstr>Szervezeti formák: Funkcionális szervezet</vt:lpstr>
      <vt:lpstr>Szervezeti formák: Funkcionális szervezet</vt:lpstr>
      <vt:lpstr>Szervezeti formák: Divízionális szervezet</vt:lpstr>
      <vt:lpstr>Szervezeti formák: Divízionális szervezet</vt:lpstr>
      <vt:lpstr>Szervezeti formák: Divízionális szervezet</vt:lpstr>
      <vt:lpstr>Szervezeti formák: Mátrix szervezet</vt:lpstr>
      <vt:lpstr>Szervezeti formák: Mátrix szervezet</vt:lpstr>
      <vt:lpstr>Szervezeti formák: Mátrix szervezet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bemutató</dc:title>
  <dc:creator>Lilian</dc:creator>
  <cp:lastModifiedBy>Lilian</cp:lastModifiedBy>
  <cp:revision>25</cp:revision>
  <dcterms:created xsi:type="dcterms:W3CDTF">2012-12-10T09:34:28Z</dcterms:created>
  <dcterms:modified xsi:type="dcterms:W3CDTF">2012-12-16T17:04:33Z</dcterms:modified>
</cp:coreProperties>
</file>